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 id="2147483792" r:id="rId2"/>
  </p:sldMasterIdLst>
  <p:notesMasterIdLst>
    <p:notesMasterId r:id="rId23"/>
  </p:notesMasterIdLst>
  <p:sldIdLst>
    <p:sldId id="256" r:id="rId3"/>
    <p:sldId id="257" r:id="rId4"/>
    <p:sldId id="276" r:id="rId5"/>
    <p:sldId id="258" r:id="rId6"/>
    <p:sldId id="291" r:id="rId7"/>
    <p:sldId id="259" r:id="rId8"/>
    <p:sldId id="301" r:id="rId9"/>
    <p:sldId id="310" r:id="rId10"/>
    <p:sldId id="311" r:id="rId11"/>
    <p:sldId id="309" r:id="rId12"/>
    <p:sldId id="308" r:id="rId13"/>
    <p:sldId id="304" r:id="rId14"/>
    <p:sldId id="312" r:id="rId15"/>
    <p:sldId id="260" r:id="rId16"/>
    <p:sldId id="313" r:id="rId17"/>
    <p:sldId id="303" r:id="rId18"/>
    <p:sldId id="294" r:id="rId19"/>
    <p:sldId id="295" r:id="rId20"/>
    <p:sldId id="302" r:id="rId21"/>
    <p:sldId id="297" r:id="rId22"/>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6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35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D95DA9-7CD6-4BAF-98C0-2BEAAB450871}" type="datetimeFigureOut">
              <a:rPr lang="es-AR" smtClean="0"/>
              <a:pPr/>
              <a:t>31/1/2019</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DA8DAC-C3B1-4BB7-9995-8933FAC96F76}" type="slidenum">
              <a:rPr lang="es-AR" smtClean="0"/>
              <a:pPr/>
              <a:t>‹Nº›</a:t>
            </a:fld>
            <a:endParaRPr lang="es-AR"/>
          </a:p>
        </p:txBody>
      </p:sp>
    </p:spTree>
    <p:extLst>
      <p:ext uri="{BB962C8B-B14F-4D97-AF65-F5344CB8AC3E}">
        <p14:creationId xmlns:p14="http://schemas.microsoft.com/office/powerpoint/2010/main" val="893266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Master" Target="../slideMasters/slideMaster2.xml"/><Relationship Id="rId5" Type="http://schemas.microsoft.com/office/2007/relationships/hdphoto" Target="../media/hdphoto1.wdp"/><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Master" Target="../slideMasters/slideMaster2.xml"/><Relationship Id="rId5" Type="http://schemas.microsoft.com/office/2007/relationships/hdphoto" Target="../media/hdphoto1.wdp"/><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Master" Target="../slideMasters/slideMaster2.xml"/><Relationship Id="rId5" Type="http://schemas.microsoft.com/office/2007/relationships/hdphoto" Target="../media/hdphoto1.wdp"/><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Master" Target="../slideMasters/slideMaster2.xml"/><Relationship Id="rId5" Type="http://schemas.microsoft.com/office/2007/relationships/hdphoto" Target="../media/hdphoto1.wdp"/><Relationship Id="rId4" Type="http://schemas.openxmlformats.org/officeDocument/2006/relationships/image" Target="../media/image3.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smtClean="0"/>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CA7288E0-3BFD-4E41-B750-5DACDF2B8049}" type="datetimeFigureOut">
              <a:rPr lang="es-AR" smtClean="0"/>
              <a:pPr/>
              <a:t>31/1/2019</a:t>
            </a:fld>
            <a:endParaRPr lang="es-AR"/>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AR"/>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94F857D7-FFCB-412A-A34A-6B4FA443DB87}"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A7288E0-3BFD-4E41-B750-5DACDF2B8049}" type="datetimeFigureOut">
              <a:rPr lang="es-AR" smtClean="0"/>
              <a:pPr/>
              <a:t>31/1/2019</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extLst/>
          </a:lstStyle>
          <a:p>
            <a:fld id="{CA7288E0-3BFD-4E41-B750-5DACDF2B8049}" type="datetimeFigureOut">
              <a:rPr lang="es-AR" smtClean="0"/>
              <a:pPr/>
              <a:t>31/1/2019</a:t>
            </a:fld>
            <a:endParaRPr lang="es-AR"/>
          </a:p>
        </p:txBody>
      </p:sp>
      <p:sp>
        <p:nvSpPr>
          <p:cNvPr id="5" name="4 Marcador de pie de página"/>
          <p:cNvSpPr>
            <a:spLocks noGrp="1"/>
          </p:cNvSpPr>
          <p:nvPr>
            <p:ph type="ftr" sz="quarter" idx="11"/>
          </p:nvPr>
        </p:nvSpPr>
        <p:spPr>
          <a:xfrm>
            <a:off x="457200" y="6556248"/>
            <a:ext cx="3657600" cy="228600"/>
          </a:xfrm>
        </p:spPr>
        <p:txBody>
          <a:bodyPr/>
          <a:lstStyle>
            <a:extLst/>
          </a:lstStyle>
          <a:p>
            <a:endParaRPr lang="es-AR"/>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94F857D7-FFCB-412A-A34A-6B4FA443DB87}" type="slidenum">
              <a:rPr lang="es-AR" smtClean="0"/>
              <a:pPr/>
              <a:t>‹Nº›</a:t>
            </a:fld>
            <a:endParaRPr lang="es-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690626" y="1346947"/>
            <a:ext cx="7667244" cy="80683"/>
          </a:xfrm>
          <a:prstGeom prst="rect">
            <a:avLst/>
          </a:prstGeom>
          <a:blipFill dpi="0" rotWithShape="1">
            <a:blip r:embed="rId2" cstate="print">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0626" y="4282763"/>
            <a:ext cx="7667244" cy="80683"/>
          </a:xfrm>
          <a:prstGeom prst="rect">
            <a:avLst/>
          </a:prstGeom>
          <a:blipFill dpi="0" rotWithShape="1">
            <a:blip r:embed="rId2" cstate="print">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690626" y="1484779"/>
            <a:ext cx="7667244" cy="2743200"/>
          </a:xfrm>
          <a:prstGeom prst="rect">
            <a:avLst/>
          </a:prstGeom>
          <a:blipFill dpi="0" rotWithShape="1">
            <a:blip r:embed="rId2" cstate="print">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a:grpSpLocks noChangeAspect="1"/>
          </p:cNvGrpSpPr>
          <p:nvPr/>
        </p:nvGrpSpPr>
        <p:grpSpPr>
          <a:xfrm>
            <a:off x="7234780" y="4107023"/>
            <a:ext cx="914400" cy="914400"/>
            <a:chOff x="9685338" y="4460675"/>
            <a:chExt cx="1080904" cy="1080902"/>
          </a:xfrm>
        </p:grpSpPr>
        <p:sp>
          <p:nvSpPr>
            <p:cNvPr id="11" name="Oval 10"/>
            <p:cNvSpPr/>
            <p:nvPr/>
          </p:nvSpPr>
          <p:spPr>
            <a:xfrm>
              <a:off x="9685338" y="4460675"/>
              <a:ext cx="1080904" cy="1080902"/>
            </a:xfrm>
            <a:prstGeom prst="ellipse">
              <a:avLst/>
            </a:prstGeom>
            <a:blipFill dpi="0" rotWithShape="1">
              <a:blip r:embed="rId4" cstate="print">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788670" y="1432223"/>
            <a:ext cx="7475220" cy="3035808"/>
          </a:xfrm>
        </p:spPr>
        <p:txBody>
          <a:bodyPr anchor="ctr">
            <a:noAutofit/>
          </a:bodyPr>
          <a:lstStyle>
            <a:lvl1pPr algn="l">
              <a:lnSpc>
                <a:spcPct val="85000"/>
              </a:lnSpc>
              <a:defRPr sz="6600" b="1" cap="none" baseline="0">
                <a:blipFill dpi="0" rotWithShape="1">
                  <a:blip r:embed="rId4"/>
                  <a:srcRect/>
                  <a:tile tx="6350" ty="-127000" sx="65000" sy="64000" flip="none" algn="tl"/>
                </a:blip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1">
                <a:solidFill>
                  <a:schemeClr val="accent2">
                    <a:lumMod val="7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CA7288E0-3BFD-4E41-B750-5DACDF2B8049}" type="datetimeFigureOut">
              <a:rPr lang="es-AR" smtClean="0"/>
              <a:pPr/>
              <a:t>31/1/2019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a:xfrm>
            <a:off x="7244280" y="4227195"/>
            <a:ext cx="895401" cy="640080"/>
          </a:xfrm>
        </p:spPr>
        <p:txBody>
          <a:bodyPr/>
          <a:lstStyle>
            <a:lvl1pPr>
              <a:defRPr sz="2800" b="1"/>
            </a:lvl1pPr>
          </a:lstStyle>
          <a:p>
            <a:fld id="{94F857D7-FFCB-412A-A34A-6B4FA443DB87}" type="slidenum">
              <a:rPr lang="es-AR" smtClean="0"/>
              <a:pPr/>
              <a:t>‹Nº›</a:t>
            </a:fld>
            <a:endParaRPr lang="es-AR"/>
          </a:p>
        </p:txBody>
      </p:sp>
    </p:spTree>
    <p:extLst>
      <p:ext uri="{BB962C8B-B14F-4D97-AF65-F5344CB8AC3E}">
        <p14:creationId xmlns:p14="http://schemas.microsoft.com/office/powerpoint/2010/main" val="38184789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A7288E0-3BFD-4E41-B750-5DACDF2B8049}" type="datetimeFigureOut">
              <a:rPr lang="es-AR" smtClean="0"/>
              <a:pPr/>
              <a:t>31/1/2019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4F857D7-FFCB-412A-A34A-6B4FA443DB87}" type="slidenum">
              <a:rPr lang="es-AR" smtClean="0"/>
              <a:pPr/>
              <a:t>‹Nº›</a:t>
            </a:fld>
            <a:endParaRPr lang="es-AR"/>
          </a:p>
        </p:txBody>
      </p:sp>
    </p:spTree>
    <p:extLst>
      <p:ext uri="{BB962C8B-B14F-4D97-AF65-F5344CB8AC3E}">
        <p14:creationId xmlns:p14="http://schemas.microsoft.com/office/powerpoint/2010/main" val="1236047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9144000" cy="1940010"/>
          </a:xfrm>
          <a:prstGeom prst="rect">
            <a:avLst/>
          </a:prstGeom>
          <a:blipFill dpi="0" rotWithShape="1">
            <a:blip r:embed="rId2" cstate="print">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5346" y="1225296"/>
            <a:ext cx="6960870" cy="3520440"/>
          </a:xfrm>
        </p:spPr>
        <p:txBody>
          <a:bodyPr anchor="ctr">
            <a:normAutofit/>
          </a:bodyPr>
          <a:lstStyle>
            <a:lvl1pPr>
              <a:lnSpc>
                <a:spcPct val="85000"/>
              </a:lnSpc>
              <a:defRPr sz="6600" b="1"/>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624330" y="5020056"/>
            <a:ext cx="6789420" cy="1066800"/>
          </a:xfrm>
        </p:spPr>
        <p:txBody>
          <a:bodyPr anchor="t">
            <a:normAutofit/>
          </a:bodyPr>
          <a:lstStyle>
            <a:lvl1pPr marL="0" indent="0">
              <a:buNone/>
              <a:defRPr sz="1800" b="1">
                <a:solidFill>
                  <a:schemeClr val="accent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a:xfrm>
            <a:off x="6445251" y="6272785"/>
            <a:ext cx="1983232" cy="365125"/>
          </a:xfrm>
        </p:spPr>
        <p:txBody>
          <a:bodyPr/>
          <a:lstStyle/>
          <a:p>
            <a:fld id="{CA7288E0-3BFD-4E41-B750-5DACDF2B8049}" type="datetimeFigureOut">
              <a:rPr lang="es-AR" smtClean="0"/>
              <a:pPr/>
              <a:t>31/1/2019</a:t>
            </a:fld>
            <a:endParaRPr lang="es-AR"/>
          </a:p>
        </p:txBody>
      </p:sp>
      <p:sp>
        <p:nvSpPr>
          <p:cNvPr id="5" name="Footer Placeholder 4"/>
          <p:cNvSpPr>
            <a:spLocks noGrp="1"/>
          </p:cNvSpPr>
          <p:nvPr>
            <p:ph type="ftr" sz="quarter" idx="11"/>
          </p:nvPr>
        </p:nvSpPr>
        <p:spPr>
          <a:xfrm>
            <a:off x="1637031" y="6272785"/>
            <a:ext cx="4745736" cy="365125"/>
          </a:xfrm>
        </p:spPr>
        <p:txBody>
          <a:bodyPr/>
          <a:lstStyle/>
          <a:p>
            <a:endParaRPr lang="es-AR"/>
          </a:p>
        </p:txBody>
      </p:sp>
      <p:grpSp>
        <p:nvGrpSpPr>
          <p:cNvPr id="8" name="Group 7"/>
          <p:cNvGrpSpPr>
            <a:grpSpLocks noChangeAspect="1"/>
          </p:cNvGrpSpPr>
          <p:nvPr/>
        </p:nvGrpSpPr>
        <p:grpSpPr>
          <a:xfrm>
            <a:off x="633862" y="2430623"/>
            <a:ext cx="914400" cy="914400"/>
            <a:chOff x="9685338" y="4460675"/>
            <a:chExt cx="1080904" cy="1080902"/>
          </a:xfrm>
        </p:grpSpPr>
        <p:sp>
          <p:nvSpPr>
            <p:cNvPr id="9" name="Oval 8"/>
            <p:cNvSpPr/>
            <p:nvPr/>
          </p:nvSpPr>
          <p:spPr>
            <a:xfrm>
              <a:off x="9685338" y="4460675"/>
              <a:ext cx="1080904" cy="1080902"/>
            </a:xfrm>
            <a:prstGeom prst="ellipse">
              <a:avLst/>
            </a:prstGeom>
            <a:blipFill dpi="0" rotWithShape="1">
              <a:blip r:embed="rId4" cstate="print">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645450" y="2508607"/>
            <a:ext cx="891224" cy="720332"/>
          </a:xfrm>
        </p:spPr>
        <p:txBody>
          <a:bodyPr/>
          <a:lstStyle>
            <a:lvl1pPr>
              <a:defRPr sz="2800"/>
            </a:lvl1pPr>
          </a:lstStyle>
          <a:p>
            <a:fld id="{94F857D7-FFCB-412A-A34A-6B4FA443DB87}" type="slidenum">
              <a:rPr lang="es-AR" smtClean="0"/>
              <a:pPr/>
              <a:t>‹Nº›</a:t>
            </a:fld>
            <a:endParaRPr lang="es-AR"/>
          </a:p>
        </p:txBody>
      </p:sp>
    </p:spTree>
    <p:extLst>
      <p:ext uri="{BB962C8B-B14F-4D97-AF65-F5344CB8AC3E}">
        <p14:creationId xmlns:p14="http://schemas.microsoft.com/office/powerpoint/2010/main" val="11959995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CA7288E0-3BFD-4E41-B750-5DACDF2B8049}" type="datetimeFigureOut">
              <a:rPr lang="es-AR" smtClean="0"/>
              <a:pPr/>
              <a:t>31/1/2019</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94F857D7-FFCB-412A-A34A-6B4FA443DB87}" type="slidenum">
              <a:rPr lang="es-AR" smtClean="0"/>
              <a:pPr/>
              <a:t>‹Nº›</a:t>
            </a:fld>
            <a:endParaRPr lang="es-AR"/>
          </a:p>
        </p:txBody>
      </p:sp>
    </p:spTree>
    <p:extLst>
      <p:ext uri="{BB962C8B-B14F-4D97-AF65-F5344CB8AC3E}">
        <p14:creationId xmlns:p14="http://schemas.microsoft.com/office/powerpoint/2010/main" val="2766474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A7288E0-3BFD-4E41-B750-5DACDF2B8049}" type="datetimeFigureOut">
              <a:rPr lang="es-AR" smtClean="0"/>
              <a:pPr/>
              <a:t>31/1/2019</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94F857D7-FFCB-412A-A34A-6B4FA443DB87}" type="slidenum">
              <a:rPr lang="es-AR" smtClean="0"/>
              <a:pPr/>
              <a:t>‹Nº›</a:t>
            </a:fld>
            <a:endParaRPr lang="es-AR"/>
          </a:p>
        </p:txBody>
      </p:sp>
    </p:spTree>
    <p:extLst>
      <p:ext uri="{BB962C8B-B14F-4D97-AF65-F5344CB8AC3E}">
        <p14:creationId xmlns:p14="http://schemas.microsoft.com/office/powerpoint/2010/main" val="15552294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A7288E0-3BFD-4E41-B750-5DACDF2B8049}" type="datetimeFigureOut">
              <a:rPr lang="es-AR" smtClean="0"/>
              <a:pPr/>
              <a:t>31/1/2019</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94F857D7-FFCB-412A-A34A-6B4FA443DB87}" type="slidenum">
              <a:rPr lang="es-AR" smtClean="0"/>
              <a:pPr/>
              <a:t>‹Nº›</a:t>
            </a:fld>
            <a:endParaRPr lang="es-AR"/>
          </a:p>
        </p:txBody>
      </p:sp>
    </p:spTree>
    <p:extLst>
      <p:ext uri="{BB962C8B-B14F-4D97-AF65-F5344CB8AC3E}">
        <p14:creationId xmlns:p14="http://schemas.microsoft.com/office/powerpoint/2010/main" val="38111693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288E0-3BFD-4E41-B750-5DACDF2B8049}" type="datetimeFigureOut">
              <a:rPr lang="es-AR" smtClean="0"/>
              <a:pPr/>
              <a:t>31/1/2019</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94F857D7-FFCB-412A-A34A-6B4FA443DB87}" type="slidenum">
              <a:rPr lang="es-AR" smtClean="0"/>
              <a:pPr/>
              <a:t>‹Nº›</a:t>
            </a:fld>
            <a:endParaRPr lang="es-AR"/>
          </a:p>
        </p:txBody>
      </p:sp>
    </p:spTree>
    <p:extLst>
      <p:ext uri="{BB962C8B-B14F-4D97-AF65-F5344CB8AC3E}">
        <p14:creationId xmlns:p14="http://schemas.microsoft.com/office/powerpoint/2010/main" val="383164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6227806" y="1"/>
            <a:ext cx="2916194" cy="6857999"/>
          </a:xfrm>
          <a:prstGeom prst="rect">
            <a:avLst/>
          </a:prstGeom>
          <a:blipFill dpi="0" rotWithShape="1">
            <a:blip r:embed="rId2" cstate="print">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1"/>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A7288E0-3BFD-4E41-B750-5DACDF2B8049}" type="datetimeFigureOut">
              <a:rPr lang="es-AR" smtClean="0"/>
              <a:pPr/>
              <a:t>31/1/2019</a:t>
            </a:fld>
            <a:endParaRPr lang="es-AR"/>
          </a:p>
        </p:txBody>
      </p:sp>
      <p:sp>
        <p:nvSpPr>
          <p:cNvPr id="6" name="Footer Placeholder 5"/>
          <p:cNvSpPr>
            <a:spLocks noGrp="1"/>
          </p:cNvSpPr>
          <p:nvPr>
            <p:ph type="ftr" sz="quarter" idx="11"/>
          </p:nvPr>
        </p:nvSpPr>
        <p:spPr/>
        <p:txBody>
          <a:bodyPr/>
          <a:lstStyle/>
          <a:p>
            <a:endParaRPr lang="es-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cstate="print">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7" name="Slide Number Placeholder 6"/>
          <p:cNvSpPr>
            <a:spLocks noGrp="1"/>
          </p:cNvSpPr>
          <p:nvPr>
            <p:ph type="sldNum" sz="quarter" idx="12"/>
          </p:nvPr>
        </p:nvSpPr>
        <p:spPr/>
        <p:txBody>
          <a:bodyPr/>
          <a:lstStyle/>
          <a:p>
            <a:fld id="{94F857D7-FFCB-412A-A34A-6B4FA443DB87}" type="slidenum">
              <a:rPr lang="es-AR" smtClean="0"/>
              <a:pPr/>
              <a:t>‹Nº›</a:t>
            </a:fld>
            <a:endParaRPr lang="es-AR"/>
          </a:p>
        </p:txBody>
      </p:sp>
    </p:spTree>
    <p:extLst>
      <p:ext uri="{BB962C8B-B14F-4D97-AF65-F5344CB8AC3E}">
        <p14:creationId xmlns:p14="http://schemas.microsoft.com/office/powerpoint/2010/main" val="555086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A7288E0-3BFD-4E41-B750-5DACDF2B8049}" type="datetimeFigureOut">
              <a:rPr lang="es-AR" smtClean="0"/>
              <a:pPr/>
              <a:t>31/1/2019</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6227806" y="1"/>
            <a:ext cx="2916194" cy="6857999"/>
          </a:xfrm>
          <a:prstGeom prst="rect">
            <a:avLst/>
          </a:prstGeom>
          <a:blipFill dpi="0" rotWithShape="1">
            <a:blip r:embed="rId2" cstate="print">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1"/>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lvl1pPr>
              <a:defRPr>
                <a:solidFill>
                  <a:schemeClr val="accent2">
                    <a:lumMod val="50000"/>
                  </a:schemeClr>
                </a:solidFill>
              </a:defRPr>
            </a:lvl1pPr>
          </a:lstStyle>
          <a:p>
            <a:fld id="{CA7288E0-3BFD-4E41-B750-5DACDF2B8049}" type="datetimeFigureOut">
              <a:rPr lang="es-AR" smtClean="0"/>
              <a:pPr/>
              <a:t>31/1/2019</a:t>
            </a:fld>
            <a:endParaRPr lang="es-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cstate="print">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7" name="Slide Number Placeholder 6"/>
          <p:cNvSpPr>
            <a:spLocks noGrp="1"/>
          </p:cNvSpPr>
          <p:nvPr>
            <p:ph type="sldNum" sz="quarter" idx="12"/>
          </p:nvPr>
        </p:nvSpPr>
        <p:spPr/>
        <p:txBody>
          <a:bodyPr/>
          <a:lstStyle/>
          <a:p>
            <a:fld id="{94F857D7-FFCB-412A-A34A-6B4FA443DB87}" type="slidenum">
              <a:rPr lang="es-AR" smtClean="0"/>
              <a:pPr/>
              <a:t>‹Nº›</a:t>
            </a:fld>
            <a:endParaRPr lang="es-AR"/>
          </a:p>
        </p:txBody>
      </p:sp>
    </p:spTree>
    <p:extLst>
      <p:ext uri="{BB962C8B-B14F-4D97-AF65-F5344CB8AC3E}">
        <p14:creationId xmlns:p14="http://schemas.microsoft.com/office/powerpoint/2010/main" val="27767763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A7288E0-3BFD-4E41-B750-5DACDF2B8049}" type="datetimeFigureOut">
              <a:rPr lang="es-AR" smtClean="0"/>
              <a:pPr/>
              <a:t>31/1/2019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4F857D7-FFCB-412A-A34A-6B4FA443DB87}" type="slidenum">
              <a:rPr lang="es-AR" smtClean="0"/>
              <a:pPr/>
              <a:t>‹Nº›</a:t>
            </a:fld>
            <a:endParaRPr lang="es-AR"/>
          </a:p>
        </p:txBody>
      </p:sp>
    </p:spTree>
    <p:extLst>
      <p:ext uri="{BB962C8B-B14F-4D97-AF65-F5344CB8AC3E}">
        <p14:creationId xmlns:p14="http://schemas.microsoft.com/office/powerpoint/2010/main" val="27061752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A7288E0-3BFD-4E41-B750-5DACDF2B8049}" type="datetimeFigureOut">
              <a:rPr lang="es-AR" smtClean="0"/>
              <a:pPr/>
              <a:t>31/1/2019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4F857D7-FFCB-412A-A34A-6B4FA443DB87}" type="slidenum">
              <a:rPr lang="es-AR" smtClean="0"/>
              <a:pPr/>
              <a:t>‹Nº›</a:t>
            </a:fld>
            <a:endParaRPr lang="es-AR"/>
          </a:p>
        </p:txBody>
      </p:sp>
    </p:spTree>
    <p:extLst>
      <p:ext uri="{BB962C8B-B14F-4D97-AF65-F5344CB8AC3E}">
        <p14:creationId xmlns:p14="http://schemas.microsoft.com/office/powerpoint/2010/main" val="2784137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CA7288E0-3BFD-4E41-B750-5DACDF2B8049}" type="datetimeFigureOut">
              <a:rPr lang="es-AR" smtClean="0"/>
              <a:pPr/>
              <a:t>31/1/2019</a:t>
            </a:fld>
            <a:endParaRPr lang="es-AR"/>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AR"/>
          </a:p>
        </p:txBody>
      </p:sp>
      <p:sp>
        <p:nvSpPr>
          <p:cNvPr id="6" name="5 Marcador de número de diapositiva"/>
          <p:cNvSpPr>
            <a:spLocks noGrp="1"/>
          </p:cNvSpPr>
          <p:nvPr>
            <p:ph type="sldNum" sz="quarter" idx="12"/>
          </p:nvPr>
        </p:nvSpPr>
        <p:spPr>
          <a:xfrm>
            <a:off x="6733952" y="6555112"/>
            <a:ext cx="588336" cy="228600"/>
          </a:xfrm>
        </p:spPr>
        <p:txBody>
          <a:bodyPr/>
          <a:lstStyle>
            <a:extLst/>
          </a:lstStyle>
          <a:p>
            <a:fld id="{94F857D7-FFCB-412A-A34A-6B4FA443DB87}"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A7288E0-3BFD-4E41-B750-5DACDF2B8049}" type="datetimeFigureOut">
              <a:rPr lang="es-AR" smtClean="0"/>
              <a:pPr/>
              <a:t>31/1/2019</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CA7288E0-3BFD-4E41-B750-5DACDF2B8049}" type="datetimeFigureOut">
              <a:rPr lang="es-AR" smtClean="0"/>
              <a:pPr/>
              <a:t>31/1/2019</a:t>
            </a:fld>
            <a:endParaRPr lang="es-AR"/>
          </a:p>
        </p:txBody>
      </p:sp>
      <p:sp>
        <p:nvSpPr>
          <p:cNvPr id="8" name="7 Marcador de pie de página"/>
          <p:cNvSpPr>
            <a:spLocks noGrp="1"/>
          </p:cNvSpPr>
          <p:nvPr>
            <p:ph type="ftr" sz="quarter" idx="11"/>
          </p:nvPr>
        </p:nvSpPr>
        <p:spPr/>
        <p:txBody>
          <a:bodyPr/>
          <a:lstStyle>
            <a:extLst/>
          </a:lstStyle>
          <a:p>
            <a:endParaRPr lang="es-AR"/>
          </a:p>
        </p:txBody>
      </p:sp>
      <p:sp>
        <p:nvSpPr>
          <p:cNvPr id="9" name="8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CA7288E0-3BFD-4E41-B750-5DACDF2B8049}" type="datetimeFigureOut">
              <a:rPr lang="es-AR" smtClean="0"/>
              <a:pPr/>
              <a:t>31/1/2019</a:t>
            </a:fld>
            <a:endParaRPr lang="es-AR"/>
          </a:p>
        </p:txBody>
      </p:sp>
      <p:sp>
        <p:nvSpPr>
          <p:cNvPr id="4" name="3 Marcador de pie de página"/>
          <p:cNvSpPr>
            <a:spLocks noGrp="1"/>
          </p:cNvSpPr>
          <p:nvPr>
            <p:ph type="ftr" sz="quarter" idx="11"/>
          </p:nvPr>
        </p:nvSpPr>
        <p:spPr/>
        <p:txBody>
          <a:bodyPr/>
          <a:lstStyle>
            <a:extLst/>
          </a:lstStyle>
          <a:p>
            <a:endParaRPr lang="es-AR"/>
          </a:p>
        </p:txBody>
      </p:sp>
      <p:sp>
        <p:nvSpPr>
          <p:cNvPr id="5" name="4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CA7288E0-3BFD-4E41-B750-5DACDF2B8049}" type="datetimeFigureOut">
              <a:rPr lang="es-AR" smtClean="0"/>
              <a:pPr/>
              <a:t>31/1/2019</a:t>
            </a:fld>
            <a:endParaRPr lang="es-AR"/>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AR"/>
          </a:p>
        </p:txBody>
      </p:sp>
      <p:sp>
        <p:nvSpPr>
          <p:cNvPr id="4" name="3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A7288E0-3BFD-4E41-B750-5DACDF2B8049}" type="datetimeFigureOut">
              <a:rPr lang="es-AR" smtClean="0"/>
              <a:pPr/>
              <a:t>31/1/2019</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smtClean="0"/>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smtClean="0"/>
              <a:t>Haga clic para modificar el estilo de texto del patrón</a:t>
            </a:r>
          </a:p>
        </p:txBody>
      </p:sp>
      <p:sp>
        <p:nvSpPr>
          <p:cNvPr id="5" name="4 Marcador de fecha"/>
          <p:cNvSpPr>
            <a:spLocks noGrp="1"/>
          </p:cNvSpPr>
          <p:nvPr>
            <p:ph type="dt" sz="half" idx="10"/>
          </p:nvPr>
        </p:nvSpPr>
        <p:spPr/>
        <p:txBody>
          <a:bodyPr/>
          <a:lstStyle>
            <a:extLst/>
          </a:lstStyle>
          <a:p>
            <a:fld id="{CA7288E0-3BFD-4E41-B750-5DACDF2B8049}" type="datetimeFigureOut">
              <a:rPr lang="es-AR" smtClean="0"/>
              <a:pPr/>
              <a:t>31/1/2019</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94F857D7-FFCB-412A-A34A-6B4FA443DB87}" type="slidenum">
              <a:rPr lang="es-AR" smtClean="0"/>
              <a:pPr/>
              <a:t>‹Nº›</a:t>
            </a:fld>
            <a:endParaRPr lang="es-AR"/>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smtClean="0"/>
              <a:t>Haga clic en el icono para agregar una imagen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4.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s-ES" smtClean="0"/>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CA7288E0-3BFD-4E41-B750-5DACDF2B8049}" type="datetimeFigureOut">
              <a:rPr lang="es-AR" smtClean="0"/>
              <a:pPr/>
              <a:t>31/1/2019</a:t>
            </a:fld>
            <a:endParaRPr lang="es-AR"/>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AR"/>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94F857D7-FFCB-412A-A34A-6B4FA443DB87}"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8522664" y="6255258"/>
            <a:ext cx="393192" cy="393192"/>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3" cstate="print">
                <a:duotone>
                  <a:schemeClr val="accent2">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2" name="Title Placeholder 1"/>
          <p:cNvSpPr>
            <a:spLocks noGrp="1"/>
          </p:cNvSpPr>
          <p:nvPr>
            <p:ph type="title"/>
          </p:nvPr>
        </p:nvSpPr>
        <p:spPr>
          <a:xfrm>
            <a:off x="685800" y="484632"/>
            <a:ext cx="7772400" cy="1609344"/>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0" y="2121408"/>
            <a:ext cx="7772400" cy="4050792"/>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2368" y="6272785"/>
            <a:ext cx="2455164" cy="365125"/>
          </a:xfrm>
          <a:prstGeom prst="rect">
            <a:avLst/>
          </a:prstGeom>
        </p:spPr>
        <p:txBody>
          <a:bodyPr vert="horz" lIns="91440" tIns="45720" rIns="91440" bIns="45720" rtlCol="0" anchor="ctr"/>
          <a:lstStyle>
            <a:lvl1pPr algn="r">
              <a:defRPr sz="1000">
                <a:solidFill>
                  <a:schemeClr val="accent2">
                    <a:lumMod val="50000"/>
                  </a:schemeClr>
                </a:solidFill>
              </a:defRPr>
            </a:lvl1pPr>
          </a:lstStyle>
          <a:p>
            <a:fld id="{CA7288E0-3BFD-4E41-B750-5DACDF2B8049}" type="datetimeFigureOut">
              <a:rPr lang="es-AR" smtClean="0"/>
              <a:pPr/>
              <a:t>31/1/2019</a:t>
            </a:fld>
            <a:endParaRPr lang="es-AR"/>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a:solidFill>
                  <a:schemeClr val="accent2">
                    <a:lumMod val="50000"/>
                  </a:schemeClr>
                </a:solidFill>
              </a:defRPr>
            </a:lvl1pPr>
          </a:lstStyle>
          <a:p>
            <a:endParaRPr lang="es-AR"/>
          </a:p>
        </p:txBody>
      </p:sp>
      <p:sp>
        <p:nvSpPr>
          <p:cNvPr id="6" name="Slide Number Placeholder 5"/>
          <p:cNvSpPr>
            <a:spLocks noGrp="1"/>
          </p:cNvSpPr>
          <p:nvPr>
            <p:ph type="sldNum" sz="quarter" idx="4"/>
          </p:nvPr>
        </p:nvSpPr>
        <p:spPr>
          <a:xfrm>
            <a:off x="8483346" y="6272785"/>
            <a:ext cx="480060" cy="365125"/>
          </a:xfrm>
          <a:prstGeom prst="rect">
            <a:avLst/>
          </a:prstGeom>
        </p:spPr>
        <p:txBody>
          <a:bodyPr vert="horz" lIns="91440" tIns="45720" rIns="91440" bIns="45720" rtlCol="0" anchor="ctr"/>
          <a:lstStyle>
            <a:lvl1pPr algn="ctr">
              <a:defRPr sz="1100" b="1" spc="-70" baseline="0">
                <a:solidFill>
                  <a:srgbClr val="FFFFFF"/>
                </a:solidFill>
                <a:latin typeface="+mj-lt"/>
              </a:defRPr>
            </a:lvl1pPr>
          </a:lstStyle>
          <a:p>
            <a:fld id="{94F857D7-FFCB-412A-A34A-6B4FA443DB87}" type="slidenum">
              <a:rPr lang="es-AR" smtClean="0"/>
              <a:pPr/>
              <a:t>‹Nº›</a:t>
            </a:fld>
            <a:endParaRPr lang="es-AR"/>
          </a:p>
        </p:txBody>
      </p:sp>
    </p:spTree>
    <p:extLst>
      <p:ext uri="{BB962C8B-B14F-4D97-AF65-F5344CB8AC3E}">
        <p14:creationId xmlns:p14="http://schemas.microsoft.com/office/powerpoint/2010/main" val="3672679639"/>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914400" rtl="0" eaLnBrk="1" latinLnBrk="0" hangingPunct="1">
        <a:lnSpc>
          <a:spcPct val="90000"/>
        </a:lnSpc>
        <a:spcBef>
          <a:spcPct val="0"/>
        </a:spcBef>
        <a:buNone/>
        <a:defRPr sz="42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2"/>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22376" y="404664"/>
            <a:ext cx="7772400" cy="3244342"/>
          </a:xfrm>
        </p:spPr>
        <p:txBody>
          <a:bodyPr>
            <a:noAutofit/>
          </a:bodyPr>
          <a:lstStyle/>
          <a:p>
            <a:r>
              <a:rPr lang="es-AR" sz="5400" dirty="0" smtClean="0">
                <a:latin typeface="Bauhaus 93" pitchFamily="82" charset="0"/>
              </a:rPr>
              <a:t>Taller </a:t>
            </a:r>
            <a:br>
              <a:rPr lang="es-AR" sz="5400" dirty="0" smtClean="0">
                <a:latin typeface="Bauhaus 93" pitchFamily="82" charset="0"/>
              </a:rPr>
            </a:br>
            <a:r>
              <a:rPr lang="es-AR" sz="5400" dirty="0" smtClean="0">
                <a:latin typeface="Bauhaus 93" pitchFamily="82" charset="0"/>
              </a:rPr>
              <a:t>Perspectiva de género y Administración de Justicia </a:t>
            </a:r>
            <a:endParaRPr lang="es-AR" sz="5400" dirty="0">
              <a:latin typeface="Bauhaus 93" pitchFamily="82" charset="0"/>
            </a:endParaRPr>
          </a:p>
        </p:txBody>
      </p:sp>
      <p:sp>
        <p:nvSpPr>
          <p:cNvPr id="3" name="2 Subtítulo"/>
          <p:cNvSpPr>
            <a:spLocks noGrp="1"/>
          </p:cNvSpPr>
          <p:nvPr>
            <p:ph type="subTitle" idx="1"/>
          </p:nvPr>
        </p:nvSpPr>
        <p:spPr>
          <a:xfrm>
            <a:off x="1259632" y="5157192"/>
            <a:ext cx="7128792" cy="864096"/>
          </a:xfrm>
        </p:spPr>
        <p:txBody>
          <a:bodyPr>
            <a:normAutofit/>
          </a:bodyPr>
          <a:lstStyle/>
          <a:p>
            <a:r>
              <a:rPr lang="es-AR" dirty="0" smtClean="0"/>
              <a:t>Dirección de Derechos Humanos y Acceso a la Justicia </a:t>
            </a:r>
          </a:p>
          <a:p>
            <a:r>
              <a:rPr lang="es-AR" dirty="0" smtClean="0"/>
              <a:t>Suprema Corte de Justicia de Mendoza</a:t>
            </a:r>
            <a:endParaRPr lang="es-A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320040"/>
            <a:ext cx="7239000" cy="588680"/>
          </a:xfrm>
        </p:spPr>
        <p:txBody>
          <a:bodyPr/>
          <a:lstStyle/>
          <a:p>
            <a:r>
              <a:rPr lang="es-AR" sz="3600" dirty="0">
                <a:solidFill>
                  <a:srgbClr val="7030A0"/>
                </a:solidFill>
              </a:rPr>
              <a:t>Alimentos: RESOLUCIONES</a:t>
            </a:r>
            <a:endParaRPr lang="en-US" dirty="0"/>
          </a:p>
        </p:txBody>
      </p:sp>
      <p:sp>
        <p:nvSpPr>
          <p:cNvPr id="3" name="Marcador de contenido 2"/>
          <p:cNvSpPr>
            <a:spLocks noGrp="1"/>
          </p:cNvSpPr>
          <p:nvPr>
            <p:ph idx="1"/>
          </p:nvPr>
        </p:nvSpPr>
        <p:spPr>
          <a:xfrm>
            <a:off x="457200" y="1124744"/>
            <a:ext cx="7239000" cy="5330992"/>
          </a:xfrm>
        </p:spPr>
        <p:txBody>
          <a:bodyPr>
            <a:normAutofit fontScale="92500"/>
          </a:bodyPr>
          <a:lstStyle/>
          <a:p>
            <a:pPr marL="0" indent="0">
              <a:buNone/>
            </a:pPr>
            <a:r>
              <a:rPr lang="es-AR" dirty="0" smtClean="0">
                <a:solidFill>
                  <a:schemeClr val="tx2">
                    <a:lumMod val="75000"/>
                  </a:schemeClr>
                </a:solidFill>
              </a:rPr>
              <a:t>Caso 3</a:t>
            </a:r>
            <a:r>
              <a:rPr lang="es-AR" dirty="0" smtClean="0"/>
              <a:t>:</a:t>
            </a:r>
          </a:p>
          <a:p>
            <a:pPr algn="just">
              <a:buFont typeface="Wingdings" pitchFamily="2" charset="2"/>
              <a:buChar char="Ø"/>
            </a:pPr>
            <a:r>
              <a:rPr lang="es-ES_tradnl" dirty="0" smtClean="0">
                <a:solidFill>
                  <a:srgbClr val="FF0000"/>
                </a:solidFill>
              </a:rPr>
              <a:t>Declarar </a:t>
            </a:r>
            <a:r>
              <a:rPr lang="es-ES_tradnl" dirty="0">
                <a:solidFill>
                  <a:srgbClr val="FF0000"/>
                </a:solidFill>
              </a:rPr>
              <a:t>provisoriamente que el Sr. P. es el propietario del fondo </a:t>
            </a:r>
            <a:r>
              <a:rPr lang="es-ES_tradnl" dirty="0"/>
              <a:t>de comercio …, de </a:t>
            </a:r>
            <a:r>
              <a:rPr lang="es-ES_tradnl" dirty="0" smtClean="0"/>
              <a:t>Rawson.</a:t>
            </a:r>
          </a:p>
          <a:p>
            <a:pPr algn="just">
              <a:buFont typeface="Wingdings" pitchFamily="2" charset="2"/>
              <a:buChar char="Ø"/>
            </a:pPr>
            <a:r>
              <a:rPr lang="es-ES_tradnl" dirty="0" smtClean="0">
                <a:solidFill>
                  <a:srgbClr val="FF0000"/>
                </a:solidFill>
              </a:rPr>
              <a:t>Clausurar </a:t>
            </a:r>
            <a:r>
              <a:rPr lang="es-ES_tradnl" dirty="0">
                <a:solidFill>
                  <a:srgbClr val="FF0000"/>
                </a:solidFill>
              </a:rPr>
              <a:t>inmediatamente </a:t>
            </a:r>
            <a:r>
              <a:rPr lang="es-ES_tradnl" dirty="0"/>
              <a:t>el citado comercio en carácter de </a:t>
            </a:r>
            <a:r>
              <a:rPr lang="es-ES_tradnl" dirty="0">
                <a:solidFill>
                  <a:srgbClr val="FF0000"/>
                </a:solidFill>
              </a:rPr>
              <a:t>medida conminatoria</a:t>
            </a:r>
            <a:r>
              <a:rPr lang="es-ES_tradnl" dirty="0"/>
              <a:t>, ordenándose a la Municipalidad de Rawson su cumplimiento… autorizándose la exclusión de cualquier persona que encuentre en el local clausurado con el uso de la fuerza </a:t>
            </a:r>
            <a:r>
              <a:rPr lang="es-ES_tradnl" dirty="0" smtClean="0"/>
              <a:t>pública.</a:t>
            </a:r>
          </a:p>
          <a:p>
            <a:pPr algn="just">
              <a:buFont typeface="Wingdings" pitchFamily="2" charset="2"/>
              <a:buChar char="Ø"/>
            </a:pPr>
            <a:r>
              <a:rPr lang="es-ES_tradnl" dirty="0" smtClean="0">
                <a:solidFill>
                  <a:srgbClr val="FF0000"/>
                </a:solidFill>
              </a:rPr>
              <a:t>Prohibir </a:t>
            </a:r>
            <a:r>
              <a:rPr lang="es-ES_tradnl" dirty="0">
                <a:solidFill>
                  <a:srgbClr val="FF0000"/>
                </a:solidFill>
              </a:rPr>
              <a:t>a Telecom Personal S.A. que expida un nuevo chip </a:t>
            </a:r>
            <a:r>
              <a:rPr lang="es-ES_tradnl" dirty="0"/>
              <a:t>para el número 0280… </a:t>
            </a:r>
            <a:endParaRPr lang="es-ES_tradnl" dirty="0" smtClean="0"/>
          </a:p>
          <a:p>
            <a:pPr algn="just">
              <a:buFont typeface="Wingdings" pitchFamily="2" charset="2"/>
              <a:buChar char="Ø"/>
            </a:pPr>
            <a:r>
              <a:rPr lang="es-ES_tradnl" dirty="0" smtClean="0"/>
              <a:t>Establecer </a:t>
            </a:r>
            <a:r>
              <a:rPr lang="es-ES_tradnl" dirty="0"/>
              <a:t>que </a:t>
            </a:r>
            <a:r>
              <a:rPr lang="es-ES_tradnl" dirty="0">
                <a:solidFill>
                  <a:srgbClr val="FF0000"/>
                </a:solidFill>
              </a:rPr>
              <a:t>las medidas subsistirán hasta que el Sr. P. abone las cuotas correspondientes</a:t>
            </a:r>
            <a:r>
              <a:rPr lang="es-ES_tradnl" dirty="0"/>
              <a:t>…</a:t>
            </a:r>
            <a:endParaRPr lang="es-AR" dirty="0"/>
          </a:p>
          <a:p>
            <a:pPr algn="just">
              <a:buFont typeface="Wingdings" pitchFamily="2" charset="2"/>
              <a:buChar char="Ø"/>
            </a:pPr>
            <a:endParaRPr lang="es-AR" dirty="0"/>
          </a:p>
          <a:p>
            <a:pPr marL="0" indent="0">
              <a:buNone/>
            </a:pPr>
            <a:endParaRPr lang="en-US" dirty="0"/>
          </a:p>
        </p:txBody>
      </p:sp>
    </p:spTree>
    <p:extLst>
      <p:ext uri="{BB962C8B-B14F-4D97-AF65-F5344CB8AC3E}">
        <p14:creationId xmlns:p14="http://schemas.microsoft.com/office/powerpoint/2010/main" val="42135825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320040"/>
            <a:ext cx="7156648" cy="588680"/>
          </a:xfrm>
        </p:spPr>
        <p:txBody>
          <a:bodyPr/>
          <a:lstStyle/>
          <a:p>
            <a:r>
              <a:rPr lang="es-AR" dirty="0" smtClean="0"/>
              <a:t>Alimentos. fundamentos</a:t>
            </a:r>
            <a:endParaRPr lang="en-US" dirty="0"/>
          </a:p>
        </p:txBody>
      </p:sp>
      <p:sp>
        <p:nvSpPr>
          <p:cNvPr id="3" name="Marcador de contenido 2"/>
          <p:cNvSpPr>
            <a:spLocks noGrp="1"/>
          </p:cNvSpPr>
          <p:nvPr>
            <p:ph idx="1"/>
          </p:nvPr>
        </p:nvSpPr>
        <p:spPr>
          <a:xfrm>
            <a:off x="395536" y="1268760"/>
            <a:ext cx="7300664" cy="5186976"/>
          </a:xfrm>
        </p:spPr>
        <p:txBody>
          <a:bodyPr>
            <a:normAutofit fontScale="92500"/>
          </a:bodyPr>
          <a:lstStyle/>
          <a:p>
            <a:pPr marL="0" indent="0" algn="just">
              <a:buNone/>
            </a:pPr>
            <a:r>
              <a:rPr lang="es-ES_tradnl" sz="2400" dirty="0"/>
              <a:t>“Esta </a:t>
            </a:r>
            <a:r>
              <a:rPr lang="es-ES_tradnl" sz="2400" dirty="0">
                <a:solidFill>
                  <a:srgbClr val="FF0000"/>
                </a:solidFill>
              </a:rPr>
              <a:t>inconducta del alimentante </a:t>
            </a:r>
            <a:r>
              <a:rPr lang="es-ES_tradnl" sz="2400" dirty="0"/>
              <a:t>compromete el derecho de su hijo a un nivel de vida adecuado (art. 27, CIDN), y constituye una </a:t>
            </a:r>
            <a:r>
              <a:rPr lang="es-ES_tradnl" sz="2400" dirty="0">
                <a:solidFill>
                  <a:srgbClr val="FF0000"/>
                </a:solidFill>
              </a:rPr>
              <a:t>manifestación de violencia hacia él, la madre y la abuela materna</a:t>
            </a:r>
            <a:r>
              <a:rPr lang="es-ES_tradnl" sz="2400" dirty="0"/>
              <a:t>, ya que según los términos de la ley 26.485 se caracteriza a la violencia económica y patrimonial como aquella que se dirige a perjudicar los recursos económicos o patrimoniales de la mujer a través de distintas vías, entre ellas, la limitación de los recursos económicos destinados a satisfacer sus necesidades o privación de los medios indispensables para vivir una vida digna, y la limitación o control de sus ingresos (art. 5°, inc. 4°).”</a:t>
            </a:r>
            <a:endParaRPr lang="es-AR" sz="2400" dirty="0"/>
          </a:p>
          <a:p>
            <a:pPr algn="just"/>
            <a:endParaRPr lang="es-AR" dirty="0" smtClean="0"/>
          </a:p>
          <a:p>
            <a:pPr marL="0" indent="0" algn="r">
              <a:buNone/>
            </a:pPr>
            <a:r>
              <a:rPr lang="es-AR" i="1" dirty="0" smtClean="0">
                <a:solidFill>
                  <a:srgbClr val="00B050"/>
                </a:solidFill>
              </a:rPr>
              <a:t>Enmarca dentro de Violencia de género</a:t>
            </a:r>
            <a:endParaRPr lang="en-US" i="1" dirty="0">
              <a:solidFill>
                <a:srgbClr val="00B050"/>
              </a:solidFill>
            </a:endParaRPr>
          </a:p>
        </p:txBody>
      </p:sp>
    </p:spTree>
    <p:extLst>
      <p:ext uri="{BB962C8B-B14F-4D97-AF65-F5344CB8AC3E}">
        <p14:creationId xmlns:p14="http://schemas.microsoft.com/office/powerpoint/2010/main" val="33964330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320040"/>
            <a:ext cx="7239000" cy="588680"/>
          </a:xfrm>
        </p:spPr>
        <p:txBody>
          <a:bodyPr/>
          <a:lstStyle/>
          <a:p>
            <a:r>
              <a:rPr lang="es-AR" dirty="0"/>
              <a:t>Alimentos. fundamentos</a:t>
            </a:r>
            <a:endParaRPr lang="en-US" dirty="0"/>
          </a:p>
        </p:txBody>
      </p:sp>
      <p:sp>
        <p:nvSpPr>
          <p:cNvPr id="3" name="Marcador de contenido 2"/>
          <p:cNvSpPr>
            <a:spLocks noGrp="1"/>
          </p:cNvSpPr>
          <p:nvPr>
            <p:ph idx="1"/>
          </p:nvPr>
        </p:nvSpPr>
        <p:spPr>
          <a:xfrm>
            <a:off x="457200" y="1194352"/>
            <a:ext cx="7239000" cy="5330992"/>
          </a:xfrm>
        </p:spPr>
        <p:txBody>
          <a:bodyPr/>
          <a:lstStyle/>
          <a:p>
            <a:pPr marL="0" indent="0" algn="just">
              <a:buNone/>
            </a:pPr>
            <a:r>
              <a:rPr lang="es-AR" dirty="0" smtClean="0"/>
              <a:t>En función de las escasa entradas económicas del grupo familiar, inferiores al ingreso total mínimo que los ubica por debajo de la línea de pobreza, la falta de pago de la cuota apareja un notable deterioro en la calidad de vida de todos sus miembros, aparece así al denominada </a:t>
            </a:r>
            <a:r>
              <a:rPr lang="es-AR" dirty="0" smtClean="0">
                <a:solidFill>
                  <a:srgbClr val="FF0000"/>
                </a:solidFill>
              </a:rPr>
              <a:t>feminización de la pobreza</a:t>
            </a:r>
            <a:r>
              <a:rPr lang="es-AR" dirty="0" smtClean="0"/>
              <a:t>, es decir el predominio de las mujeres respecto de los hombres en la población empobrecida.</a:t>
            </a:r>
          </a:p>
          <a:p>
            <a:pPr marL="0" indent="0" algn="just">
              <a:buNone/>
            </a:pPr>
            <a:endParaRPr lang="es-AR" dirty="0" smtClean="0"/>
          </a:p>
          <a:p>
            <a:pPr marL="0" indent="0" algn="just">
              <a:buNone/>
            </a:pPr>
            <a:endParaRPr lang="es-AR" dirty="0"/>
          </a:p>
          <a:p>
            <a:pPr marL="0" indent="0" algn="r">
              <a:buNone/>
            </a:pPr>
            <a:r>
              <a:rPr lang="es-AR" i="1" dirty="0" smtClean="0">
                <a:solidFill>
                  <a:srgbClr val="00B050"/>
                </a:solidFill>
              </a:rPr>
              <a:t>Enmarca desde la sociología</a:t>
            </a:r>
            <a:endParaRPr lang="en-US" i="1" dirty="0">
              <a:solidFill>
                <a:srgbClr val="00B050"/>
              </a:solidFill>
            </a:endParaRPr>
          </a:p>
        </p:txBody>
      </p:sp>
    </p:spTree>
    <p:extLst>
      <p:ext uri="{BB962C8B-B14F-4D97-AF65-F5344CB8AC3E}">
        <p14:creationId xmlns:p14="http://schemas.microsoft.com/office/powerpoint/2010/main" val="31934654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320040"/>
            <a:ext cx="7156648" cy="660688"/>
          </a:xfrm>
        </p:spPr>
        <p:txBody>
          <a:bodyPr/>
          <a:lstStyle/>
          <a:p>
            <a:r>
              <a:rPr lang="es-AR" dirty="0"/>
              <a:t>Alimentos. fundamentos</a:t>
            </a:r>
            <a:endParaRPr lang="en-US" dirty="0"/>
          </a:p>
        </p:txBody>
      </p:sp>
      <p:sp>
        <p:nvSpPr>
          <p:cNvPr id="3" name="Marcador de contenido 2"/>
          <p:cNvSpPr>
            <a:spLocks noGrp="1"/>
          </p:cNvSpPr>
          <p:nvPr>
            <p:ph idx="1"/>
          </p:nvPr>
        </p:nvSpPr>
        <p:spPr>
          <a:xfrm>
            <a:off x="251520" y="1196752"/>
            <a:ext cx="7444680" cy="5258984"/>
          </a:xfrm>
        </p:spPr>
        <p:txBody>
          <a:bodyPr>
            <a:normAutofit fontScale="92500"/>
          </a:bodyPr>
          <a:lstStyle/>
          <a:p>
            <a:pPr marL="0" indent="0" algn="just">
              <a:buNone/>
            </a:pPr>
            <a:r>
              <a:rPr lang="es-AR" dirty="0" smtClean="0"/>
              <a:t>La coacción del moroso por medio del arresto constituye un deber judicial emergente de la Convención Interamericana para…para dejar perfectamente aclarado que la administración de justicia no está dominada por actitudes y prácticas que favorecen y perpetúan las relaciones inequitativas de género (…) la falta de una reacción enérgica contra el incumplidor, revelaría la ineficacia del servicio público que presta el Poder Judicial, o peor aún, una normalización o minimización de la violencia familiar y de género</a:t>
            </a:r>
          </a:p>
          <a:p>
            <a:pPr marL="0" indent="0" algn="just">
              <a:buNone/>
            </a:pPr>
            <a:endParaRPr lang="es-AR" dirty="0" smtClean="0"/>
          </a:p>
          <a:p>
            <a:pPr marL="0" indent="0" algn="r">
              <a:buNone/>
            </a:pPr>
            <a:r>
              <a:rPr lang="es-AR" i="1" dirty="0" smtClean="0">
                <a:solidFill>
                  <a:srgbClr val="00B050"/>
                </a:solidFill>
              </a:rPr>
              <a:t>Enmarca en la responsabilidad del Poder Judicial</a:t>
            </a:r>
            <a:endParaRPr lang="es-AR" i="1" dirty="0">
              <a:solidFill>
                <a:srgbClr val="00B050"/>
              </a:solidFill>
            </a:endParaRPr>
          </a:p>
        </p:txBody>
      </p:sp>
    </p:spTree>
    <p:extLst>
      <p:ext uri="{BB962C8B-B14F-4D97-AF65-F5344CB8AC3E}">
        <p14:creationId xmlns:p14="http://schemas.microsoft.com/office/powerpoint/2010/main" val="5906309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260648"/>
            <a:ext cx="7416824" cy="5400600"/>
          </a:xfrm>
        </p:spPr>
        <p:txBody>
          <a:bodyPr>
            <a:normAutofit/>
          </a:bodyPr>
          <a:lstStyle/>
          <a:p>
            <a:pPr marL="0" indent="0" algn="just">
              <a:buNone/>
            </a:pPr>
            <a:r>
              <a:rPr lang="es-ES_tradnl" sz="2400" dirty="0" smtClean="0">
                <a:solidFill>
                  <a:srgbClr val="FF0000"/>
                </a:solidFill>
              </a:rPr>
              <a:t>Si el Poder Judicial no desincentiva estas conductas violatorias de derechos humanos básicos, la ciudadanía podría pensar que el incumplimiento de la cuota alimentaria es una práctica tolerada por los jueces</a:t>
            </a:r>
            <a:r>
              <a:rPr lang="es-ES_tradnl" sz="2400" dirty="0" smtClean="0"/>
              <a:t>, </a:t>
            </a:r>
            <a:r>
              <a:rPr lang="es-ES_tradnl" sz="2400" dirty="0" smtClean="0">
                <a:solidFill>
                  <a:srgbClr val="FF0000"/>
                </a:solidFill>
              </a:rPr>
              <a:t>creándose entonces las condiciones para que el flagelo de la mora y otras situaciones de violencia se generalicen, al no existir una percepción social de la voluntad y efectividad del Estado para poner punto final a estos actos.</a:t>
            </a:r>
          </a:p>
          <a:p>
            <a:pPr marL="0" indent="0" algn="just">
              <a:buNone/>
            </a:pPr>
            <a:r>
              <a:rPr lang="es-ES_tradnl" sz="2400" dirty="0" smtClean="0"/>
              <a:t>El incumplimiento corriente de las sentencias revela que el PJ no puede explicar su misma existencia en el marco del estado de derecho, con el consiguiente descrédito y desesperanzada de una comunidad perpleja por semejante burocracia judicial</a:t>
            </a:r>
          </a:p>
          <a:p>
            <a:pPr algn="just">
              <a:buFont typeface="Wingdings" pitchFamily="2" charset="2"/>
              <a:buChar char="Ø"/>
            </a:pPr>
            <a:endParaRPr lang="es-AR" sz="1700" dirty="0" smtClean="0"/>
          </a:p>
          <a:p>
            <a:pPr>
              <a:buNone/>
            </a:pPr>
            <a:endParaRPr lang="es-AR" dirty="0"/>
          </a:p>
        </p:txBody>
      </p:sp>
      <p:sp>
        <p:nvSpPr>
          <p:cNvPr id="4" name="2 Marcador de contenido"/>
          <p:cNvSpPr txBox="1">
            <a:spLocks/>
          </p:cNvSpPr>
          <p:nvPr/>
        </p:nvSpPr>
        <p:spPr>
          <a:xfrm>
            <a:off x="0" y="764704"/>
            <a:ext cx="8244408" cy="6093296"/>
          </a:xfrm>
          <a:prstGeom prst="rect">
            <a:avLst/>
          </a:prstGeom>
        </p:spPr>
        <p:txBody>
          <a:bodyPr vert="horz">
            <a:normAutofit/>
          </a:bodyPr>
          <a:lstStyle/>
          <a:p>
            <a:pPr marL="274320" marR="0" lvl="0" indent="-274320" algn="just" defTabSz="914400" rtl="0" eaLnBrk="1" fontAlgn="auto" latinLnBrk="0" hangingPunct="1">
              <a:lnSpc>
                <a:spcPct val="100000"/>
              </a:lnSpc>
              <a:spcBef>
                <a:spcPts val="600"/>
              </a:spcBef>
              <a:spcAft>
                <a:spcPts val="0"/>
              </a:spcAft>
              <a:buClr>
                <a:schemeClr val="tx2"/>
              </a:buClr>
              <a:buSzPct val="73000"/>
              <a:buFont typeface="Wingdings 2"/>
              <a:buChar char=""/>
              <a:tabLst/>
              <a:defRPr/>
            </a:pPr>
            <a:endParaRPr kumimoji="0" lang="es-AR"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just" defTabSz="914400" rtl="0" eaLnBrk="1" fontAlgn="auto" latinLnBrk="0" hangingPunct="1">
              <a:lnSpc>
                <a:spcPct val="100000"/>
              </a:lnSpc>
              <a:spcBef>
                <a:spcPts val="600"/>
              </a:spcBef>
              <a:spcAft>
                <a:spcPts val="0"/>
              </a:spcAft>
              <a:buClr>
                <a:schemeClr val="tx2"/>
              </a:buClr>
              <a:buSzPct val="73000"/>
              <a:buFont typeface="Wingdings 2"/>
              <a:buChar char=""/>
              <a:tabLst/>
              <a:defRPr/>
            </a:pPr>
            <a:endParaRPr kumimoji="0" lang="es-AR" sz="2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320040"/>
            <a:ext cx="7239000" cy="660688"/>
          </a:xfrm>
        </p:spPr>
        <p:txBody>
          <a:bodyPr>
            <a:normAutofit fontScale="90000"/>
          </a:bodyPr>
          <a:lstStyle/>
          <a:p>
            <a:r>
              <a:rPr lang="es-AR" dirty="0" smtClean="0"/>
              <a:t>Proporcionalidad del arresto</a:t>
            </a:r>
            <a:endParaRPr lang="en-US" dirty="0"/>
          </a:p>
        </p:txBody>
      </p:sp>
      <p:sp>
        <p:nvSpPr>
          <p:cNvPr id="3" name="Marcador de contenido 2"/>
          <p:cNvSpPr>
            <a:spLocks noGrp="1"/>
          </p:cNvSpPr>
          <p:nvPr>
            <p:ph idx="1"/>
          </p:nvPr>
        </p:nvSpPr>
        <p:spPr>
          <a:xfrm>
            <a:off x="251520" y="1124744"/>
            <a:ext cx="7444680" cy="5330992"/>
          </a:xfrm>
        </p:spPr>
        <p:txBody>
          <a:bodyPr>
            <a:normAutofit fontScale="77500" lnSpcReduction="20000"/>
          </a:bodyPr>
          <a:lstStyle/>
          <a:p>
            <a:pPr marL="0" indent="0" algn="just">
              <a:buNone/>
            </a:pPr>
            <a:r>
              <a:rPr lang="es-ES_tradnl" sz="2800" dirty="0"/>
              <a:t>Aunque restringe intensamente la libertad ambulatoria, </a:t>
            </a:r>
            <a:r>
              <a:rPr lang="es-ES_tradnl" sz="2800" dirty="0">
                <a:solidFill>
                  <a:srgbClr val="FF0000"/>
                </a:solidFill>
              </a:rPr>
              <a:t>el arresto es una medida proporcionada</a:t>
            </a:r>
            <a:r>
              <a:rPr lang="es-ES_tradnl" sz="2800" dirty="0"/>
              <a:t> a la situación del demandado, en tanto no se advierte de momento la alternativa de disponer otras diligencias coercitivas de menor gravedad que posean la suficiente idoneidad para compelerlo al pago. </a:t>
            </a:r>
            <a:endParaRPr lang="es-ES_tradnl" sz="2800" dirty="0" smtClean="0"/>
          </a:p>
          <a:p>
            <a:pPr marL="0" indent="0" algn="just">
              <a:buNone/>
            </a:pPr>
            <a:r>
              <a:rPr lang="es-ES_tradnl" sz="2800" dirty="0"/>
              <a:t>E</a:t>
            </a:r>
            <a:r>
              <a:rPr lang="es-ES_tradnl" sz="2800" dirty="0" smtClean="0"/>
              <a:t>sta </a:t>
            </a:r>
            <a:r>
              <a:rPr lang="es-ES_tradnl" sz="2800" dirty="0"/>
              <a:t>clase de coerción tiene respaldo constitucional, habida cuenta que la Convención Americana de Derechos Humanos establece que los incumplimientos derivados de </a:t>
            </a:r>
            <a:r>
              <a:rPr lang="es-ES_tradnl" sz="2800" dirty="0">
                <a:solidFill>
                  <a:srgbClr val="FF0000"/>
                </a:solidFill>
              </a:rPr>
              <a:t>obligaciones alimentarias constituyen la excepción a la prohibición general de detención por deudas </a:t>
            </a:r>
            <a:endParaRPr lang="es-ES_tradnl" sz="2800" dirty="0" smtClean="0"/>
          </a:p>
          <a:p>
            <a:pPr marL="0" indent="0" algn="just">
              <a:buNone/>
            </a:pPr>
            <a:endParaRPr lang="es-ES_tradnl" sz="2800" dirty="0" smtClean="0"/>
          </a:p>
          <a:p>
            <a:pPr algn="just">
              <a:buNone/>
            </a:pPr>
            <a:endParaRPr lang="es-ES_tradnl" sz="2800" dirty="0" smtClean="0"/>
          </a:p>
          <a:p>
            <a:pPr algn="just">
              <a:buNone/>
            </a:pPr>
            <a:endParaRPr lang="es-ES_tradnl" sz="2800" dirty="0">
              <a:latin typeface="Arabic Typesetting" pitchFamily="66" charset="-78"/>
              <a:cs typeface="Arabic Typesetting" pitchFamily="66" charset="-78"/>
            </a:endParaRPr>
          </a:p>
          <a:p>
            <a:pPr algn="just">
              <a:buNone/>
            </a:pPr>
            <a:r>
              <a:rPr lang="es-AR" dirty="0" smtClean="0">
                <a:latin typeface="Arabic Typesetting" pitchFamily="66" charset="-78"/>
                <a:cs typeface="Arabic Typesetting" pitchFamily="66" charset="-78"/>
              </a:rPr>
              <a:t>ART</a:t>
            </a:r>
            <a:r>
              <a:rPr lang="es-AR" dirty="0">
                <a:latin typeface="Arabic Typesetting" pitchFamily="66" charset="-78"/>
                <a:cs typeface="Arabic Typesetting" pitchFamily="66" charset="-78"/>
              </a:rPr>
              <a:t>. 7.7 CIDH: “Nadie será detenido por deudas.  Este principio no limita los mandatos de autoridad judicial competente dictados por incumplimientos de deberes alimentarios</a:t>
            </a:r>
            <a:r>
              <a:rPr lang="es-AR" dirty="0" smtClean="0">
                <a:latin typeface="Arabic Typesetting" pitchFamily="66" charset="-78"/>
                <a:cs typeface="Arabic Typesetting" pitchFamily="66" charset="-78"/>
              </a:rPr>
              <a:t>”.</a:t>
            </a:r>
            <a:endParaRPr lang="es-ES_tradnl" dirty="0">
              <a:latin typeface="Arabic Typesetting" pitchFamily="66" charset="-78"/>
              <a:cs typeface="Arabic Typesetting" pitchFamily="66" charset="-78"/>
            </a:endParaRPr>
          </a:p>
        </p:txBody>
      </p:sp>
    </p:spTree>
    <p:extLst>
      <p:ext uri="{BB962C8B-B14F-4D97-AF65-F5344CB8AC3E}">
        <p14:creationId xmlns:p14="http://schemas.microsoft.com/office/powerpoint/2010/main" val="36447180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39000" cy="660688"/>
          </a:xfrm>
        </p:spPr>
        <p:txBody>
          <a:bodyPr/>
          <a:lstStyle/>
          <a:p>
            <a:r>
              <a:rPr lang="es-AR" dirty="0"/>
              <a:t>Alimentos. fundamentos</a:t>
            </a:r>
          </a:p>
        </p:txBody>
      </p:sp>
      <p:sp>
        <p:nvSpPr>
          <p:cNvPr id="3" name="2 Marcador de contenido"/>
          <p:cNvSpPr>
            <a:spLocks noGrp="1"/>
          </p:cNvSpPr>
          <p:nvPr>
            <p:ph idx="1"/>
          </p:nvPr>
        </p:nvSpPr>
        <p:spPr>
          <a:xfrm>
            <a:off x="323528" y="1196752"/>
            <a:ext cx="7372672" cy="5258984"/>
          </a:xfrm>
        </p:spPr>
        <p:txBody>
          <a:bodyPr>
            <a:normAutofit lnSpcReduction="10000"/>
          </a:bodyPr>
          <a:lstStyle/>
          <a:p>
            <a:pPr algn="just"/>
            <a:r>
              <a:rPr lang="es-ES_tradnl" dirty="0" smtClean="0">
                <a:solidFill>
                  <a:srgbClr val="FF0000"/>
                </a:solidFill>
              </a:rPr>
              <a:t>la </a:t>
            </a:r>
            <a:r>
              <a:rPr lang="es-ES_tradnl" dirty="0">
                <a:solidFill>
                  <a:srgbClr val="FF0000"/>
                </a:solidFill>
              </a:rPr>
              <a:t>falta de pago de la cuota alimentaria también afecta directa e intensamente a la madre</a:t>
            </a:r>
            <a:r>
              <a:rPr lang="es-ES_tradnl" dirty="0"/>
              <a:t>, quien sufre la recarga económica que implica cubrir las necesidades materiales de ambas hijas ante el aporte omitido dolosamente por el progenitor.</a:t>
            </a:r>
          </a:p>
          <a:p>
            <a:pPr algn="just"/>
            <a:r>
              <a:rPr lang="es-ES_tradnl" dirty="0"/>
              <a:t>El decreto reglamentario 1011/2010 especifica que “en los casos en que las mujeres víctimas de violencia tengan hijos/as y éstos/as vivan con ellas, </a:t>
            </a:r>
            <a:r>
              <a:rPr lang="es-ES_tradnl" dirty="0">
                <a:solidFill>
                  <a:srgbClr val="FF0000"/>
                </a:solidFill>
              </a:rPr>
              <a:t>las necesidades de los/as menores de edad se considerarán comprendidas dentro de los medios indispensables para que las mujeres tengan una vida digna</a:t>
            </a:r>
            <a:r>
              <a:rPr lang="es-ES_tradnl" dirty="0"/>
              <a:t>”.</a:t>
            </a:r>
          </a:p>
          <a:p>
            <a:endParaRPr lang="es-A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188640"/>
            <a:ext cx="7696200" cy="6455736"/>
          </a:xfrm>
        </p:spPr>
        <p:txBody>
          <a:bodyPr>
            <a:normAutofit fontScale="92500" lnSpcReduction="20000"/>
          </a:bodyPr>
          <a:lstStyle/>
          <a:p>
            <a:pPr algn="just"/>
            <a:r>
              <a:rPr lang="es-ES_tradnl" dirty="0" smtClean="0"/>
              <a:t>La Corte Suprema ha dejado perfectamente sentado que en los procesos de familia </a:t>
            </a:r>
            <a:r>
              <a:rPr lang="es-ES_tradnl" b="1" dirty="0" smtClean="0">
                <a:solidFill>
                  <a:schemeClr val="accent1">
                    <a:lumMod val="75000"/>
                  </a:schemeClr>
                </a:solidFill>
              </a:rPr>
              <a:t>corresponde al juez buscar soluciones que se avengan con la urgencia y la naturaleza de las pretensiones</a:t>
            </a:r>
            <a:r>
              <a:rPr lang="es-ES_tradnl" dirty="0" smtClean="0"/>
              <a:t>, encauzar los trámites por vías expeditivas y evitar que el rigor de las formas pueda conducir a la frustración de derechos que cuentan con particular tutela constitucional (CSJN, 15/6/2004, “</a:t>
            </a:r>
            <a:r>
              <a:rPr lang="es-ES_tradnl" dirty="0" err="1" smtClean="0"/>
              <a:t>Lifschitz</a:t>
            </a:r>
            <a:r>
              <a:rPr lang="es-ES_tradnl" dirty="0" smtClean="0"/>
              <a:t>, Graciela Beatriz c/ Estado nacional”, Fallos 324:122)</a:t>
            </a:r>
          </a:p>
          <a:p>
            <a:pPr algn="just"/>
            <a:r>
              <a:rPr lang="es-ES_tradnl" dirty="0" smtClean="0"/>
              <a:t>El </a:t>
            </a:r>
            <a:r>
              <a:rPr lang="es-ES_tradnl" dirty="0" smtClean="0">
                <a:solidFill>
                  <a:srgbClr val="C00000"/>
                </a:solidFill>
              </a:rPr>
              <a:t>incumplimiento de las sentencias judiciales es fuente de carencia de legitimidad de todo el PJ</a:t>
            </a:r>
            <a:r>
              <a:rPr lang="es-ES_tradnl" dirty="0" smtClean="0"/>
              <a:t>, por lo que ningún juez debe desentenderse de sus órdenes. (</a:t>
            </a:r>
            <a:r>
              <a:rPr lang="es-ES_tradnl" dirty="0" err="1" smtClean="0"/>
              <a:t>Kemelmajer</a:t>
            </a:r>
            <a:r>
              <a:rPr lang="es-ES_tradnl" dirty="0" smtClean="0"/>
              <a:t>. 2002)</a:t>
            </a:r>
          </a:p>
          <a:p>
            <a:pPr algn="just"/>
            <a:r>
              <a:rPr lang="es-ES_tradnl" dirty="0" smtClean="0"/>
              <a:t>Verificada la ineficacia de las legítimas amenazas de daño contenidas en las intimaciones previas toca demostrar al victimario que el PJ tiene la fuerza necesaria para reaccionar enérgicamente con un grave restricción a sus derechos constitucionales a comerciar y trabajar, que opere como incentivo suficiente para lograr la conducta que se le exige.</a:t>
            </a:r>
          </a:p>
        </p:txBody>
      </p:sp>
      <p:sp>
        <p:nvSpPr>
          <p:cNvPr id="2" name="CuadroTexto 1"/>
          <p:cNvSpPr txBox="1"/>
          <p:nvPr/>
        </p:nvSpPr>
        <p:spPr>
          <a:xfrm>
            <a:off x="8244408" y="980728"/>
            <a:ext cx="576064" cy="5078313"/>
          </a:xfrm>
          <a:prstGeom prst="rect">
            <a:avLst/>
          </a:prstGeom>
          <a:noFill/>
        </p:spPr>
        <p:txBody>
          <a:bodyPr wrap="square" rtlCol="0">
            <a:spAutoFit/>
          </a:bodyPr>
          <a:lstStyle/>
          <a:p>
            <a:r>
              <a:rPr lang="es-AR" dirty="0" smtClean="0">
                <a:solidFill>
                  <a:schemeClr val="bg1"/>
                </a:solidFill>
              </a:rPr>
              <a:t>Po</a:t>
            </a:r>
          </a:p>
          <a:p>
            <a:r>
              <a:rPr lang="es-AR" dirty="0" smtClean="0">
                <a:solidFill>
                  <a:schemeClr val="bg1"/>
                </a:solidFill>
              </a:rPr>
              <a:t>der</a:t>
            </a:r>
          </a:p>
          <a:p>
            <a:endParaRPr lang="es-AR" dirty="0" smtClean="0">
              <a:solidFill>
                <a:schemeClr val="bg1"/>
              </a:solidFill>
            </a:endParaRPr>
          </a:p>
          <a:p>
            <a:r>
              <a:rPr lang="es-AR" dirty="0">
                <a:solidFill>
                  <a:schemeClr val="bg1"/>
                </a:solidFill>
              </a:rPr>
              <a:t>J</a:t>
            </a:r>
            <a:r>
              <a:rPr lang="es-AR" dirty="0" smtClean="0">
                <a:solidFill>
                  <a:schemeClr val="bg1"/>
                </a:solidFill>
              </a:rPr>
              <a:t>u</a:t>
            </a:r>
          </a:p>
          <a:p>
            <a:r>
              <a:rPr lang="es-AR" dirty="0">
                <a:solidFill>
                  <a:schemeClr val="bg1"/>
                </a:solidFill>
              </a:rPr>
              <a:t>d</a:t>
            </a:r>
            <a:r>
              <a:rPr lang="es-AR" dirty="0" smtClean="0">
                <a:solidFill>
                  <a:schemeClr val="bg1"/>
                </a:solidFill>
              </a:rPr>
              <a:t>i</a:t>
            </a:r>
          </a:p>
          <a:p>
            <a:r>
              <a:rPr lang="es-AR" dirty="0" err="1">
                <a:solidFill>
                  <a:schemeClr val="bg1"/>
                </a:solidFill>
              </a:rPr>
              <a:t>c</a:t>
            </a:r>
            <a:r>
              <a:rPr lang="es-AR" dirty="0" err="1" smtClean="0">
                <a:solidFill>
                  <a:schemeClr val="bg1"/>
                </a:solidFill>
              </a:rPr>
              <a:t>ial</a:t>
            </a:r>
            <a:endParaRPr lang="es-AR" dirty="0" smtClean="0">
              <a:solidFill>
                <a:schemeClr val="bg1"/>
              </a:solidFill>
            </a:endParaRPr>
          </a:p>
          <a:p>
            <a:endParaRPr lang="es-AR" dirty="0">
              <a:solidFill>
                <a:schemeClr val="bg1"/>
              </a:solidFill>
            </a:endParaRPr>
          </a:p>
          <a:p>
            <a:r>
              <a:rPr lang="es-AR" dirty="0" err="1" smtClean="0">
                <a:solidFill>
                  <a:schemeClr val="bg1"/>
                </a:solidFill>
              </a:rPr>
              <a:t>Efi</a:t>
            </a:r>
            <a:endParaRPr lang="es-AR" dirty="0" smtClean="0">
              <a:solidFill>
                <a:schemeClr val="bg1"/>
              </a:solidFill>
            </a:endParaRPr>
          </a:p>
          <a:p>
            <a:r>
              <a:rPr lang="es-AR" dirty="0" err="1">
                <a:solidFill>
                  <a:schemeClr val="bg1"/>
                </a:solidFill>
              </a:rPr>
              <a:t>c</a:t>
            </a:r>
            <a:r>
              <a:rPr lang="es-AR" dirty="0" err="1" smtClean="0">
                <a:solidFill>
                  <a:schemeClr val="bg1"/>
                </a:solidFill>
              </a:rPr>
              <a:t>a</a:t>
            </a:r>
            <a:endParaRPr lang="es-AR" dirty="0" smtClean="0">
              <a:solidFill>
                <a:schemeClr val="bg1"/>
              </a:solidFill>
            </a:endParaRPr>
          </a:p>
          <a:p>
            <a:r>
              <a:rPr lang="es-AR" dirty="0" err="1" smtClean="0">
                <a:solidFill>
                  <a:schemeClr val="bg1"/>
                </a:solidFill>
              </a:rPr>
              <a:t>cia</a:t>
            </a:r>
            <a:r>
              <a:rPr lang="es-AR" dirty="0" smtClean="0">
                <a:solidFill>
                  <a:schemeClr val="bg1"/>
                </a:solidFill>
              </a:rPr>
              <a:t> </a:t>
            </a:r>
          </a:p>
          <a:p>
            <a:endParaRPr lang="es-AR" dirty="0" smtClean="0">
              <a:solidFill>
                <a:schemeClr val="bg1"/>
              </a:solidFill>
            </a:endParaRPr>
          </a:p>
          <a:p>
            <a:r>
              <a:rPr lang="es-AR" dirty="0" smtClean="0">
                <a:solidFill>
                  <a:schemeClr val="bg1"/>
                </a:solidFill>
              </a:rPr>
              <a:t>de </a:t>
            </a:r>
          </a:p>
          <a:p>
            <a:endParaRPr lang="es-AR" dirty="0">
              <a:solidFill>
                <a:schemeClr val="bg1"/>
              </a:solidFill>
            </a:endParaRPr>
          </a:p>
          <a:p>
            <a:r>
              <a:rPr lang="es-AR" dirty="0" smtClean="0">
                <a:solidFill>
                  <a:schemeClr val="bg1"/>
                </a:solidFill>
              </a:rPr>
              <a:t>la </a:t>
            </a:r>
          </a:p>
          <a:p>
            <a:endParaRPr lang="es-AR" dirty="0">
              <a:solidFill>
                <a:schemeClr val="bg1"/>
              </a:solidFill>
            </a:endParaRPr>
          </a:p>
          <a:p>
            <a:r>
              <a:rPr lang="es-AR" dirty="0" smtClean="0">
                <a:solidFill>
                  <a:schemeClr val="bg1"/>
                </a:solidFill>
              </a:rPr>
              <a:t>sentencia</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8100392" cy="692696"/>
          </a:xfrm>
        </p:spPr>
        <p:style>
          <a:lnRef idx="1">
            <a:schemeClr val="accent2"/>
          </a:lnRef>
          <a:fillRef idx="3">
            <a:schemeClr val="accent2"/>
          </a:fillRef>
          <a:effectRef idx="2">
            <a:schemeClr val="accent2"/>
          </a:effectRef>
          <a:fontRef idx="minor">
            <a:schemeClr val="lt1"/>
          </a:fontRef>
        </p:style>
        <p:txBody>
          <a:bodyPr>
            <a:normAutofit/>
          </a:bodyPr>
          <a:lstStyle/>
          <a:p>
            <a:pPr algn="ctr"/>
            <a:r>
              <a:rPr lang="es-AR" sz="2800" dirty="0" smtClean="0"/>
              <a:t>Medidas conminatorias</a:t>
            </a:r>
            <a:endParaRPr lang="es-AR" sz="2800" dirty="0"/>
          </a:p>
        </p:txBody>
      </p:sp>
      <p:sp>
        <p:nvSpPr>
          <p:cNvPr id="3" name="2 Marcador de contenido"/>
          <p:cNvSpPr>
            <a:spLocks noGrp="1"/>
          </p:cNvSpPr>
          <p:nvPr>
            <p:ph idx="1"/>
          </p:nvPr>
        </p:nvSpPr>
        <p:spPr>
          <a:xfrm>
            <a:off x="0" y="806928"/>
            <a:ext cx="8128248" cy="6051072"/>
          </a:xfrm>
        </p:spPr>
        <p:txBody>
          <a:bodyPr>
            <a:normAutofit/>
          </a:bodyPr>
          <a:lstStyle/>
          <a:p>
            <a:pPr algn="just">
              <a:buFont typeface="Wingdings" pitchFamily="2" charset="2"/>
              <a:buChar char="Ø"/>
            </a:pPr>
            <a:r>
              <a:rPr lang="es-ES_tradnl" dirty="0" smtClean="0"/>
              <a:t>No tienen como finalidad castigar la conducta ya producida, sino que apuntan a vencer la resistencia al cumplimiento a través de las afectación o amenazada de afectación a los derechos e intereses de esa persona que le cause más perjuicio que la ventaja que espera obtener con el incumplimiento.</a:t>
            </a:r>
          </a:p>
          <a:p>
            <a:pPr algn="just">
              <a:buFont typeface="Wingdings" pitchFamily="2" charset="2"/>
              <a:buChar char="Ø"/>
            </a:pPr>
            <a:r>
              <a:rPr lang="es-ES_tradnl" dirty="0">
                <a:solidFill>
                  <a:srgbClr val="FF0000"/>
                </a:solidFill>
              </a:rPr>
              <a:t>Esta medida habilita al juez a causar cualquier clase de perjuicio razonable, moral o material, al desobediente que menospreció la autoridad del Poder Judicial, con la finalidad de forzarlo al cumplimiento de la resolución judicial</a:t>
            </a:r>
            <a:r>
              <a:rPr lang="es-ES_tradnl" dirty="0"/>
              <a:t>.</a:t>
            </a:r>
          </a:p>
          <a:p>
            <a:pPr algn="just">
              <a:buFont typeface="Wingdings" pitchFamily="2" charset="2"/>
              <a:buChar char="Ø"/>
            </a:pPr>
            <a:endParaRPr lang="es-ES_tradnl" dirty="0" smtClean="0"/>
          </a:p>
          <a:p>
            <a:pPr>
              <a:buNone/>
            </a:pPr>
            <a:endParaRPr lang="es-AR"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39000" cy="516672"/>
          </a:xfrm>
        </p:spPr>
        <p:txBody>
          <a:bodyPr>
            <a:normAutofit fontScale="90000"/>
          </a:bodyPr>
          <a:lstStyle/>
          <a:p>
            <a:r>
              <a:rPr lang="es-AR" dirty="0" smtClean="0"/>
              <a:t>Fundamento desde género</a:t>
            </a:r>
            <a:endParaRPr lang="es-AR" dirty="0"/>
          </a:p>
        </p:txBody>
      </p:sp>
      <p:sp>
        <p:nvSpPr>
          <p:cNvPr id="3" name="2 Marcador de contenido"/>
          <p:cNvSpPr>
            <a:spLocks noGrp="1"/>
          </p:cNvSpPr>
          <p:nvPr>
            <p:ph idx="1"/>
          </p:nvPr>
        </p:nvSpPr>
        <p:spPr>
          <a:xfrm>
            <a:off x="457200" y="980728"/>
            <a:ext cx="7355160" cy="5475008"/>
          </a:xfrm>
        </p:spPr>
        <p:txBody>
          <a:bodyPr>
            <a:normAutofit/>
          </a:bodyPr>
          <a:lstStyle/>
          <a:p>
            <a:pPr marL="0" indent="0" algn="just">
              <a:buNone/>
            </a:pPr>
            <a:r>
              <a:rPr lang="es-ES_tradnl" sz="2400" dirty="0"/>
              <a:t>“</a:t>
            </a:r>
            <a:r>
              <a:rPr lang="es-ES_tradnl" sz="2400" dirty="0">
                <a:solidFill>
                  <a:srgbClr val="FF0000"/>
                </a:solidFill>
              </a:rPr>
              <a:t>La noción de conminación </a:t>
            </a:r>
            <a:r>
              <a:rPr lang="es-ES_tradnl" sz="2400" dirty="0"/>
              <a:t>se encuentra presente en la misma la Convención Interamericana para Prevenir, Sancionar y Erradicar la Violencia contra la Mujer, al establecer en su art. 7° el deber del Estado de adoptar </a:t>
            </a:r>
            <a:r>
              <a:rPr lang="es-ES_tradnl" sz="2400" dirty="0">
                <a:solidFill>
                  <a:srgbClr val="FF0000"/>
                </a:solidFill>
              </a:rPr>
              <a:t>“medidas jurídicas para conminar” al agresor a abstenerse de perjudicar su propiedad (inc. d).”</a:t>
            </a:r>
            <a:endParaRPr lang="es-AR" sz="2400" dirty="0">
              <a:solidFill>
                <a:srgbClr val="FF0000"/>
              </a:solidFill>
            </a:endParaRPr>
          </a:p>
          <a:p>
            <a:pPr marL="0" indent="0" algn="just">
              <a:buNone/>
            </a:pPr>
            <a:r>
              <a:rPr lang="es-AR" sz="1900" dirty="0" smtClean="0">
                <a:solidFill>
                  <a:srgbClr val="FF0000"/>
                </a:solidFill>
              </a:rPr>
              <a:t>Artículo 7: </a:t>
            </a:r>
            <a:r>
              <a:rPr lang="es-AR" sz="1900" dirty="0" smtClean="0"/>
              <a:t>Los Estados Partes condenan todas las formas de violencia contra la mujer y convienen en adoptar, por todos los medios apropiados y sin dilaciones, políticas orientadas a prevenir, sancionar y erradicar dicha violencia y en llevar a cabo lo siguiente: a… b… c…</a:t>
            </a:r>
          </a:p>
          <a:p>
            <a:pPr algn="just">
              <a:buNone/>
            </a:pPr>
            <a:r>
              <a:rPr lang="es-AR" sz="1900" dirty="0" smtClean="0"/>
              <a:t>d… adoptar medidas jurídicas para conminar al agresor a abstenerse de hostigar, intimidar, amenazar, dañar o poner en peligro la vida de la mujer de cualquier forma que atente contra su integridad o perjudique su propiedad; </a:t>
            </a:r>
          </a:p>
          <a:p>
            <a:pPr>
              <a:buNone/>
            </a:pPr>
            <a:endParaRPr lang="es-A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2 Marcador de contenido"/>
          <p:cNvSpPr txBox="1">
            <a:spLocks/>
          </p:cNvSpPr>
          <p:nvPr/>
        </p:nvSpPr>
        <p:spPr>
          <a:xfrm>
            <a:off x="467544" y="692696"/>
            <a:ext cx="7239000" cy="6483120"/>
          </a:xfrm>
          <a:prstGeom prst="rect">
            <a:avLst/>
          </a:prstGeom>
        </p:spPr>
        <p:txBody>
          <a:bodyPr vert="horz">
            <a:normAutofit/>
          </a:bodyPr>
          <a:lstStyle/>
          <a:p>
            <a:pPr marL="2057400" marR="0" lvl="8" indent="-182880" algn="l" defTabSz="914400" rtl="0" eaLnBrk="1" fontAlgn="auto" latinLnBrk="0" hangingPunct="1">
              <a:lnSpc>
                <a:spcPct val="100000"/>
              </a:lnSpc>
              <a:spcBef>
                <a:spcPct val="20000"/>
              </a:spcBef>
              <a:spcAft>
                <a:spcPts val="0"/>
              </a:spcAft>
              <a:buClr>
                <a:schemeClr val="accent4"/>
              </a:buClr>
              <a:buSzPct val="100000"/>
              <a:buFontTx/>
              <a:buChar char="-"/>
              <a:tabLst/>
              <a:defRPr/>
            </a:pPr>
            <a:endParaRPr kumimoji="0" lang="es-AR" sz="14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7 Rectángulo"/>
          <p:cNvSpPr/>
          <p:nvPr/>
        </p:nvSpPr>
        <p:spPr>
          <a:xfrm>
            <a:off x="0" y="4149080"/>
            <a:ext cx="8244408" cy="1107996"/>
          </a:xfrm>
          <a:prstGeom prst="rect">
            <a:avLst/>
          </a:prstGeom>
        </p:spPr>
        <p:txBody>
          <a:bodyPr wrap="square">
            <a:spAutoFit/>
          </a:bodyPr>
          <a:lstStyle/>
          <a:p>
            <a:endParaRPr lang="es-AR" dirty="0" smtClean="0">
              <a:solidFill>
                <a:srgbClr val="7030A0"/>
              </a:solidFill>
            </a:endParaRPr>
          </a:p>
          <a:p>
            <a:r>
              <a:rPr lang="es-AR" sz="2400" dirty="0" smtClean="0">
                <a:solidFill>
                  <a:srgbClr val="7030A0"/>
                </a:solidFill>
              </a:rPr>
              <a:t/>
            </a:r>
            <a:br>
              <a:rPr lang="es-AR" sz="2400" dirty="0" smtClean="0">
                <a:solidFill>
                  <a:srgbClr val="7030A0"/>
                </a:solidFill>
              </a:rPr>
            </a:br>
            <a:endParaRPr lang="es-AR" sz="2400" dirty="0"/>
          </a:p>
        </p:txBody>
      </p:sp>
      <p:sp>
        <p:nvSpPr>
          <p:cNvPr id="9" name="8 Título"/>
          <p:cNvSpPr>
            <a:spLocks noGrp="1"/>
          </p:cNvSpPr>
          <p:nvPr>
            <p:ph type="title"/>
          </p:nvPr>
        </p:nvSpPr>
        <p:spPr>
          <a:xfrm>
            <a:off x="683568" y="1844824"/>
            <a:ext cx="7239000" cy="2748920"/>
          </a:xfrm>
        </p:spPr>
        <p:style>
          <a:lnRef idx="1">
            <a:schemeClr val="accent2"/>
          </a:lnRef>
          <a:fillRef idx="3">
            <a:schemeClr val="accent2"/>
          </a:fillRef>
          <a:effectRef idx="2">
            <a:schemeClr val="accent2"/>
          </a:effectRef>
          <a:fontRef idx="minor">
            <a:schemeClr val="lt1"/>
          </a:fontRef>
        </p:style>
        <p:txBody>
          <a:bodyPr/>
          <a:lstStyle/>
          <a:p>
            <a:pPr algn="ctr"/>
            <a:r>
              <a:rPr lang="es-AR" sz="4800" dirty="0" smtClean="0"/>
              <a:t>CASOS</a:t>
            </a:r>
            <a:br>
              <a:rPr lang="es-AR" sz="4800" dirty="0" smtClean="0"/>
            </a:br>
            <a:r>
              <a:rPr lang="es-AR" sz="4800" dirty="0" smtClean="0"/>
              <a:t>ALIMENTOS </a:t>
            </a:r>
            <a:r>
              <a:rPr lang="es-AR" dirty="0" smtClean="0"/>
              <a:t/>
            </a:r>
            <a:br>
              <a:rPr lang="es-AR" dirty="0" smtClean="0"/>
            </a:br>
            <a:endParaRPr lang="es-A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188640"/>
            <a:ext cx="8172400" cy="6858000"/>
          </a:xfrm>
        </p:spPr>
        <p:txBody>
          <a:bodyPr>
            <a:normAutofit/>
          </a:bodyPr>
          <a:lstStyle/>
          <a:p>
            <a:pPr marL="0" indent="0" algn="just">
              <a:buNone/>
            </a:pPr>
            <a:endParaRPr lang="es-ES_tradnl" dirty="0">
              <a:solidFill>
                <a:srgbClr val="FF0000"/>
              </a:solidFill>
            </a:endParaRPr>
          </a:p>
          <a:p>
            <a:pPr marL="0" indent="0" algn="just">
              <a:buNone/>
            </a:pPr>
            <a:r>
              <a:rPr lang="es-ES_tradnl" sz="5400" dirty="0" smtClean="0">
                <a:solidFill>
                  <a:srgbClr val="FF0000"/>
                </a:solidFill>
              </a:rPr>
              <a:t>En materia de interés…</a:t>
            </a:r>
          </a:p>
          <a:p>
            <a:pPr marL="0" indent="0" algn="just">
              <a:buNone/>
            </a:pPr>
            <a:endParaRPr lang="es-ES_tradnl" dirty="0">
              <a:solidFill>
                <a:srgbClr val="FF0000"/>
              </a:solidFill>
            </a:endParaRPr>
          </a:p>
          <a:p>
            <a:pPr marL="0" indent="0" algn="just">
              <a:buNone/>
            </a:pPr>
            <a:r>
              <a:rPr lang="es-ES_tradnl" dirty="0" smtClean="0">
                <a:solidFill>
                  <a:srgbClr val="FF0000"/>
                </a:solidFill>
              </a:rPr>
              <a:t>La deuda será liquidada al triple de la tasa </a:t>
            </a:r>
            <a:r>
              <a:rPr lang="es-ES_tradnl" dirty="0" smtClean="0"/>
              <a:t>por operaciones generales vencidas del Banco del Chubut S.A., </a:t>
            </a:r>
            <a:r>
              <a:rPr lang="es-ES_tradnl" dirty="0" smtClean="0">
                <a:solidFill>
                  <a:srgbClr val="FF0000"/>
                </a:solidFill>
              </a:rPr>
              <a:t>en función del contexto de violencia económica y los ardides empleados</a:t>
            </a:r>
            <a:r>
              <a:rPr lang="es-ES_tradnl" dirty="0" smtClean="0"/>
              <a:t>, con arreglo a lo autorizado por el art. 552 del CCyC, que establece que “las sumas debidas por alimentos por el incumplimiento en el plazo previsto devengan una tasa de interés equivalente a la más alta que cobran los bancos a sus clientes… a la que se adiciona la que el juez fije según las circunstancias del caso”.</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0" y="5008781"/>
            <a:ext cx="8136904" cy="1754326"/>
          </a:xfrm>
          <a:prstGeom prst="rect">
            <a:avLst/>
          </a:prstGeom>
          <a:solidFill>
            <a:srgbClr val="007635"/>
          </a:solidFill>
          <a:ln w="76200">
            <a:solidFill>
              <a:srgbClr val="0070C0"/>
            </a:solidFill>
          </a:ln>
        </p:spPr>
        <p:txBody>
          <a:bodyPr wrap="square" rtlCol="0">
            <a:spAutoFit/>
          </a:bodyPr>
          <a:lstStyle/>
          <a:p>
            <a:pPr lvl="0"/>
            <a:r>
              <a:rPr lang="es-ES" i="1" dirty="0" smtClean="0">
                <a:solidFill>
                  <a:schemeClr val="bg1"/>
                </a:solidFill>
                <a:latin typeface="Arial" panose="020B0604020202020204" pitchFamily="34" charset="0"/>
                <a:cs typeface="Arial" panose="020B0604020202020204" pitchFamily="34" charset="0"/>
              </a:rPr>
              <a:t>Estándares</a:t>
            </a:r>
            <a:r>
              <a:rPr lang="es-ES" dirty="0" smtClean="0">
                <a:solidFill>
                  <a:schemeClr val="bg1"/>
                </a:solidFill>
                <a:latin typeface="Arial" panose="020B0604020202020204" pitchFamily="34" charset="0"/>
                <a:cs typeface="Arial" panose="020B0604020202020204" pitchFamily="34" charset="0"/>
              </a:rPr>
              <a:t>:</a:t>
            </a:r>
          </a:p>
          <a:p>
            <a:pPr lvl="0"/>
            <a:r>
              <a:rPr lang="es-ES" dirty="0" smtClean="0">
                <a:solidFill>
                  <a:schemeClr val="bg1"/>
                </a:solidFill>
                <a:latin typeface="Arial" panose="020B0604020202020204" pitchFamily="34" charset="0"/>
                <a:cs typeface="Arial" panose="020B0604020202020204" pitchFamily="34" charset="0"/>
              </a:rPr>
              <a:t>2.- Derecho a la vida sin violencia: Violencia económica</a:t>
            </a:r>
          </a:p>
          <a:p>
            <a:pPr lvl="0"/>
            <a:r>
              <a:rPr lang="es-ES" dirty="0" smtClean="0">
                <a:solidFill>
                  <a:schemeClr val="bg1"/>
                </a:solidFill>
                <a:latin typeface="Arial" panose="020B0604020202020204" pitchFamily="34" charset="0"/>
                <a:cs typeface="Arial" panose="020B0604020202020204" pitchFamily="34" charset="0"/>
              </a:rPr>
              <a:t>4.- Derecho a la tutela judicial efectiva: Acceso a la justicia y debida diligencia</a:t>
            </a:r>
          </a:p>
          <a:p>
            <a:pPr lvl="0"/>
            <a:r>
              <a:rPr lang="es-ES" dirty="0" smtClean="0">
                <a:solidFill>
                  <a:schemeClr val="bg1"/>
                </a:solidFill>
                <a:latin typeface="Arial" panose="020B0604020202020204" pitchFamily="34" charset="0"/>
                <a:cs typeface="Arial" panose="020B0604020202020204" pitchFamily="34" charset="0"/>
              </a:rPr>
              <a:t>10.- Derecho a la no discriminación en la familia: Igualdad de derechos y responsabilidades como progenitores </a:t>
            </a:r>
          </a:p>
          <a:p>
            <a:pPr lvl="0"/>
            <a:endParaRPr lang="es-ES" dirty="0" smtClean="0"/>
          </a:p>
        </p:txBody>
      </p:sp>
      <p:sp>
        <p:nvSpPr>
          <p:cNvPr id="6" name="1 Título"/>
          <p:cNvSpPr>
            <a:spLocks noGrp="1"/>
          </p:cNvSpPr>
          <p:nvPr>
            <p:ph type="title"/>
          </p:nvPr>
        </p:nvSpPr>
        <p:spPr>
          <a:xfrm>
            <a:off x="467544" y="0"/>
            <a:ext cx="7239000" cy="660688"/>
          </a:xfrm>
        </p:spPr>
        <p:txBody>
          <a:bodyPr>
            <a:normAutofit/>
          </a:bodyPr>
          <a:lstStyle/>
          <a:p>
            <a:pPr algn="ctr"/>
            <a:r>
              <a:rPr lang="es-AR" sz="3600" dirty="0" smtClean="0">
                <a:solidFill>
                  <a:srgbClr val="7030A0"/>
                </a:solidFill>
              </a:rPr>
              <a:t>alimentos</a:t>
            </a:r>
            <a:endParaRPr lang="es-AR" sz="3600" dirty="0"/>
          </a:p>
        </p:txBody>
      </p:sp>
      <p:sp>
        <p:nvSpPr>
          <p:cNvPr id="7" name="Title 1"/>
          <p:cNvSpPr txBox="1">
            <a:spLocks noGrp="1"/>
          </p:cNvSpPr>
          <p:nvPr>
            <p:ph idx="1"/>
          </p:nvPr>
        </p:nvSpPr>
        <p:spPr>
          <a:xfrm>
            <a:off x="0" y="764704"/>
            <a:ext cx="7859713" cy="4104456"/>
          </a:xfrm>
          <a:prstGeom prst="rect">
            <a:avLst/>
          </a:prstGeom>
          <a:ln>
            <a:noFill/>
          </a:ln>
        </p:spPr>
        <p:style>
          <a:lnRef idx="2">
            <a:schemeClr val="accent2"/>
          </a:lnRef>
          <a:fillRef idx="1">
            <a:schemeClr val="lt1"/>
          </a:fillRef>
          <a:effectRef idx="0">
            <a:schemeClr val="accent2"/>
          </a:effectRef>
          <a:fontRef idx="minor">
            <a:schemeClr val="dk1"/>
          </a:fontRef>
        </p:style>
        <p:txBody>
          <a:bodyPr vert="horz" lIns="45720" tIns="0" rIns="45720" bIns="0" anchor="b" anchorCtr="0">
            <a:normAutofit lnSpcReduction="10000"/>
          </a:bodyPr>
          <a:lstStyle/>
          <a:p>
            <a:pPr>
              <a:buFont typeface="Wingdings" pitchFamily="2" charset="2"/>
              <a:buChar char="Ø"/>
            </a:pPr>
            <a:r>
              <a:rPr lang="es-ES_tradnl" sz="2400" dirty="0" smtClean="0">
                <a:solidFill>
                  <a:schemeClr val="accent2">
                    <a:lumMod val="75000"/>
                  </a:schemeClr>
                </a:solidFill>
              </a:rPr>
              <a:t>Caso 1</a:t>
            </a:r>
            <a:r>
              <a:rPr lang="es-ES_tradnl" sz="2400" dirty="0" smtClean="0"/>
              <a:t>: </a:t>
            </a:r>
            <a:r>
              <a:rPr lang="es-ES" sz="2400" dirty="0" smtClean="0"/>
              <a:t>Tribunal:  Sala Primera. Cámara Primera de Apelación de San Isidro. </a:t>
            </a:r>
            <a:br>
              <a:rPr lang="es-ES" sz="2400" dirty="0" smtClean="0"/>
            </a:br>
            <a:r>
              <a:rPr lang="es-ES" sz="2400" dirty="0" smtClean="0"/>
              <a:t>Causa:  “NN c/NN s/alimento (reservado). Expte. SI 34378- 2014 (J. 2). </a:t>
            </a:r>
          </a:p>
          <a:p>
            <a:pPr>
              <a:buFont typeface="Wingdings" pitchFamily="2" charset="2"/>
              <a:buChar char="Ø"/>
            </a:pPr>
            <a:endParaRPr lang="es-AR" sz="800" dirty="0" smtClean="0"/>
          </a:p>
          <a:p>
            <a:pPr>
              <a:buFont typeface="Wingdings" pitchFamily="2" charset="2"/>
              <a:buChar char="Ø"/>
            </a:pPr>
            <a:r>
              <a:rPr lang="es-ES_tradnl" sz="2400" dirty="0" smtClean="0">
                <a:solidFill>
                  <a:schemeClr val="accent2">
                    <a:lumMod val="75000"/>
                  </a:schemeClr>
                </a:solidFill>
              </a:rPr>
              <a:t>Caso 2</a:t>
            </a:r>
            <a:r>
              <a:rPr lang="es-ES_tradnl" sz="2400" dirty="0" smtClean="0"/>
              <a:t>: </a:t>
            </a:r>
            <a:r>
              <a:rPr lang="es-ES_tradnl" sz="2400" b="1" dirty="0" smtClean="0"/>
              <a:t> </a:t>
            </a:r>
            <a:r>
              <a:rPr lang="es-ES_tradnl" sz="2400" dirty="0" smtClean="0"/>
              <a:t>Juzgado de Familia de Rawson (Chubut) Primera Instancia - 04/10/2017 </a:t>
            </a:r>
            <a:endParaRPr lang="es-AR" sz="2400" dirty="0" smtClean="0"/>
          </a:p>
          <a:p>
            <a:pPr>
              <a:buNone/>
            </a:pPr>
            <a:r>
              <a:rPr lang="es-ES_tradnl" sz="2400" dirty="0" smtClean="0">
                <a:solidFill>
                  <a:schemeClr val="tx1"/>
                </a:solidFill>
              </a:rPr>
              <a:t>   Causa:</a:t>
            </a:r>
            <a:r>
              <a:rPr lang="es-ES_tradnl" sz="2400" dirty="0" smtClean="0">
                <a:solidFill>
                  <a:schemeClr val="accent2">
                    <a:lumMod val="75000"/>
                  </a:schemeClr>
                </a:solidFill>
              </a:rPr>
              <a:t> </a:t>
            </a:r>
            <a:r>
              <a:rPr lang="es-ES_tradnl" sz="2400" dirty="0" smtClean="0"/>
              <a:t>Expte. N° 887/2017 – “T. c/ J. s/ Alimentos” </a:t>
            </a:r>
            <a:endParaRPr lang="es-ES_tradnl" sz="2400" dirty="0" smtClean="0">
              <a:solidFill>
                <a:schemeClr val="accent2">
                  <a:lumMod val="75000"/>
                </a:schemeClr>
              </a:solidFill>
            </a:endParaRPr>
          </a:p>
          <a:p>
            <a:pPr>
              <a:buNone/>
            </a:pPr>
            <a:endParaRPr lang="es-AR" sz="2400" dirty="0" smtClean="0"/>
          </a:p>
          <a:p>
            <a:pPr>
              <a:buFont typeface="Wingdings" pitchFamily="2" charset="2"/>
              <a:buChar char="Ø"/>
            </a:pPr>
            <a:r>
              <a:rPr lang="es-ES_tradnl" sz="2400" dirty="0" smtClean="0">
                <a:solidFill>
                  <a:schemeClr val="accent2">
                    <a:lumMod val="75000"/>
                  </a:schemeClr>
                </a:solidFill>
              </a:rPr>
              <a:t>Caso 3</a:t>
            </a:r>
            <a:r>
              <a:rPr lang="es-ES_tradnl" sz="2400" dirty="0" smtClean="0"/>
              <a:t>: </a:t>
            </a:r>
            <a:r>
              <a:rPr lang="es-AR" sz="2400" dirty="0" smtClean="0"/>
              <a:t>Juzgado Familia de Rawson</a:t>
            </a:r>
            <a:r>
              <a:rPr lang="es-ES_tradnl" sz="2400" dirty="0" smtClean="0"/>
              <a:t>. 1.9.2017.</a:t>
            </a:r>
            <a:endParaRPr lang="es-AR" sz="2400" dirty="0" smtClean="0"/>
          </a:p>
          <a:p>
            <a:pPr marL="0" lvl="0" indent="0">
              <a:spcBef>
                <a:spcPct val="0"/>
              </a:spcBef>
              <a:buClrTx/>
              <a:buSzTx/>
              <a:buNone/>
            </a:pPr>
            <a:r>
              <a:rPr lang="es-ES_tradnl" sz="2400" dirty="0" smtClean="0">
                <a:solidFill>
                  <a:schemeClr val="tx1"/>
                </a:solidFill>
              </a:rPr>
              <a:t>   Causa:</a:t>
            </a:r>
            <a:r>
              <a:rPr lang="es-ES_tradnl" sz="2400" dirty="0" smtClean="0"/>
              <a:t> Expte. N° 397/2014 - “S. s/ Violencia familiar” </a:t>
            </a:r>
            <a:endParaRPr lang="es-AR" sz="2400" cap="all" dirty="0" smtClean="0">
              <a:ln w="500">
                <a:solidFill>
                  <a:schemeClr val="tx2">
                    <a:shade val="20000"/>
                    <a:satMod val="120000"/>
                  </a:schemeClr>
                </a:solidFill>
              </a:ln>
              <a:solidFill>
                <a:schemeClr val="tx1"/>
              </a:solidFill>
              <a:latin typeface="+mj-lt"/>
              <a:ea typeface="+mj-ea"/>
              <a:cs typeface="+mj-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239000" cy="660688"/>
          </a:xfrm>
        </p:spPr>
        <p:txBody>
          <a:bodyPr>
            <a:normAutofit/>
          </a:bodyPr>
          <a:lstStyle/>
          <a:p>
            <a:pPr algn="ctr"/>
            <a:r>
              <a:rPr lang="es-AR" sz="3600" dirty="0" smtClean="0">
                <a:solidFill>
                  <a:schemeClr val="tx2">
                    <a:lumMod val="75000"/>
                  </a:schemeClr>
                </a:solidFill>
              </a:rPr>
              <a:t>Alimentos: Hechos</a:t>
            </a:r>
            <a:endParaRPr lang="es-AR" sz="3600" dirty="0">
              <a:solidFill>
                <a:schemeClr val="tx2">
                  <a:lumMod val="75000"/>
                </a:schemeClr>
              </a:solidFill>
            </a:endParaRPr>
          </a:p>
        </p:txBody>
      </p:sp>
      <p:sp>
        <p:nvSpPr>
          <p:cNvPr id="3" name="2 Marcador de contenido"/>
          <p:cNvSpPr>
            <a:spLocks noGrp="1"/>
          </p:cNvSpPr>
          <p:nvPr>
            <p:ph idx="1"/>
          </p:nvPr>
        </p:nvSpPr>
        <p:spPr>
          <a:xfrm>
            <a:off x="0" y="908720"/>
            <a:ext cx="8100392" cy="5616624"/>
          </a:xfrm>
        </p:spPr>
        <p:txBody>
          <a:bodyPr>
            <a:normAutofit fontScale="92500"/>
          </a:bodyPr>
          <a:lstStyle/>
          <a:p>
            <a:pPr algn="just">
              <a:buFont typeface="Wingdings" pitchFamily="2" charset="2"/>
              <a:buChar char="Ø"/>
            </a:pPr>
            <a:r>
              <a:rPr lang="es-AR" sz="2400" dirty="0" smtClean="0">
                <a:solidFill>
                  <a:schemeClr val="accent1">
                    <a:lumMod val="75000"/>
                  </a:schemeClr>
                </a:solidFill>
              </a:rPr>
              <a:t>Caso 1</a:t>
            </a:r>
            <a:r>
              <a:rPr lang="es-AR" sz="2400" dirty="0" smtClean="0"/>
              <a:t>: Apelación Cámara Civil y </a:t>
            </a:r>
            <a:r>
              <a:rPr lang="es-AR" sz="2400" dirty="0" err="1" smtClean="0"/>
              <a:t>Ccial</a:t>
            </a:r>
            <a:r>
              <a:rPr lang="es-AR" sz="2400" dirty="0" smtClean="0"/>
              <a:t>. </a:t>
            </a:r>
          </a:p>
          <a:p>
            <a:pPr algn="just">
              <a:buNone/>
            </a:pPr>
            <a:r>
              <a:rPr lang="es-AR" sz="2400" dirty="0" smtClean="0"/>
              <a:t>   Contra resolución judicial que ordena la prohibición de entrar al San Isidro Club hasta el efectivo pago de la deuda alimentaria. </a:t>
            </a:r>
          </a:p>
          <a:p>
            <a:pPr algn="just">
              <a:buNone/>
            </a:pPr>
            <a:r>
              <a:rPr lang="es-AR" sz="2400" dirty="0" smtClean="0"/>
              <a:t>   Agravio: obstaculiza derecho de comunicación</a:t>
            </a:r>
          </a:p>
          <a:p>
            <a:pPr algn="just">
              <a:buNone/>
            </a:pPr>
            <a:endParaRPr lang="es-AR" sz="2400" dirty="0" smtClean="0"/>
          </a:p>
          <a:p>
            <a:pPr algn="just">
              <a:buFont typeface="Wingdings" pitchFamily="2" charset="2"/>
              <a:buChar char="Ø"/>
            </a:pPr>
            <a:r>
              <a:rPr lang="es-AR" sz="2400" dirty="0" smtClean="0">
                <a:solidFill>
                  <a:schemeClr val="accent1">
                    <a:lumMod val="75000"/>
                  </a:schemeClr>
                </a:solidFill>
              </a:rPr>
              <a:t>Caso 2</a:t>
            </a:r>
            <a:r>
              <a:rPr lang="es-AR" sz="2400" dirty="0" smtClean="0"/>
              <a:t>: La abuela (guardadora) de un niño de 4 años con un severo problema neurológico reclama cuota alimentaria a su padre, trabajador en negro, completamente desvinculado del niño que acababa de tener una cirugía muy costosa. Niño vive con su abuela, beneficiaria de una asignación mínima, y su madre desocupada. También existen </a:t>
            </a:r>
            <a:r>
              <a:rPr lang="es-ES_tradnl" sz="2400" dirty="0" smtClean="0"/>
              <a:t>medidas de protección ordenadas por la violencia de las que fueron víctima el niño, la madre y la abuela. La familia esta bajo la línea de pobreza.</a:t>
            </a:r>
            <a:endParaRPr lang="es-AR" sz="2400" dirty="0" smtClean="0"/>
          </a:p>
          <a:p>
            <a:pPr algn="just">
              <a:buNone/>
            </a:pPr>
            <a:endParaRPr lang="es-AR" sz="2400" dirty="0" smtClean="0"/>
          </a:p>
          <a:p>
            <a:pPr algn="just">
              <a:buNone/>
            </a:pPr>
            <a:endParaRPr lang="es-AR" sz="2400" dirty="0" smtClean="0"/>
          </a:p>
          <a:p>
            <a:pPr algn="just">
              <a:buNone/>
            </a:pPr>
            <a:endParaRPr lang="es-AR" sz="2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7956376" cy="6858000"/>
          </a:xfrm>
        </p:spPr>
        <p:txBody>
          <a:bodyPr>
            <a:normAutofit fontScale="92500" lnSpcReduction="20000"/>
          </a:bodyPr>
          <a:lstStyle/>
          <a:p>
            <a:pPr algn="just">
              <a:buNone/>
            </a:pPr>
            <a:r>
              <a:rPr lang="es-AR" sz="2400" dirty="0">
                <a:solidFill>
                  <a:schemeClr val="accent1">
                    <a:lumMod val="75000"/>
                  </a:schemeClr>
                </a:solidFill>
              </a:rPr>
              <a:t>Caso 3</a:t>
            </a:r>
            <a:r>
              <a:rPr lang="es-AR" dirty="0" smtClean="0"/>
              <a:t>:</a:t>
            </a:r>
            <a:r>
              <a:rPr lang="es-ES_tradnl" dirty="0" smtClean="0"/>
              <a:t> </a:t>
            </a:r>
          </a:p>
          <a:p>
            <a:pPr algn="just">
              <a:buFont typeface="Wingdings" pitchFamily="2" charset="2"/>
              <a:buChar char="Ø"/>
            </a:pPr>
            <a:r>
              <a:rPr lang="es-ES_tradnl" dirty="0" smtClean="0"/>
              <a:t>Situación de mora respecto a las cuotas alimentarias determinadas en favor de sus dos hijas adolescentes menores de edad. </a:t>
            </a:r>
          </a:p>
          <a:p>
            <a:pPr algn="just">
              <a:buFont typeface="Wingdings" pitchFamily="2" charset="2"/>
              <a:buChar char="Ø"/>
            </a:pPr>
            <a:r>
              <a:rPr lang="es-ES_tradnl" dirty="0" smtClean="0"/>
              <a:t>Con anterioridad se tomaron medidas de protección por la violencia  contra la mujer acaecida cuando se negó a vender la casa que tienen en condominio</a:t>
            </a:r>
          </a:p>
          <a:p>
            <a:pPr algn="just">
              <a:buFont typeface="Wingdings" pitchFamily="2" charset="2"/>
              <a:buChar char="Ø"/>
            </a:pPr>
            <a:r>
              <a:rPr lang="es-ES_tradnl" dirty="0" smtClean="0"/>
              <a:t>La Sra. S. denuncia falta de pago. El Sr. P. contesta argumentando que no tiene empleo formal que no es propietario de ningún comercio y vive en un dpto. que alquila pegado a la cerrajería.</a:t>
            </a:r>
          </a:p>
          <a:p>
            <a:pPr algn="just">
              <a:buFont typeface="Wingdings" pitchFamily="2" charset="2"/>
              <a:buChar char="Ø"/>
            </a:pPr>
            <a:r>
              <a:rPr lang="es-ES_tradnl" dirty="0" smtClean="0"/>
              <a:t>Intimación a que pague bajo apercibimiento de exclusión de la vivienda como medida conminatoria.</a:t>
            </a:r>
          </a:p>
          <a:p>
            <a:pPr algn="just">
              <a:buFont typeface="Wingdings" pitchFamily="2" charset="2"/>
              <a:buChar char="Ø"/>
            </a:pPr>
            <a:r>
              <a:rPr lang="es-ES_tradnl" dirty="0" smtClean="0"/>
              <a:t>En audiencia las partes acordaron la forma de pago de la deuda alimentaria. Incumple el acuerdo.</a:t>
            </a:r>
          </a:p>
          <a:p>
            <a:pPr algn="just">
              <a:buFont typeface="Wingdings" pitchFamily="2" charset="2"/>
              <a:buChar char="Ø"/>
            </a:pPr>
            <a:r>
              <a:rPr lang="es-ES_tradnl" dirty="0" smtClean="0"/>
              <a:t>La Sra. denuncia incumplimiento y acompaña copia del instrumento mediante el cual el Sr. P. cedió gratuitamente a su hermano los “derechos de facturación” por servicios de cerrajería (suya hasta ese momento). </a:t>
            </a:r>
          </a:p>
          <a:p>
            <a:pPr algn="just">
              <a:buFont typeface="Wingdings" pitchFamily="2" charset="2"/>
              <a:buChar char="Ø"/>
            </a:pPr>
            <a:endParaRPr lang="es-A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836712"/>
            <a:ext cx="7884368" cy="6021288"/>
          </a:xfrm>
        </p:spPr>
        <p:txBody>
          <a:bodyPr>
            <a:normAutofit/>
          </a:bodyPr>
          <a:lstStyle/>
          <a:p>
            <a:pPr marL="0" indent="0" algn="just">
              <a:buNone/>
            </a:pPr>
            <a:r>
              <a:rPr lang="es-AR" sz="2200" dirty="0">
                <a:solidFill>
                  <a:schemeClr val="accent1">
                    <a:lumMod val="75000"/>
                  </a:schemeClr>
                </a:solidFill>
              </a:rPr>
              <a:t>CASO 1</a:t>
            </a:r>
            <a:r>
              <a:rPr lang="es-AR" sz="2400" dirty="0" smtClean="0"/>
              <a:t>: Confirma la prohibición de ingreso al Club hasta hacer íntegro pago de cuotas adeudadas</a:t>
            </a:r>
            <a:endParaRPr lang="es-AR" sz="2400" dirty="0"/>
          </a:p>
          <a:p>
            <a:pPr marL="0" indent="0" algn="just">
              <a:buNone/>
            </a:pPr>
            <a:r>
              <a:rPr lang="es-AR" sz="2400" dirty="0" smtClean="0"/>
              <a:t>“</a:t>
            </a:r>
            <a:r>
              <a:rPr lang="es-AR" sz="2400" dirty="0" smtClean="0">
                <a:solidFill>
                  <a:srgbClr val="FF0000"/>
                </a:solidFill>
              </a:rPr>
              <a:t>Ni la insuficiencia de ingresos ni su carencia, relevan al alimentante de su obligación alimentaria </a:t>
            </a:r>
            <a:r>
              <a:rPr lang="es-AR" sz="2400" dirty="0" smtClean="0"/>
              <a:t>respecto de sus hijos, pues se encuentra constreñido a trabajar de manera de procurarse los recursos necesarios para satisfacer los derechos derivados de las responsabilidad parental…los padres NO pueden excusarse de cumplir con la obligación alimentaria invocando falta de trabajo”</a:t>
            </a:r>
          </a:p>
          <a:p>
            <a:pPr marL="0" indent="0" algn="just">
              <a:buNone/>
            </a:pPr>
            <a:r>
              <a:rPr lang="es-AR" sz="2400" dirty="0" smtClean="0"/>
              <a:t>“El art. 553 del </a:t>
            </a:r>
            <a:r>
              <a:rPr lang="es-AR" sz="2400" dirty="0" err="1" smtClean="0"/>
              <a:t>CCyCN</a:t>
            </a:r>
            <a:r>
              <a:rPr lang="es-AR" sz="2400" dirty="0" smtClean="0"/>
              <a:t> deja abierta la </a:t>
            </a:r>
            <a:r>
              <a:rPr lang="es-AR" sz="2400" dirty="0" smtClean="0">
                <a:solidFill>
                  <a:srgbClr val="FF0000"/>
                </a:solidFill>
              </a:rPr>
              <a:t>creatividad de los operadores jurídicos</a:t>
            </a:r>
            <a:r>
              <a:rPr lang="es-AR" sz="2400" dirty="0" smtClean="0"/>
              <a:t>, en proponer aquellas medidas que pueden resultar idóneas para que el deudor alimentario cumpla.”</a:t>
            </a:r>
          </a:p>
          <a:p>
            <a:pPr algn="just">
              <a:buNone/>
            </a:pPr>
            <a:endParaRPr lang="es-AR" sz="2000" dirty="0"/>
          </a:p>
        </p:txBody>
      </p:sp>
      <p:sp>
        <p:nvSpPr>
          <p:cNvPr id="5" name="1 Título"/>
          <p:cNvSpPr>
            <a:spLocks noGrp="1"/>
          </p:cNvSpPr>
          <p:nvPr>
            <p:ph type="title"/>
          </p:nvPr>
        </p:nvSpPr>
        <p:spPr>
          <a:xfrm>
            <a:off x="467544" y="0"/>
            <a:ext cx="7239000" cy="660688"/>
          </a:xfrm>
        </p:spPr>
        <p:txBody>
          <a:bodyPr>
            <a:normAutofit/>
          </a:bodyPr>
          <a:lstStyle/>
          <a:p>
            <a:pPr algn="ctr"/>
            <a:r>
              <a:rPr lang="es-AR" sz="3600" dirty="0" smtClean="0">
                <a:solidFill>
                  <a:srgbClr val="7030A0"/>
                </a:solidFill>
              </a:rPr>
              <a:t>Alimentos: RESOLUCIONES</a:t>
            </a:r>
            <a:endParaRPr lang="es-AR"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39000" cy="660688"/>
          </a:xfrm>
        </p:spPr>
        <p:txBody>
          <a:bodyPr/>
          <a:lstStyle/>
          <a:p>
            <a:r>
              <a:rPr lang="es-AR" sz="4000" dirty="0" smtClean="0">
                <a:solidFill>
                  <a:srgbClr val="7030A0"/>
                </a:solidFill>
              </a:rPr>
              <a:t>Alimentos: RESOLUCIONES</a:t>
            </a:r>
            <a:endParaRPr lang="es-AR" dirty="0"/>
          </a:p>
        </p:txBody>
      </p:sp>
      <p:sp>
        <p:nvSpPr>
          <p:cNvPr id="3" name="2 Marcador de contenido"/>
          <p:cNvSpPr>
            <a:spLocks noGrp="1"/>
          </p:cNvSpPr>
          <p:nvPr>
            <p:ph idx="1"/>
          </p:nvPr>
        </p:nvSpPr>
        <p:spPr>
          <a:xfrm>
            <a:off x="395536" y="1124744"/>
            <a:ext cx="7300664" cy="5330992"/>
          </a:xfrm>
        </p:spPr>
        <p:txBody>
          <a:bodyPr>
            <a:normAutofit fontScale="92500" lnSpcReduction="10000"/>
          </a:bodyPr>
          <a:lstStyle/>
          <a:p>
            <a:pPr marL="0" indent="0" algn="just">
              <a:buNone/>
            </a:pPr>
            <a:r>
              <a:rPr lang="es-ES_tradnl" sz="2800" dirty="0" smtClean="0">
                <a:solidFill>
                  <a:schemeClr val="tx2">
                    <a:lumMod val="75000"/>
                  </a:schemeClr>
                </a:solidFill>
              </a:rPr>
              <a:t>Caso 2</a:t>
            </a:r>
            <a:r>
              <a:rPr lang="es-ES_tradnl" sz="2800" dirty="0" smtClean="0"/>
              <a:t>:</a:t>
            </a:r>
          </a:p>
          <a:p>
            <a:pPr algn="just">
              <a:buFontTx/>
              <a:buChar char="-"/>
            </a:pPr>
            <a:r>
              <a:rPr lang="es-ES_tradnl" sz="2800" dirty="0" smtClean="0"/>
              <a:t>Imponer 5 días de arresto por reiterar la comisión de hechos constitutivos de VIF y obstruir el curso de la justicia…</a:t>
            </a:r>
          </a:p>
          <a:p>
            <a:pPr algn="just">
              <a:buFontTx/>
              <a:buChar char="-"/>
            </a:pPr>
            <a:r>
              <a:rPr lang="es-ES_tradnl" sz="2800" dirty="0" smtClean="0"/>
              <a:t>Apercibir al demandado que la mora de cada cuota mensual acarreará un nuevo arresto por cinco días</a:t>
            </a:r>
          </a:p>
          <a:p>
            <a:pPr algn="just">
              <a:buFontTx/>
              <a:buChar char="-"/>
            </a:pPr>
            <a:r>
              <a:rPr lang="es-ES_tradnl" sz="2800" dirty="0" smtClean="0"/>
              <a:t>Intimar al demandado a que pague las cuotas adeudadas en el plazo de cinco días bajo apercibimiento de disponer como medida conminatoria la exclusión de cualquier vivienda que ocupe y dejarlo en situación de calle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836712"/>
            <a:ext cx="8028384" cy="5832648"/>
          </a:xfrm>
        </p:spPr>
        <p:txBody>
          <a:bodyPr>
            <a:normAutofit/>
          </a:bodyPr>
          <a:lstStyle/>
          <a:p>
            <a:pPr algn="just"/>
            <a:r>
              <a:rPr lang="es-ES_tradnl" dirty="0" smtClean="0"/>
              <a:t>Ante un progenitor que no contribuye con su aporte a los gastos de vivienda de su hijo (corresponde que </a:t>
            </a:r>
            <a:r>
              <a:rPr lang="es-ES_tradnl" dirty="0" smtClean="0">
                <a:solidFill>
                  <a:srgbClr val="FF0000"/>
                </a:solidFill>
              </a:rPr>
              <a:t>la conminación se dirija directamente a imposibilitar,</a:t>
            </a:r>
            <a:r>
              <a:rPr lang="es-ES_tradnl" dirty="0" smtClean="0"/>
              <a:t> con el auxilio de la fuerza pública, q</a:t>
            </a:r>
            <a:r>
              <a:rPr lang="es-ES_tradnl" dirty="0" smtClean="0">
                <a:solidFill>
                  <a:srgbClr val="FF0000"/>
                </a:solidFill>
              </a:rPr>
              <a:t>ue pueda utilizar esos mismos bienes materiales</a:t>
            </a:r>
            <a:r>
              <a:rPr lang="es-ES_tradnl" dirty="0" smtClean="0"/>
              <a:t>, por medio de una “</a:t>
            </a:r>
            <a:r>
              <a:rPr lang="es-ES_tradnl" dirty="0" smtClean="0">
                <a:solidFill>
                  <a:srgbClr val="7030A0"/>
                </a:solidFill>
              </a:rPr>
              <a:t>medida de colocación en situación de calle</a:t>
            </a:r>
            <a:r>
              <a:rPr lang="es-ES_tradnl" dirty="0" smtClean="0"/>
              <a:t>”.</a:t>
            </a:r>
          </a:p>
          <a:p>
            <a:pPr algn="just"/>
            <a:r>
              <a:rPr lang="es-ES_tradnl" dirty="0"/>
              <a:t>S</a:t>
            </a:r>
            <a:r>
              <a:rPr lang="es-ES_tradnl" dirty="0" smtClean="0"/>
              <a:t>i no cancela las cuotas alimentarias adeudadas dentro del plazo de cinco (5) días, por intermedio de la Policía se lo </a:t>
            </a:r>
            <a:r>
              <a:rPr lang="es-ES_tradnl" dirty="0" smtClean="0">
                <a:solidFill>
                  <a:srgbClr val="FF0000"/>
                </a:solidFill>
              </a:rPr>
              <a:t>excluirá de cualquier inmueble en que se encuentre</a:t>
            </a:r>
            <a:r>
              <a:rPr lang="es-ES_tradnl" dirty="0" smtClean="0"/>
              <a:t>, y se ordenará a la Brigada de Investigaciones que informe diariamente su lugar de residencia, para disponer el desalojo de cada vivienda que ocupe ocasionalmente.</a:t>
            </a:r>
          </a:p>
          <a:p>
            <a:pPr algn="just">
              <a:buNone/>
            </a:pPr>
            <a:endParaRPr lang="es-AR" dirty="0"/>
          </a:p>
        </p:txBody>
      </p:sp>
      <p:sp>
        <p:nvSpPr>
          <p:cNvPr id="4" name="1 Título"/>
          <p:cNvSpPr>
            <a:spLocks noGrp="1"/>
          </p:cNvSpPr>
          <p:nvPr>
            <p:ph type="title"/>
          </p:nvPr>
        </p:nvSpPr>
        <p:spPr>
          <a:xfrm>
            <a:off x="467544" y="0"/>
            <a:ext cx="7239000" cy="764704"/>
          </a:xfrm>
        </p:spPr>
        <p:style>
          <a:lnRef idx="0">
            <a:schemeClr val="accent2"/>
          </a:lnRef>
          <a:fillRef idx="3">
            <a:schemeClr val="accent2"/>
          </a:fillRef>
          <a:effectRef idx="3">
            <a:schemeClr val="accent2"/>
          </a:effectRef>
          <a:fontRef idx="minor">
            <a:schemeClr val="lt1"/>
          </a:fontRef>
        </p:style>
        <p:txBody>
          <a:bodyPr>
            <a:normAutofit/>
          </a:bodyPr>
          <a:lstStyle/>
          <a:p>
            <a:pPr algn="ctr"/>
            <a:r>
              <a:rPr lang="en-US" dirty="0" smtClean="0"/>
              <a:t>Pero no solo arresto …</a:t>
            </a:r>
          </a:p>
        </p:txBody>
      </p:sp>
    </p:spTree>
    <p:extLst>
      <p:ext uri="{BB962C8B-B14F-4D97-AF65-F5344CB8AC3E}">
        <p14:creationId xmlns:p14="http://schemas.microsoft.com/office/powerpoint/2010/main" val="4859736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239000" cy="836712"/>
          </a:xfrm>
        </p:spPr>
        <p:style>
          <a:lnRef idx="0">
            <a:schemeClr val="accent2"/>
          </a:lnRef>
          <a:fillRef idx="3">
            <a:schemeClr val="accent2"/>
          </a:fillRef>
          <a:effectRef idx="3">
            <a:schemeClr val="accent2"/>
          </a:effectRef>
          <a:fontRef idx="minor">
            <a:schemeClr val="lt1"/>
          </a:fontRef>
        </p:style>
        <p:txBody>
          <a:bodyPr>
            <a:normAutofit fontScale="90000"/>
          </a:bodyPr>
          <a:lstStyle/>
          <a:p>
            <a:pPr algn="ctr"/>
            <a:r>
              <a:rPr lang="es-AR" dirty="0" smtClean="0"/>
              <a:t>Medidas destinadas A TERCEROS</a:t>
            </a:r>
            <a:endParaRPr lang="es-AR" dirty="0"/>
          </a:p>
        </p:txBody>
      </p:sp>
      <p:sp>
        <p:nvSpPr>
          <p:cNvPr id="3" name="2 Marcador de contenido"/>
          <p:cNvSpPr>
            <a:spLocks noGrp="1"/>
          </p:cNvSpPr>
          <p:nvPr>
            <p:ph idx="1"/>
          </p:nvPr>
        </p:nvSpPr>
        <p:spPr>
          <a:xfrm>
            <a:off x="251520" y="1268760"/>
            <a:ext cx="7776864" cy="5184576"/>
          </a:xfrm>
        </p:spPr>
        <p:txBody>
          <a:bodyPr>
            <a:normAutofit/>
          </a:bodyPr>
          <a:lstStyle/>
          <a:p>
            <a:pPr algn="just"/>
            <a:r>
              <a:rPr lang="es-ES_tradnl" dirty="0" smtClean="0"/>
              <a:t>Por su parte, como la ciudadanía tiene el deber de colaborar con la administración de justicia, especialmente cuando </a:t>
            </a:r>
            <a:r>
              <a:rPr lang="es-ES_tradnl" dirty="0" smtClean="0">
                <a:solidFill>
                  <a:srgbClr val="FF0000"/>
                </a:solidFill>
              </a:rPr>
              <a:t>existe un fuerte interés colectivo en el cobro de la cuota alimentaria </a:t>
            </a:r>
            <a:r>
              <a:rPr lang="es-ES_tradnl" dirty="0" smtClean="0"/>
              <a:t>de un niño de corta edad que atraviesa una grave condición en su salud, y en el cese de la violencia que padece junto a su madre y abuela, podrá ejercerse </a:t>
            </a:r>
            <a:r>
              <a:rPr lang="es-ES_tradnl" dirty="0" smtClean="0">
                <a:solidFill>
                  <a:srgbClr val="FF0000"/>
                </a:solidFill>
              </a:rPr>
              <a:t>coerción sobre las personas que alojen al Sr. J., con imposición de multas diarias de $10.000 y/o haciéndoles correr su misma suerte, o sea, la exclusión del inmueble que habiten.</a:t>
            </a:r>
          </a:p>
        </p:txBody>
      </p:sp>
    </p:spTree>
    <p:extLst>
      <p:ext uri="{BB962C8B-B14F-4D97-AF65-F5344CB8AC3E}">
        <p14:creationId xmlns:p14="http://schemas.microsoft.com/office/powerpoint/2010/main" val="7662998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ipo de madera">
  <a:themeElements>
    <a:clrScheme name="Tipo de madera">
      <a:dk1>
        <a:sysClr val="windowText" lastClr="000000"/>
      </a:dk1>
      <a:lt1>
        <a:sysClr val="window" lastClr="FFFFFF"/>
      </a:lt1>
      <a:dk2>
        <a:srgbClr val="84ACB6"/>
      </a:dk2>
      <a:lt2>
        <a:srgbClr val="EBE9DD"/>
      </a:lt2>
      <a:accent1>
        <a:srgbClr val="6F8183"/>
      </a:accent1>
      <a:accent2>
        <a:srgbClr val="967E96"/>
      </a:accent2>
      <a:accent3>
        <a:srgbClr val="CCC893"/>
      </a:accent3>
      <a:accent4>
        <a:srgbClr val="A54D74"/>
      </a:accent4>
      <a:accent5>
        <a:srgbClr val="949C6B"/>
      </a:accent5>
      <a:accent6>
        <a:srgbClr val="766A50"/>
      </a:accent6>
      <a:hlink>
        <a:srgbClr val="CC6600"/>
      </a:hlink>
      <a:folHlink>
        <a:srgbClr val="777777"/>
      </a:folHlink>
    </a:clrScheme>
    <a:fontScheme name="Tipo de madera">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ipo de mader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8E89CD47-BF55-4DDE-B823-2283AA7E7695}"/>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2211</TotalTime>
  <Words>1969</Words>
  <Application>Microsoft Office PowerPoint</Application>
  <PresentationFormat>Presentación en pantalla (4:3)</PresentationFormat>
  <Paragraphs>107</Paragraphs>
  <Slides>20</Slides>
  <Notes>0</Notes>
  <HiddenSlides>0</HiddenSlides>
  <MMClips>0</MMClips>
  <ScaleCrop>false</ScaleCrop>
  <HeadingPairs>
    <vt:vector size="6" baseType="variant">
      <vt:variant>
        <vt:lpstr>Fuentes usadas</vt:lpstr>
      </vt:variant>
      <vt:variant>
        <vt:i4>9</vt:i4>
      </vt:variant>
      <vt:variant>
        <vt:lpstr>Tema</vt:lpstr>
      </vt:variant>
      <vt:variant>
        <vt:i4>2</vt:i4>
      </vt:variant>
      <vt:variant>
        <vt:lpstr>Títulos de diapositiva</vt:lpstr>
      </vt:variant>
      <vt:variant>
        <vt:i4>20</vt:i4>
      </vt:variant>
    </vt:vector>
  </HeadingPairs>
  <TitlesOfParts>
    <vt:vector size="31" baseType="lpstr">
      <vt:lpstr>Arabic Typesetting</vt:lpstr>
      <vt:lpstr>Arial</vt:lpstr>
      <vt:lpstr>Bauhaus 93</vt:lpstr>
      <vt:lpstr>Bookman Old Style</vt:lpstr>
      <vt:lpstr>Calibri</vt:lpstr>
      <vt:lpstr>Century Gothic</vt:lpstr>
      <vt:lpstr>Trebuchet MS</vt:lpstr>
      <vt:lpstr>Wingdings</vt:lpstr>
      <vt:lpstr>Wingdings 2</vt:lpstr>
      <vt:lpstr>Opulento</vt:lpstr>
      <vt:lpstr>Tipo de madera</vt:lpstr>
      <vt:lpstr>Taller  Perspectiva de género y Administración de Justicia </vt:lpstr>
      <vt:lpstr>CASOS ALIMENTOS  </vt:lpstr>
      <vt:lpstr>alimentos</vt:lpstr>
      <vt:lpstr>Alimentos: Hechos</vt:lpstr>
      <vt:lpstr>Presentación de PowerPoint</vt:lpstr>
      <vt:lpstr>Alimentos: RESOLUCIONES</vt:lpstr>
      <vt:lpstr>Alimentos: RESOLUCIONES</vt:lpstr>
      <vt:lpstr>Pero no solo arresto …</vt:lpstr>
      <vt:lpstr>Medidas destinadas A TERCEROS</vt:lpstr>
      <vt:lpstr>Alimentos: RESOLUCIONES</vt:lpstr>
      <vt:lpstr>Alimentos. fundamentos</vt:lpstr>
      <vt:lpstr>Alimentos. fundamentos</vt:lpstr>
      <vt:lpstr>Alimentos. fundamentos</vt:lpstr>
      <vt:lpstr>Presentación de PowerPoint</vt:lpstr>
      <vt:lpstr>Proporcionalidad del arresto</vt:lpstr>
      <vt:lpstr>Alimentos. fundamentos</vt:lpstr>
      <vt:lpstr>Presentación de PowerPoint</vt:lpstr>
      <vt:lpstr>Medidas conminatorias</vt:lpstr>
      <vt:lpstr>Fundamento desde género</vt:lpstr>
      <vt:lpstr>Presentación de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Taller  Perspectiva de género y Administración de Justicia</dc:title>
  <dc:creator>Usuario</dc:creator>
  <cp:lastModifiedBy>HP</cp:lastModifiedBy>
  <cp:revision>190</cp:revision>
  <dcterms:created xsi:type="dcterms:W3CDTF">2018-10-24T13:00:20Z</dcterms:created>
  <dcterms:modified xsi:type="dcterms:W3CDTF">2019-01-31T14:32:16Z</dcterms:modified>
</cp:coreProperties>
</file>