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44" r:id="rId2"/>
    <p:sldMasterId id="2147483756" r:id="rId3"/>
  </p:sldMasterIdLst>
  <p:sldIdLst>
    <p:sldId id="256" r:id="rId4"/>
    <p:sldId id="257" r:id="rId5"/>
    <p:sldId id="276" r:id="rId6"/>
    <p:sldId id="258" r:id="rId7"/>
    <p:sldId id="259" r:id="rId8"/>
    <p:sldId id="260" r:id="rId9"/>
    <p:sldId id="261" r:id="rId10"/>
    <p:sldId id="262" r:id="rId11"/>
    <p:sldId id="275" r:id="rId12"/>
    <p:sldId id="263" r:id="rId13"/>
    <p:sldId id="264" r:id="rId14"/>
    <p:sldId id="265" r:id="rId15"/>
    <p:sldId id="267" r:id="rId16"/>
    <p:sldId id="268" r:id="rId17"/>
    <p:sldId id="266" r:id="rId18"/>
    <p:sldId id="269" r:id="rId19"/>
    <p:sldId id="277" r:id="rId20"/>
    <p:sldId id="270" r:id="rId21"/>
    <p:sldId id="271" r:id="rId22"/>
    <p:sldId id="272" r:id="rId23"/>
    <p:sldId id="273" r:id="rId24"/>
    <p:sldId id="274" r:id="rId2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243"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redondeado"/>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Título"/>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s-ES" smtClean="0"/>
              <a:t>Haga clic para modificar el estilo de título del patrón</a:t>
            </a:r>
            <a:endParaRPr kumimoji="0" lang="en-US"/>
          </a:p>
        </p:txBody>
      </p:sp>
      <p:sp>
        <p:nvSpPr>
          <p:cNvPr id="20" name="19 Subtítulo"/>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19" name="18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11" name="10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02920" y="530352"/>
            <a:ext cx="8183880" cy="4187952"/>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533404"/>
            <a:ext cx="1981200" cy="5257799"/>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33400" y="533402"/>
            <a:ext cx="5943600" cy="525780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smtClean="0"/>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CA7288E0-3BFD-4E41-B750-5DACDF2B8049}" type="datetimeFigureOut">
              <a:rPr lang="es-AR" smtClean="0"/>
              <a:pPr/>
              <a:t>24/10/2018</a:t>
            </a:fld>
            <a:endParaRPr lang="es-AR"/>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AR"/>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4F857D7-FFCB-412A-A34A-6B4FA443DB87}"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CA7288E0-3BFD-4E41-B750-5DACDF2B8049}" type="datetimeFigureOut">
              <a:rPr lang="es-AR" smtClean="0"/>
              <a:pPr/>
              <a:t>24/10/2018</a:t>
            </a:fld>
            <a:endParaRPr lang="es-A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AR"/>
          </a:p>
        </p:txBody>
      </p:sp>
      <p:sp>
        <p:nvSpPr>
          <p:cNvPr id="6" name="5 Marcador de número de diapositiva"/>
          <p:cNvSpPr>
            <a:spLocks noGrp="1"/>
          </p:cNvSpPr>
          <p:nvPr>
            <p:ph type="sldNum" sz="quarter" idx="12"/>
          </p:nvPr>
        </p:nvSpPr>
        <p:spPr>
          <a:xfrm>
            <a:off x="6733952" y="6555112"/>
            <a:ext cx="588336" cy="228600"/>
          </a:xfrm>
        </p:spPr>
        <p:txBody>
          <a:bodyPr/>
          <a:lstStyle>
            <a:extLst/>
          </a:lstStyle>
          <a:p>
            <a:fld id="{94F857D7-FFCB-412A-A34A-6B4FA443DB87}"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CA7288E0-3BFD-4E41-B750-5DACDF2B8049}" type="datetimeFigureOut">
              <a:rPr lang="es-AR" smtClean="0"/>
              <a:pPr/>
              <a:t>24/10/2018</a:t>
            </a:fld>
            <a:endParaRPr lang="es-A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AR"/>
          </a:p>
        </p:txBody>
      </p:sp>
      <p:sp>
        <p:nvSpPr>
          <p:cNvPr id="4" name="3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502920" y="530352"/>
            <a:ext cx="8183880" cy="4187952"/>
          </a:xfrm>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smtClean="0"/>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smtClean="0"/>
              <a:t>Haga clic para modificar el estilo de texto del patrón</a:t>
            </a:r>
          </a:p>
        </p:txBody>
      </p:sp>
      <p:sp>
        <p:nvSpPr>
          <p:cNvPr id="5" name="4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smtClean="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extLst/>
          </a:lstStyle>
          <a:p>
            <a:fld id="{CA7288E0-3BFD-4E41-B750-5DACDF2B8049}" type="datetimeFigureOut">
              <a:rPr lang="es-AR" smtClean="0"/>
              <a:pPr/>
              <a:t>24/10/2018</a:t>
            </a:fld>
            <a:endParaRPr lang="es-AR"/>
          </a:p>
        </p:txBody>
      </p:sp>
      <p:sp>
        <p:nvSpPr>
          <p:cNvPr id="5" name="4 Marcador de pie de página"/>
          <p:cNvSpPr>
            <a:spLocks noGrp="1"/>
          </p:cNvSpPr>
          <p:nvPr>
            <p:ph type="ftr" sz="quarter" idx="11"/>
          </p:nvPr>
        </p:nvSpPr>
        <p:spPr>
          <a:xfrm>
            <a:off x="457200" y="6556248"/>
            <a:ext cx="3657600" cy="228600"/>
          </a:xfrm>
        </p:spPr>
        <p:txBody>
          <a:bodyPr/>
          <a:lstStyle>
            <a:extLst/>
          </a:lstStyle>
          <a:p>
            <a:endParaRPr lang="es-A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4F857D7-FFCB-412A-A34A-6B4FA443DB87}" type="slidenum">
              <a:rPr lang="es-AR" smtClean="0"/>
              <a:pPr/>
              <a:t>‹Nº›</a:t>
            </a:fld>
            <a:endParaRPr lang="es-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CA7288E0-3BFD-4E41-B750-5DACDF2B8049}" type="datetimeFigureOut">
              <a:rPr lang="es-AR" smtClean="0"/>
              <a:pPr/>
              <a:t>24/10/2018</a:t>
            </a:fld>
            <a:endParaRPr lang="es-AR"/>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AR"/>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94F857D7-FFCB-412A-A34A-6B4FA443DB87}" type="slidenum">
              <a:rPr lang="es-AR" smtClean="0"/>
              <a:pPr/>
              <a:t>‹Nº›</a:t>
            </a:fld>
            <a:endParaRPr lang="es-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3" name="2 Marcador de pie de página"/>
          <p:cNvSpPr>
            <a:spLocks noGrp="1"/>
          </p:cNvSpPr>
          <p:nvPr>
            <p:ph type="ftr" sz="quarter" idx="11"/>
          </p:nvPr>
        </p:nvSpPr>
        <p:spPr/>
        <p:txBody>
          <a:bodyPr/>
          <a:lstStyle>
            <a:extLst/>
          </a:lstStyle>
          <a:p>
            <a:endParaRPr lang="es-AR"/>
          </a:p>
        </p:txBody>
      </p:sp>
      <p:sp>
        <p:nvSpPr>
          <p:cNvPr id="4" name="3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13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redondeado"/>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CA7288E0-3BFD-4E41-B750-5DACDF2B8049}" type="datetimeFigureOut">
              <a:rPr lang="es-AR" smtClean="0"/>
              <a:pPr/>
              <a:t>24/10/2018</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CA7288E0-3BFD-4E41-B750-5DACDF2B8049}" type="datetimeFigureOut">
              <a:rPr lang="es-AR" smtClean="0"/>
              <a:pPr/>
              <a:t>24/10/2018</a:t>
            </a:fld>
            <a:endParaRPr lang="es-AR"/>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AR"/>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94F857D7-FFCB-412A-A34A-6B4FA443DB87}" type="slidenum">
              <a:rPr lang="es-AR" smtClean="0"/>
              <a:pPr/>
              <a:t>‹Nº›</a:t>
            </a:fld>
            <a:endParaRPr lang="es-AR"/>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nchor="b"/>
          <a:lstStyle>
            <a:lvl1pPr>
              <a:defRPr b="1"/>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3" name="2 Marcador de pie de página"/>
          <p:cNvSpPr>
            <a:spLocks noGrp="1"/>
          </p:cNvSpPr>
          <p:nvPr>
            <p:ph type="ftr" sz="quarter" idx="11"/>
          </p:nvPr>
        </p:nvSpPr>
        <p:spPr/>
        <p:txBody>
          <a:bodyPr/>
          <a:lstStyle>
            <a:extLst/>
          </a:lstStyle>
          <a:p>
            <a:endParaRPr lang="es-AR"/>
          </a:p>
        </p:txBody>
      </p:sp>
      <p:sp>
        <p:nvSpPr>
          <p:cNvPr id="4" name="3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dondear rectángulo de esquina sencilla"/>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A7288E0-3BFD-4E41-B750-5DACDF2B8049}" type="datetimeFigureOut">
              <a:rPr lang="es-AR" smtClean="0"/>
              <a:pPr/>
              <a:t>24/10/2018</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
        <p:nvSpPr>
          <p:cNvPr id="3" name="2 Marcador de posición de imagen"/>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s-ES" smtClean="0"/>
              <a:t>Haga clic en el icono para agregar una imagen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redondeado"/>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Marcador de título"/>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s-ES" smtClean="0"/>
              <a:t>Haga clic para modificar el estilo de título del patrón</a:t>
            </a:r>
            <a:endParaRPr kumimoji="0" lang="en-US"/>
          </a:p>
        </p:txBody>
      </p:sp>
      <p:sp>
        <p:nvSpPr>
          <p:cNvPr id="4" name="3 Marcador de texto"/>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5" name="24 Marcador de fecha"/>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A7288E0-3BFD-4E41-B750-5DACDF2B8049}" type="datetimeFigureOut">
              <a:rPr lang="es-AR" smtClean="0"/>
              <a:pPr/>
              <a:t>24/10/2018</a:t>
            </a:fld>
            <a:endParaRPr lang="es-AR"/>
          </a:p>
        </p:txBody>
      </p:sp>
      <p:sp>
        <p:nvSpPr>
          <p:cNvPr id="18" name="17 Marcador de pie de página"/>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s-AR"/>
          </a:p>
        </p:txBody>
      </p:sp>
      <p:sp>
        <p:nvSpPr>
          <p:cNvPr id="5" name="4 Marcador de número de diapositiva"/>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4F857D7-FFCB-412A-A34A-6B4FA443DB87}"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s-ES" smtClean="0"/>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CA7288E0-3BFD-4E41-B750-5DACDF2B8049}" type="datetimeFigureOut">
              <a:rPr lang="es-AR" smtClean="0"/>
              <a:pPr/>
              <a:t>24/10/2018</a:t>
            </a:fld>
            <a:endParaRPr lang="es-A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A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4F857D7-FFCB-412A-A34A-6B4FA443DB87}"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A7288E0-3BFD-4E41-B750-5DACDF2B8049}" type="datetimeFigureOut">
              <a:rPr lang="es-AR" smtClean="0"/>
              <a:pPr/>
              <a:t>24/10/2018</a:t>
            </a:fld>
            <a:endParaRPr lang="es-AR"/>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AR"/>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4F857D7-FFCB-412A-A34A-6B4FA443DB87}"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22376" y="404664"/>
            <a:ext cx="7772400" cy="3244342"/>
          </a:xfrm>
        </p:spPr>
        <p:txBody>
          <a:bodyPr>
            <a:noAutofit/>
          </a:bodyPr>
          <a:lstStyle/>
          <a:p>
            <a:r>
              <a:rPr lang="es-AR" sz="5400" dirty="0" smtClean="0">
                <a:latin typeface="Bauhaus 93" pitchFamily="82" charset="0"/>
              </a:rPr>
              <a:t>Taller </a:t>
            </a:r>
            <a:br>
              <a:rPr lang="es-AR" sz="5400" dirty="0" smtClean="0">
                <a:latin typeface="Bauhaus 93" pitchFamily="82" charset="0"/>
              </a:rPr>
            </a:br>
            <a:r>
              <a:rPr lang="es-AR" sz="5400" dirty="0" smtClean="0">
                <a:latin typeface="Bauhaus 93" pitchFamily="82" charset="0"/>
              </a:rPr>
              <a:t>Perspectiva de género y Administración de Justicia </a:t>
            </a:r>
            <a:endParaRPr lang="es-AR" sz="5400" dirty="0">
              <a:latin typeface="Bauhaus 93" pitchFamily="82" charset="0"/>
            </a:endParaRPr>
          </a:p>
        </p:txBody>
      </p:sp>
      <p:sp>
        <p:nvSpPr>
          <p:cNvPr id="3" name="2 Subtítulo"/>
          <p:cNvSpPr>
            <a:spLocks noGrp="1"/>
          </p:cNvSpPr>
          <p:nvPr>
            <p:ph type="subTitle" idx="1"/>
          </p:nvPr>
        </p:nvSpPr>
        <p:spPr>
          <a:xfrm>
            <a:off x="1259632" y="5157192"/>
            <a:ext cx="7128792" cy="864096"/>
          </a:xfrm>
        </p:spPr>
        <p:txBody>
          <a:bodyPr>
            <a:normAutofit fontScale="92500"/>
          </a:bodyPr>
          <a:lstStyle/>
          <a:p>
            <a:r>
              <a:rPr lang="es-AR" dirty="0" smtClean="0"/>
              <a:t>Dirección de Derechos Humanos y </a:t>
            </a:r>
            <a:r>
              <a:rPr lang="es-AR" dirty="0" smtClean="0"/>
              <a:t>Acceso </a:t>
            </a:r>
            <a:r>
              <a:rPr lang="es-AR" dirty="0" smtClean="0"/>
              <a:t>a la </a:t>
            </a:r>
            <a:r>
              <a:rPr lang="es-AR" dirty="0" smtClean="0"/>
              <a:t>Justicia </a:t>
            </a:r>
            <a:endParaRPr lang="es-AR" dirty="0" smtClean="0"/>
          </a:p>
          <a:p>
            <a:r>
              <a:rPr lang="es-AR" dirty="0" smtClean="0"/>
              <a:t>Suprema Corte de Justicia de </a:t>
            </a:r>
            <a:r>
              <a:rPr lang="es-AR" dirty="0" smtClean="0"/>
              <a:t>Mendoza</a:t>
            </a:r>
            <a:endParaRPr lang="es-A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301208"/>
            <a:ext cx="8183880" cy="1051560"/>
          </a:xfrm>
        </p:spPr>
        <p:txBody>
          <a:bodyPr>
            <a:normAutofit/>
          </a:bodyPr>
          <a:lstStyle/>
          <a:p>
            <a:r>
              <a:rPr lang="es-ES" sz="2000" b="0" dirty="0" smtClean="0">
                <a:solidFill>
                  <a:srgbClr val="002060"/>
                </a:solidFill>
                <a:effectLst/>
              </a:rPr>
              <a:t>Tribunal: Sala I del Excmo. Tribunal del Trabajo. Formosa. </a:t>
            </a:r>
            <a:r>
              <a:rPr lang="es-AR" sz="2000" b="0" dirty="0" smtClean="0">
                <a:solidFill>
                  <a:srgbClr val="002060"/>
                </a:solidFill>
                <a:effectLst/>
              </a:rPr>
              <a:t/>
            </a:r>
            <a:br>
              <a:rPr lang="es-AR" sz="2000" b="0" dirty="0" smtClean="0">
                <a:solidFill>
                  <a:srgbClr val="002060"/>
                </a:solidFill>
                <a:effectLst/>
              </a:rPr>
            </a:br>
            <a:r>
              <a:rPr lang="es-ES" sz="2000" b="0" dirty="0" smtClean="0">
                <a:solidFill>
                  <a:srgbClr val="002060"/>
                </a:solidFill>
                <a:effectLst/>
              </a:rPr>
              <a:t>Causa: “</a:t>
            </a:r>
            <a:r>
              <a:rPr lang="es-ES" sz="2000" b="0" dirty="0" err="1" smtClean="0">
                <a:solidFill>
                  <a:srgbClr val="002060"/>
                </a:solidFill>
                <a:effectLst/>
              </a:rPr>
              <a:t>Nuñez</a:t>
            </a:r>
            <a:r>
              <a:rPr lang="es-ES" sz="2000" b="0" dirty="0" smtClean="0">
                <a:solidFill>
                  <a:srgbClr val="002060"/>
                </a:solidFill>
                <a:effectLst/>
              </a:rPr>
              <a:t>, Lourdes Luciana C/Fundación Jean </a:t>
            </a:r>
            <a:r>
              <a:rPr lang="es-ES" sz="2000" b="0" dirty="0" err="1" smtClean="0">
                <a:solidFill>
                  <a:srgbClr val="002060"/>
                </a:solidFill>
                <a:effectLst/>
              </a:rPr>
              <a:t>Piaget</a:t>
            </a:r>
            <a:r>
              <a:rPr lang="es-ES" sz="2000" b="0" dirty="0" smtClean="0">
                <a:solidFill>
                  <a:srgbClr val="002060"/>
                </a:solidFill>
                <a:effectLst/>
              </a:rPr>
              <a:t> Y Otros S/ Acción Común”. Año 2.016.</a:t>
            </a:r>
            <a:endParaRPr lang="es-AR" sz="2000" dirty="0">
              <a:effectLst/>
            </a:endParaRPr>
          </a:p>
        </p:txBody>
      </p:sp>
      <p:sp>
        <p:nvSpPr>
          <p:cNvPr id="3" name="2 Marcador de contenido"/>
          <p:cNvSpPr>
            <a:spLocks noGrp="1"/>
          </p:cNvSpPr>
          <p:nvPr>
            <p:ph idx="1"/>
          </p:nvPr>
        </p:nvSpPr>
        <p:spPr>
          <a:xfrm>
            <a:off x="502920" y="530352"/>
            <a:ext cx="8183880" cy="4554832"/>
          </a:xfrm>
        </p:spPr>
        <p:txBody>
          <a:bodyPr>
            <a:normAutofit/>
          </a:bodyPr>
          <a:lstStyle/>
          <a:p>
            <a:pPr>
              <a:buNone/>
            </a:pPr>
            <a:r>
              <a:rPr lang="es-AR" sz="2600" b="1" dirty="0" smtClean="0">
                <a:solidFill>
                  <a:srgbClr val="0070C0"/>
                </a:solidFill>
              </a:rPr>
              <a:t>Estándares:</a:t>
            </a:r>
          </a:p>
          <a:p>
            <a:pPr>
              <a:buNone/>
            </a:pPr>
            <a:endParaRPr lang="es-AR" sz="2600" dirty="0" smtClean="0"/>
          </a:p>
          <a:p>
            <a:pPr lvl="0" algn="just"/>
            <a:r>
              <a:rPr lang="es-ES" sz="2600" dirty="0" smtClean="0"/>
              <a:t>Derecho a la </a:t>
            </a:r>
            <a:r>
              <a:rPr lang="es-ES" sz="2600" dirty="0" smtClean="0">
                <a:solidFill>
                  <a:srgbClr val="0070C0"/>
                </a:solidFill>
              </a:rPr>
              <a:t>no discriminación</a:t>
            </a:r>
            <a:r>
              <a:rPr lang="es-ES" sz="2600" dirty="0" smtClean="0"/>
              <a:t>: Igualdad y no discriminación</a:t>
            </a:r>
            <a:endParaRPr lang="es-AR" sz="2600" dirty="0" smtClean="0"/>
          </a:p>
          <a:p>
            <a:pPr lvl="0" algn="just"/>
            <a:r>
              <a:rPr lang="es-ES" sz="2600" dirty="0" smtClean="0"/>
              <a:t>Derecho a la </a:t>
            </a:r>
            <a:r>
              <a:rPr lang="es-ES" sz="2600" dirty="0" smtClean="0">
                <a:solidFill>
                  <a:srgbClr val="0070C0"/>
                </a:solidFill>
              </a:rPr>
              <a:t>tutela judicial efectiva</a:t>
            </a:r>
            <a:r>
              <a:rPr lang="es-ES" sz="2600" dirty="0" smtClean="0"/>
              <a:t>: Prueba</a:t>
            </a:r>
            <a:endParaRPr lang="es-AR" sz="2600" dirty="0" smtClean="0"/>
          </a:p>
          <a:p>
            <a:pPr lvl="0" algn="just"/>
            <a:r>
              <a:rPr lang="es-ES" sz="2600" dirty="0" smtClean="0"/>
              <a:t>Derechos al </a:t>
            </a:r>
            <a:r>
              <a:rPr lang="es-ES" sz="2600" dirty="0" smtClean="0">
                <a:solidFill>
                  <a:srgbClr val="0070C0"/>
                </a:solidFill>
              </a:rPr>
              <a:t>trabajo y a la seguridad social</a:t>
            </a:r>
          </a:p>
          <a:p>
            <a:pPr lvl="1" algn="just"/>
            <a:r>
              <a:rPr lang="es-ES" sz="2600" dirty="0" smtClean="0"/>
              <a:t>No discriminación</a:t>
            </a:r>
            <a:endParaRPr lang="es-AR" sz="2600" dirty="0" smtClean="0"/>
          </a:p>
          <a:p>
            <a:pPr lvl="1" algn="just"/>
            <a:r>
              <a:rPr lang="es-ES" sz="2600" dirty="0" smtClean="0"/>
              <a:t>Salud materna y cuidados</a:t>
            </a:r>
            <a:endParaRPr lang="es-AR" sz="2600" dirty="0" smtClean="0"/>
          </a:p>
          <a:p>
            <a:pPr>
              <a:buNone/>
            </a:pPr>
            <a:endParaRPr lang="es-AR" sz="2600" dirty="0" smtClean="0">
              <a:solidFill>
                <a:srgbClr val="0070C0"/>
              </a:solidFill>
            </a:endParaRPr>
          </a:p>
          <a:p>
            <a:pPr>
              <a:buNone/>
            </a:pPr>
            <a:endParaRPr lang="es-A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2920" y="4869160"/>
            <a:ext cx="8183880" cy="1440160"/>
          </a:xfrm>
        </p:spPr>
        <p:txBody>
          <a:bodyPr>
            <a:normAutofit fontScale="90000"/>
          </a:bodyPr>
          <a:lstStyle/>
          <a:p>
            <a:r>
              <a:rPr lang="es-ES" sz="2000" dirty="0" smtClean="0">
                <a:solidFill>
                  <a:srgbClr val="002060"/>
                </a:solidFill>
                <a:effectLst/>
              </a:rPr>
              <a:t>Tribunal</a:t>
            </a:r>
            <a:r>
              <a:rPr lang="es-ES" sz="2000" b="0" dirty="0" smtClean="0">
                <a:solidFill>
                  <a:srgbClr val="002060"/>
                </a:solidFill>
                <a:effectLst/>
              </a:rPr>
              <a:t>: Sala I del Excmo. Tribunal del Trabajo. Formosa. </a:t>
            </a:r>
            <a:r>
              <a:rPr lang="es-ES" sz="2000" b="0" dirty="0" smtClean="0">
                <a:solidFill>
                  <a:srgbClr val="002060"/>
                </a:solidFill>
                <a:effectLst/>
              </a:rPr>
              <a:t/>
            </a:r>
            <a:br>
              <a:rPr lang="es-ES" sz="2000" b="0" dirty="0" smtClean="0">
                <a:solidFill>
                  <a:srgbClr val="002060"/>
                </a:solidFill>
                <a:effectLst/>
              </a:rPr>
            </a:br>
            <a:r>
              <a:rPr lang="es-AR" sz="2000" b="0" dirty="0" smtClean="0">
                <a:solidFill>
                  <a:srgbClr val="002060"/>
                </a:solidFill>
                <a:effectLst/>
              </a:rPr>
              <a:t/>
            </a:r>
            <a:br>
              <a:rPr lang="es-AR" sz="2000" b="0" dirty="0" smtClean="0">
                <a:solidFill>
                  <a:srgbClr val="002060"/>
                </a:solidFill>
                <a:effectLst/>
              </a:rPr>
            </a:br>
            <a:r>
              <a:rPr lang="es-ES" sz="2000" dirty="0" smtClean="0">
                <a:solidFill>
                  <a:srgbClr val="002060"/>
                </a:solidFill>
                <a:effectLst/>
              </a:rPr>
              <a:t>Causa</a:t>
            </a:r>
            <a:r>
              <a:rPr lang="es-ES" sz="2000" b="0" dirty="0" smtClean="0">
                <a:solidFill>
                  <a:srgbClr val="002060"/>
                </a:solidFill>
                <a:effectLst/>
              </a:rPr>
              <a:t>: “</a:t>
            </a:r>
            <a:r>
              <a:rPr lang="es-ES" sz="2000" b="0" dirty="0" err="1" smtClean="0">
                <a:solidFill>
                  <a:srgbClr val="002060"/>
                </a:solidFill>
                <a:effectLst/>
              </a:rPr>
              <a:t>Nuñez</a:t>
            </a:r>
            <a:r>
              <a:rPr lang="es-ES" sz="2000" b="0" dirty="0" smtClean="0">
                <a:solidFill>
                  <a:srgbClr val="002060"/>
                </a:solidFill>
                <a:effectLst/>
              </a:rPr>
              <a:t>, Lourdes Luciana C/Fundación Jean </a:t>
            </a:r>
            <a:r>
              <a:rPr lang="es-ES" sz="2000" b="0" dirty="0" err="1" smtClean="0">
                <a:solidFill>
                  <a:srgbClr val="002060"/>
                </a:solidFill>
                <a:effectLst/>
              </a:rPr>
              <a:t>Piaget</a:t>
            </a:r>
            <a:r>
              <a:rPr lang="es-ES" sz="2000" b="0" dirty="0" smtClean="0">
                <a:solidFill>
                  <a:srgbClr val="002060"/>
                </a:solidFill>
                <a:effectLst/>
              </a:rPr>
              <a:t> Y Otros </a:t>
            </a:r>
            <a:r>
              <a:rPr lang="es-ES" sz="2000" b="0" dirty="0" smtClean="0">
                <a:solidFill>
                  <a:srgbClr val="002060"/>
                </a:solidFill>
                <a:effectLst/>
              </a:rPr>
              <a:t>S/ Acción </a:t>
            </a:r>
            <a:r>
              <a:rPr lang="es-ES" sz="2000" b="0" dirty="0" smtClean="0">
                <a:solidFill>
                  <a:srgbClr val="002060"/>
                </a:solidFill>
                <a:effectLst/>
              </a:rPr>
              <a:t>Común”. Año 2.016</a:t>
            </a:r>
            <a:r>
              <a:rPr lang="es-ES" b="0" dirty="0" smtClean="0">
                <a:solidFill>
                  <a:srgbClr val="002060"/>
                </a:solidFill>
                <a:effectLst/>
              </a:rPr>
              <a:t>.</a:t>
            </a:r>
            <a:endParaRPr lang="es-AR" dirty="0"/>
          </a:p>
        </p:txBody>
      </p:sp>
      <p:sp>
        <p:nvSpPr>
          <p:cNvPr id="3" name="2 Marcador de contenido"/>
          <p:cNvSpPr>
            <a:spLocks noGrp="1"/>
          </p:cNvSpPr>
          <p:nvPr>
            <p:ph idx="1"/>
          </p:nvPr>
        </p:nvSpPr>
        <p:spPr/>
        <p:txBody>
          <a:bodyPr/>
          <a:lstStyle/>
          <a:p>
            <a:pPr algn="just"/>
            <a:r>
              <a:rPr lang="es-AR" sz="3000" dirty="0" smtClean="0"/>
              <a:t>Demanda laboral reclama indemnización por despido </a:t>
            </a:r>
            <a:r>
              <a:rPr lang="es-AR" sz="3000" dirty="0" err="1" smtClean="0"/>
              <a:t>incausado</a:t>
            </a:r>
            <a:r>
              <a:rPr lang="es-AR" sz="3000" dirty="0" smtClean="0"/>
              <a:t>, sustitutiva de preaviso y </a:t>
            </a:r>
            <a:r>
              <a:rPr lang="es-AR" sz="3000" i="1" dirty="0" smtClean="0"/>
              <a:t>despido </a:t>
            </a:r>
            <a:r>
              <a:rPr lang="es-AR" sz="3000" i="1" dirty="0" smtClean="0"/>
              <a:t>discriminatorio</a:t>
            </a:r>
          </a:p>
          <a:p>
            <a:pPr algn="just"/>
            <a:endParaRPr lang="es-AR" sz="3200" i="1" dirty="0" smtClean="0"/>
          </a:p>
          <a:p>
            <a:pPr algn="just"/>
            <a:r>
              <a:rPr lang="es-AR" sz="3200" b="1" i="1" dirty="0" smtClean="0">
                <a:solidFill>
                  <a:srgbClr val="7030A0"/>
                </a:solidFill>
              </a:rPr>
              <a:t>Condena por daño moral causado por el despido discriminatorio</a:t>
            </a:r>
          </a:p>
          <a:p>
            <a:endParaRPr lang="es-AR"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332656"/>
            <a:ext cx="8183880" cy="5760640"/>
          </a:xfrm>
        </p:spPr>
        <p:txBody>
          <a:bodyPr>
            <a:normAutofit fontScale="25000" lnSpcReduction="20000"/>
          </a:bodyPr>
          <a:lstStyle/>
          <a:p>
            <a:pPr>
              <a:buNone/>
            </a:pPr>
            <a:endParaRPr lang="es-ES" sz="8000" dirty="0" smtClean="0"/>
          </a:p>
          <a:p>
            <a:pPr>
              <a:buNone/>
            </a:pPr>
            <a:r>
              <a:rPr lang="es-ES" sz="8000" dirty="0" smtClean="0"/>
              <a:t>RESOLUTIVO: </a:t>
            </a:r>
            <a:endParaRPr lang="es-ES" sz="8000" dirty="0" smtClean="0"/>
          </a:p>
          <a:p>
            <a:pPr>
              <a:buNone/>
            </a:pPr>
            <a:endParaRPr lang="es-ES" sz="8000" dirty="0" smtClean="0"/>
          </a:p>
          <a:p>
            <a:pPr algn="ctr">
              <a:buNone/>
            </a:pPr>
            <a:r>
              <a:rPr lang="es-ES" sz="8000" dirty="0" smtClean="0">
                <a:solidFill>
                  <a:srgbClr val="7030A0"/>
                </a:solidFill>
              </a:rPr>
              <a:t>CONDENA POR DESPIDO </a:t>
            </a:r>
            <a:r>
              <a:rPr lang="es-ES" sz="8000" dirty="0" smtClean="0">
                <a:solidFill>
                  <a:srgbClr val="7030A0"/>
                </a:solidFill>
              </a:rPr>
              <a:t>ARBITRARIO</a:t>
            </a:r>
          </a:p>
          <a:p>
            <a:pPr algn="ctr">
              <a:buNone/>
            </a:pPr>
            <a:endParaRPr lang="es-ES" sz="8000" dirty="0" smtClean="0">
              <a:solidFill>
                <a:srgbClr val="7030A0"/>
              </a:solidFill>
            </a:endParaRPr>
          </a:p>
          <a:p>
            <a:pPr algn="just">
              <a:buFont typeface="Arial" pitchFamily="34" charset="0"/>
              <a:buChar char="•"/>
            </a:pPr>
            <a:r>
              <a:rPr lang="es-ES" sz="8800" dirty="0" smtClean="0"/>
              <a:t>La ruptura del vínculo resulta injustificada y desproporcionada, </a:t>
            </a:r>
          </a:p>
          <a:p>
            <a:pPr algn="just"/>
            <a:r>
              <a:rPr lang="es-ES" sz="8800" dirty="0" smtClean="0"/>
              <a:t>Del análisis que se hiciera de sus antecedentes y desempeño laboral puestos en comparación con la sanción impuesta, se infiere su desproporción.</a:t>
            </a:r>
            <a:endParaRPr lang="es-AR" sz="8800" dirty="0" smtClean="0"/>
          </a:p>
          <a:p>
            <a:pPr algn="just"/>
            <a:r>
              <a:rPr lang="es-ES" sz="8800" dirty="0" smtClean="0"/>
              <a:t>Haber omitido en el término hábil reprochar la supuesta falta mediante la sustanciación de una instancia de defensa como ser la vía sumarial para dilucidar el hecho y poder ejercer su defensa; agravado por el hecho de no mencionar fecha precisa de la falta y personas involucradas y/o afectadas por la supuesta inconducta. </a:t>
            </a:r>
            <a:endParaRPr lang="es-AR" sz="8800" dirty="0" smtClean="0"/>
          </a:p>
          <a:p>
            <a:pPr algn="just"/>
            <a:r>
              <a:rPr lang="es-ES" sz="8800" dirty="0" smtClean="0"/>
              <a:t>Ello en merito a la cláusula programática constitucional de “protección contra el despido arbitrario” previsto en el art 14 bis de la CN.</a:t>
            </a:r>
            <a:endParaRPr lang="es-AR" sz="8800" dirty="0" smtClean="0"/>
          </a:p>
          <a:p>
            <a:endParaRPr lang="es-AR" sz="8000"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endParaRPr lang="es-AR" dirty="0" smtClean="0"/>
          </a:p>
          <a:p>
            <a:r>
              <a:rPr lang="es-AR" dirty="0" smtClean="0"/>
              <a:t>El despido es desproporcionado</a:t>
            </a:r>
            <a:endParaRPr lang="es-A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5994992"/>
          </a:xfrm>
        </p:spPr>
        <p:txBody>
          <a:bodyPr>
            <a:normAutofit fontScale="62500" lnSpcReduction="20000"/>
          </a:bodyPr>
          <a:lstStyle/>
          <a:p>
            <a:pPr>
              <a:buNone/>
            </a:pPr>
            <a:r>
              <a:rPr lang="es-ES" dirty="0" smtClean="0"/>
              <a:t>RESOLUTIVO: </a:t>
            </a:r>
          </a:p>
          <a:p>
            <a:pPr>
              <a:buNone/>
            </a:pPr>
            <a:endParaRPr lang="es-ES" dirty="0" smtClean="0"/>
          </a:p>
          <a:p>
            <a:pPr algn="ctr">
              <a:buNone/>
            </a:pPr>
            <a:r>
              <a:rPr lang="es-ES" sz="3300" b="1" dirty="0" smtClean="0">
                <a:solidFill>
                  <a:schemeClr val="accent2">
                    <a:lumMod val="60000"/>
                    <a:lumOff val="40000"/>
                  </a:schemeClr>
                </a:solidFill>
              </a:rPr>
              <a:t>CONDENA POR DESPIDO DISCRIMINATORIO. INDEMNIZACIÓN POR DAÑO MORAL</a:t>
            </a:r>
          </a:p>
          <a:p>
            <a:pPr algn="ctr">
              <a:buNone/>
            </a:pPr>
            <a:endParaRPr lang="es-ES" dirty="0" smtClean="0">
              <a:solidFill>
                <a:srgbClr val="7030A0"/>
              </a:solidFill>
            </a:endParaRPr>
          </a:p>
          <a:p>
            <a:pPr algn="just"/>
            <a:r>
              <a:rPr lang="es-ES" dirty="0" smtClean="0"/>
              <a:t>La actora gozaba desde la fecha de presentación 7 días de licencia médica, por razones de salud la cual fue reconocida y no impugnada por la adversa, venciendo dicha licencia el día 31 de agosto de 2016, siendo despedida inmediatamente el día después, esto es el 1 de septiembre de 2016, invocando la patronal un despido con supuesta justa causa por incumplimiento laboral de la actora, notificado por CD N 768014996, aplicando la sanción más grave del ordenamiento jurídico laboral. </a:t>
            </a:r>
            <a:endParaRPr lang="es-AR" dirty="0" smtClean="0"/>
          </a:p>
          <a:p>
            <a:pPr algn="just"/>
            <a:r>
              <a:rPr lang="es-ES" dirty="0" smtClean="0"/>
              <a:t>Que ello me lleva a la convicción (art 66 CPL y 383 CPCC) de que la </a:t>
            </a:r>
            <a:r>
              <a:rPr lang="es-ES" b="1" dirty="0" smtClean="0">
                <a:solidFill>
                  <a:srgbClr val="7030A0"/>
                </a:solidFill>
              </a:rPr>
              <a:t>trabajadora fue discriminada por razones de salud, despidiéndosela en consecuencia</a:t>
            </a:r>
            <a:r>
              <a:rPr lang="es-ES" dirty="0" smtClean="0"/>
              <a:t>, ello ante la existencia de la sucesión de datos cronológicos, temporal y causalmente conectados entre sí.</a:t>
            </a:r>
            <a:endParaRPr lang="es-AR" dirty="0" smtClean="0"/>
          </a:p>
          <a:p>
            <a:pPr algn="just"/>
            <a:r>
              <a:rPr lang="es-ES" dirty="0" smtClean="0"/>
              <a:t>Respecto de los actos discriminatorios, cabe recordar que el art 1 de la Ley N.º 23.592 otorga acción al damnificado para reclamar la reparación del daño moral y material ocasionado por actos de discriminación.-</a:t>
            </a:r>
            <a:endParaRPr lang="es-AR"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04664"/>
            <a:ext cx="8496944" cy="6264696"/>
          </a:xfrm>
        </p:spPr>
        <p:txBody>
          <a:bodyPr>
            <a:normAutofit fontScale="47500" lnSpcReduction="20000"/>
          </a:bodyPr>
          <a:lstStyle/>
          <a:p>
            <a:pPr algn="just"/>
            <a:r>
              <a:rPr lang="es-AR" sz="3800" dirty="0" smtClean="0"/>
              <a:t>Las causales de despido no resultaron acreditadas por medio de prueba alguno, por lo que el </a:t>
            </a:r>
            <a:r>
              <a:rPr lang="es-AR" sz="3800" dirty="0" err="1" smtClean="0"/>
              <a:t>onus</a:t>
            </a:r>
            <a:r>
              <a:rPr lang="es-AR" sz="3800" dirty="0" smtClean="0"/>
              <a:t> </a:t>
            </a:r>
            <a:r>
              <a:rPr lang="es-AR" sz="3800" dirty="0" err="1" smtClean="0"/>
              <a:t>probandi</a:t>
            </a:r>
            <a:r>
              <a:rPr lang="es-AR" sz="3800" dirty="0" smtClean="0"/>
              <a:t> objetivo a cargo de la empleadora para desvirtuar la carga de la prueba que pesaba ad-initio sobre la parte actora que invoca un acto discriminatorio como la causal de despido, no fue cumplimentado por la demandada, reitero, por la absoluta orfandad probatoria al respecto.</a:t>
            </a:r>
          </a:p>
          <a:p>
            <a:pPr algn="just"/>
            <a:r>
              <a:rPr lang="es-AR" sz="3800" dirty="0" smtClean="0">
                <a:solidFill>
                  <a:srgbClr val="7030A0"/>
                </a:solidFill>
              </a:rPr>
              <a:t>La demandada no ha logrado demostrar que el despido de la demandante haya tenido causas reales</a:t>
            </a:r>
            <a:r>
              <a:rPr lang="es-AR" sz="3800" dirty="0" smtClean="0"/>
              <a:t> absolutamente extrañas a las circunstancias de salud que atravesaba la actora, de modo tal que puedan explicar razonablemente la decisión extintiva</a:t>
            </a:r>
          </a:p>
          <a:p>
            <a:pPr algn="just"/>
            <a:r>
              <a:rPr lang="es-AR" sz="3800" dirty="0" smtClean="0">
                <a:solidFill>
                  <a:srgbClr val="7030A0"/>
                </a:solidFill>
              </a:rPr>
              <a:t>Se comprobó la presencia de un nexo de causalidad </a:t>
            </a:r>
            <a:r>
              <a:rPr lang="es-AR" sz="3800" dirty="0" smtClean="0"/>
              <a:t>adecuado entre el comportamiento ilícito de la fundación y el resultado prohibido del ordenamiento jurídico – despedir por razones de salud-</a:t>
            </a:r>
          </a:p>
          <a:p>
            <a:pPr algn="just"/>
            <a:r>
              <a:rPr lang="es-AR" sz="3800" dirty="0" smtClean="0"/>
              <a:t>En los procesos civiles relativos a la Ley 23592, en los que se controvierte la existencia de un motivo discriminatorio en el acto en juego, </a:t>
            </a:r>
            <a:r>
              <a:rPr lang="es-AR" sz="3800" dirty="0" smtClean="0">
                <a:solidFill>
                  <a:srgbClr val="7030A0"/>
                </a:solidFill>
              </a:rPr>
              <a:t>resultará suficiente, para la parte afirmar dicho motivo, con la acreditación de hechos que, prima </a:t>
            </a:r>
            <a:r>
              <a:rPr lang="es-AR" sz="3800" dirty="0" err="1" smtClean="0">
                <a:solidFill>
                  <a:srgbClr val="7030A0"/>
                </a:solidFill>
              </a:rPr>
              <a:t>facie</a:t>
            </a:r>
            <a:r>
              <a:rPr lang="es-AR" sz="3800" dirty="0" smtClean="0">
                <a:solidFill>
                  <a:srgbClr val="7030A0"/>
                </a:solidFill>
              </a:rPr>
              <a:t> evaluados, resulten idóneos para inducir su existencia, corresponderá al demandado la prueba de que  éste tuvo como causa un motivo objetivo </a:t>
            </a:r>
            <a:r>
              <a:rPr lang="es-AR" sz="3800" dirty="0" smtClean="0"/>
              <a:t>y razonable ajeno a toda discriminación </a:t>
            </a:r>
          </a:p>
          <a:p>
            <a:pPr algn="just"/>
            <a:r>
              <a:rPr lang="es-AR" sz="3800" b="1" dirty="0" smtClean="0">
                <a:solidFill>
                  <a:srgbClr val="7030A0"/>
                </a:solidFill>
              </a:rPr>
              <a:t>A los fines de demostrar la discriminación rige con amplitud el principio de prueba dinámica, basta que la actora proporcione algunos indicios serios de haber sufrido discriminación. Art. 6 ley 26.485</a:t>
            </a:r>
          </a:p>
          <a:p>
            <a:endParaRPr lang="es-AR" dirty="0" smtClean="0"/>
          </a:p>
          <a:p>
            <a:endParaRPr lang="es-A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76672"/>
            <a:ext cx="8496944" cy="5904656"/>
          </a:xfrm>
        </p:spPr>
        <p:txBody>
          <a:bodyPr>
            <a:normAutofit fontScale="25000" lnSpcReduction="20000"/>
          </a:bodyPr>
          <a:lstStyle/>
          <a:p>
            <a:pPr algn="just"/>
            <a:r>
              <a:rPr lang="es-ES" sz="7200" dirty="0" smtClean="0"/>
              <a:t>Cita jurisprudencia: “En el caso, se encontraba en juego una </a:t>
            </a:r>
            <a:r>
              <a:rPr lang="es-ES" sz="7200" dirty="0" smtClean="0">
                <a:solidFill>
                  <a:srgbClr val="7030A0"/>
                </a:solidFill>
              </a:rPr>
              <a:t>garantía de rango constitucional como lo es la tutela de la mujer frente a conductas discriminatorias por cuestiones de género</a:t>
            </a:r>
            <a:r>
              <a:rPr lang="es-AR" sz="7200" i="1" dirty="0" smtClean="0"/>
              <a:t>, de conformidad con lo dispuesto en los arts. 16 y 75 inc. 22 CN, en la Declaración Americana de los Derechos y Deberes del Hombre (art. VII), del </a:t>
            </a:r>
            <a:r>
              <a:rPr lang="es-AR" sz="7200" i="1" dirty="0" err="1" smtClean="0"/>
              <a:t>PIDESyC</a:t>
            </a:r>
            <a:r>
              <a:rPr lang="es-AR" sz="7200" i="1" dirty="0" smtClean="0"/>
              <a:t> (art. 10) y, fundamentalmente de la CEDAW (específicamente su art. 5 en el que se </a:t>
            </a:r>
            <a:r>
              <a:rPr lang="es-AR" sz="7200" i="1" dirty="0" smtClean="0">
                <a:solidFill>
                  <a:srgbClr val="C00000"/>
                </a:solidFill>
              </a:rPr>
              <a:t>reconoce a la maternidad una función social y su protección</a:t>
            </a:r>
            <a:r>
              <a:rPr lang="es-AR" sz="7200" i="1" dirty="0" smtClean="0"/>
              <a:t>.- De este modo, </a:t>
            </a:r>
            <a:r>
              <a:rPr lang="es-AR" sz="7200" i="1" dirty="0" smtClean="0">
                <a:solidFill>
                  <a:srgbClr val="0070C0"/>
                </a:solidFill>
              </a:rPr>
              <a:t>al tratarse de una cuestión de género (dado que, si bien los trabajadores de ambos sexos pueden realizarse tratamientos médicos que requieren de licencia, las intervenciones producto de tratamientos de reproducción asistida sólo afectan directamente a las mujeres) </a:t>
            </a:r>
            <a:r>
              <a:rPr lang="es-AR" sz="7200" i="1" dirty="0" smtClean="0"/>
              <a:t>y, en atención a los bienes que deben protegerse en casos como el presente, se entendió que </a:t>
            </a:r>
            <a:r>
              <a:rPr lang="es-AR" sz="7200" b="1" i="1" dirty="0" smtClean="0">
                <a:solidFill>
                  <a:srgbClr val="00B050"/>
                </a:solidFill>
              </a:rPr>
              <a:t>correspondía consolidar firmemente la protección de la empleada en situación de vulnerabilidad, quien no debe estar sujeta a ninguna consecuencia perjudicial derivada de la gestación</a:t>
            </a:r>
            <a:r>
              <a:rPr lang="es-AR" sz="7200" i="1" dirty="0" smtClean="0"/>
              <a:t>, cualquiera fuera el medio elegido En virtud de ello, se consideró que la situación de la actora encuadraba en las previsiones del art. 1 de la ley 23.592 y se reconoció su derecho a la reparación por los daños del acto prohibido” </a:t>
            </a:r>
            <a:endParaRPr lang="es-AR" sz="7200" i="1" dirty="0" smtClean="0"/>
          </a:p>
          <a:p>
            <a:pPr algn="just"/>
            <a:r>
              <a:rPr lang="es-AR" sz="7200" i="1" dirty="0" smtClean="0"/>
              <a:t>(</a:t>
            </a:r>
            <a:r>
              <a:rPr lang="es-AR" sz="7200" b="1" i="1" dirty="0" smtClean="0"/>
              <a:t>Cámara Nacional de Apelaciones del Trabajo – Sala VI – Expte Nº 230/2010 – </a:t>
            </a:r>
            <a:r>
              <a:rPr lang="es-AR" sz="7200" b="1" dirty="0" err="1" smtClean="0"/>
              <a:t>Sent</a:t>
            </a:r>
            <a:r>
              <a:rPr lang="es-AR" sz="7200" b="1" dirty="0" smtClean="0"/>
              <a:t>. </a:t>
            </a:r>
            <a:r>
              <a:rPr lang="es-AR" sz="7200" b="1" dirty="0" err="1" smtClean="0"/>
              <a:t>Def</a:t>
            </a:r>
            <a:r>
              <a:rPr lang="es-AR" sz="7200" b="1" dirty="0" smtClean="0"/>
              <a:t>. Nº 64.036 – 31/5/2012 “V., G.M.I. c/Grupo Concesionario del Oeste SA s/despido”. Citado en Boletines Género y Justicia -Doctrina, Jurisprudencia, Genero y Afines-Julio 2012-Nº 2</a:t>
            </a:r>
            <a:r>
              <a:rPr lang="es-AR" sz="7200" dirty="0" smtClean="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340768"/>
            <a:ext cx="8507288" cy="4666523"/>
          </a:xfrm>
        </p:spPr>
        <p:txBody>
          <a:bodyPr>
            <a:normAutofit/>
          </a:bodyPr>
          <a:lstStyle/>
          <a:p>
            <a:pPr>
              <a:buNone/>
            </a:pPr>
            <a:endParaRPr lang="es-AR" dirty="0" smtClean="0"/>
          </a:p>
          <a:p>
            <a:pPr>
              <a:buNone/>
            </a:pPr>
            <a:endParaRPr lang="es-AR" dirty="0" smtClean="0"/>
          </a:p>
          <a:p>
            <a:pPr>
              <a:buNone/>
            </a:pPr>
            <a:r>
              <a:rPr lang="es-AR" dirty="0" smtClean="0"/>
              <a:t>                              </a:t>
            </a:r>
            <a:r>
              <a:rPr lang="es-AR" sz="4800" dirty="0" smtClean="0"/>
              <a:t>CASO 3</a:t>
            </a:r>
            <a:endParaRPr lang="es-AR" sz="4800" dirty="0"/>
          </a:p>
        </p:txBody>
      </p:sp>
      <p:sp>
        <p:nvSpPr>
          <p:cNvPr id="2" name="1 Título"/>
          <p:cNvSpPr>
            <a:spLocks noGrp="1"/>
          </p:cNvSpPr>
          <p:nvPr>
            <p:ph type="title"/>
          </p:nvPr>
        </p:nvSpPr>
        <p:spPr>
          <a:xfrm>
            <a:off x="251520" y="3933056"/>
            <a:ext cx="8712968" cy="1800200"/>
          </a:xfrm>
        </p:spPr>
        <p:txBody>
          <a:bodyPr>
            <a:noAutofit/>
          </a:bodyPr>
          <a:lstStyle/>
          <a:p>
            <a:r>
              <a:rPr lang="es-ES" sz="2000" dirty="0" smtClean="0"/>
              <a:t>Tribunal</a:t>
            </a:r>
            <a:r>
              <a:rPr lang="es-ES" sz="2000" b="0" dirty="0" smtClean="0"/>
              <a:t>: Sala IV de la  Cámara Nacional de Apelaciones del Trabajo. </a:t>
            </a:r>
            <a:r>
              <a:rPr lang="es-ES" sz="2000" b="0" dirty="0" smtClean="0"/>
              <a:t/>
            </a:r>
            <a:br>
              <a:rPr lang="es-ES" sz="2000" b="0" dirty="0" smtClean="0"/>
            </a:br>
            <a:r>
              <a:rPr lang="es-ES" sz="2000" b="0" dirty="0" smtClean="0"/>
              <a:t/>
            </a:r>
            <a:br>
              <a:rPr lang="es-ES" sz="2000" b="0" dirty="0" smtClean="0"/>
            </a:br>
            <a:r>
              <a:rPr lang="es-ES" sz="2000" dirty="0" smtClean="0"/>
              <a:t>Causa</a:t>
            </a:r>
            <a:r>
              <a:rPr lang="es-ES" sz="2000" b="0" dirty="0" smtClean="0"/>
              <a:t>: "Puig, Fernando Rodolfo el Minera Santa Cruz SA si despido".  Dictamen Dr. </a:t>
            </a:r>
            <a:r>
              <a:rPr lang="es-ES" sz="2000" b="0" dirty="0" err="1" smtClean="0"/>
              <a:t>Victor</a:t>
            </a:r>
            <a:r>
              <a:rPr lang="es-ES" sz="2000" b="0" dirty="0" smtClean="0"/>
              <a:t> </a:t>
            </a:r>
            <a:r>
              <a:rPr lang="es-ES" sz="2000" b="0" dirty="0" err="1" smtClean="0"/>
              <a:t>Abramovich</a:t>
            </a:r>
            <a:r>
              <a:rPr lang="es-AR" sz="2000" b="0" dirty="0" smtClean="0"/>
              <a:t/>
            </a:r>
            <a:br>
              <a:rPr lang="es-AR" sz="2000" b="0" dirty="0" smtClean="0"/>
            </a:br>
            <a:endParaRPr lang="es-AR" sz="2000" b="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340768"/>
            <a:ext cx="8507288" cy="4666523"/>
          </a:xfrm>
        </p:spPr>
        <p:txBody>
          <a:bodyPr>
            <a:normAutofit/>
          </a:bodyPr>
          <a:lstStyle/>
          <a:p>
            <a:pPr algn="just"/>
            <a:r>
              <a:rPr lang="es-ES" sz="2400" dirty="0" smtClean="0">
                <a:latin typeface="Aparajita" pitchFamily="34" charset="0"/>
                <a:cs typeface="Aparajita" pitchFamily="34" charset="0"/>
              </a:rPr>
              <a:t>El </a:t>
            </a:r>
            <a:r>
              <a:rPr lang="es-ES" sz="2400" dirty="0" smtClean="0">
                <a:latin typeface="Aparajita" pitchFamily="34" charset="0"/>
                <a:cs typeface="Aparajita" pitchFamily="34" charset="0"/>
              </a:rPr>
              <a:t>actor (varón) contrae matrimonio y es despedido dentro del plazo de seis meses posteriores a la celebración del matrimonio</a:t>
            </a:r>
          </a:p>
          <a:p>
            <a:pPr algn="just"/>
            <a:r>
              <a:rPr lang="es-ES" sz="2400" dirty="0" smtClean="0">
                <a:latin typeface="Aparajita" pitchFamily="34" charset="0"/>
                <a:cs typeface="Aparajita" pitchFamily="34" charset="0"/>
              </a:rPr>
              <a:t>Demanda reclamando la indemnización agravada prevista en la L.C.T. porque entiende que el despido obedece a razones de matrimonio</a:t>
            </a:r>
          </a:p>
          <a:p>
            <a:pPr algn="just"/>
            <a:r>
              <a:rPr lang="es-ES" sz="2400" dirty="0" smtClean="0">
                <a:latin typeface="Aparajita" pitchFamily="34" charset="0"/>
                <a:cs typeface="Aparajita" pitchFamily="34" charset="0"/>
              </a:rPr>
              <a:t>Demanda. Rechazo en Primer y Segunda Instancia.</a:t>
            </a:r>
          </a:p>
          <a:p>
            <a:pPr algn="just"/>
            <a:r>
              <a:rPr lang="es-ES" sz="2400" dirty="0" smtClean="0">
                <a:latin typeface="Aparajita" pitchFamily="34" charset="0"/>
                <a:cs typeface="Aparajita" pitchFamily="34" charset="0"/>
              </a:rPr>
              <a:t>Recurso de Queja a la C.S.J.N.</a:t>
            </a:r>
          </a:p>
          <a:p>
            <a:pPr algn="just"/>
            <a:r>
              <a:rPr lang="es-ES" sz="2400" dirty="0" smtClean="0">
                <a:latin typeface="Aparajita" pitchFamily="34" charset="0"/>
                <a:cs typeface="Aparajita" pitchFamily="34" charset="0"/>
              </a:rPr>
              <a:t>Voto de la Procuración General de la Nación. Dr. </a:t>
            </a:r>
            <a:r>
              <a:rPr lang="es-ES" sz="2400" dirty="0" err="1" smtClean="0">
                <a:latin typeface="Aparajita" pitchFamily="34" charset="0"/>
                <a:cs typeface="Aparajita" pitchFamily="34" charset="0"/>
              </a:rPr>
              <a:t>Abramovich</a:t>
            </a:r>
            <a:r>
              <a:rPr lang="es-ES" sz="2400" dirty="0" smtClean="0">
                <a:latin typeface="Aparajita" pitchFamily="34" charset="0"/>
                <a:cs typeface="Aparajita" pitchFamily="34" charset="0"/>
              </a:rPr>
              <a:t> </a:t>
            </a:r>
            <a:endParaRPr lang="es-AR" sz="2400" dirty="0" smtClean="0">
              <a:latin typeface="Aparajita" pitchFamily="34" charset="0"/>
              <a:cs typeface="Aparajita" pitchFamily="34" charset="0"/>
            </a:endParaRPr>
          </a:p>
          <a:p>
            <a:endParaRPr lang="es-AR" dirty="0" smtClean="0"/>
          </a:p>
          <a:p>
            <a:endParaRPr lang="es-AR" dirty="0"/>
          </a:p>
        </p:txBody>
      </p:sp>
      <p:sp>
        <p:nvSpPr>
          <p:cNvPr id="2" name="1 Título"/>
          <p:cNvSpPr>
            <a:spLocks noGrp="1"/>
          </p:cNvSpPr>
          <p:nvPr>
            <p:ph type="title"/>
          </p:nvPr>
        </p:nvSpPr>
        <p:spPr>
          <a:xfrm>
            <a:off x="457200" y="188640"/>
            <a:ext cx="8229600" cy="1228998"/>
          </a:xfrm>
        </p:spPr>
        <p:txBody>
          <a:bodyPr>
            <a:noAutofit/>
          </a:bodyPr>
          <a:lstStyle/>
          <a:p>
            <a:r>
              <a:rPr lang="es-ES" sz="2000" dirty="0" smtClean="0"/>
              <a:t>Tribunal: Sala IV de la  Cámara Nacional de Apelaciones del Trabajo. Causa: "Puig, Fernando Rodolfo el Minera Santa Cruz SA si despido".  Dictamen Dr. </a:t>
            </a:r>
            <a:r>
              <a:rPr lang="es-ES" sz="2000" dirty="0" err="1" smtClean="0"/>
              <a:t>Victor</a:t>
            </a:r>
            <a:r>
              <a:rPr lang="es-ES" sz="2000" dirty="0" smtClean="0"/>
              <a:t> </a:t>
            </a:r>
            <a:r>
              <a:rPr lang="es-ES" sz="2000" dirty="0" err="1" smtClean="0"/>
              <a:t>Abramovich</a:t>
            </a:r>
            <a:r>
              <a:rPr lang="es-AR" sz="2000" dirty="0" smtClean="0"/>
              <a:t/>
            </a:r>
            <a:br>
              <a:rPr lang="es-AR" sz="2000" dirty="0" smtClean="0"/>
            </a:br>
            <a:endParaRPr lang="es-AR" sz="2000" dirty="0"/>
          </a:p>
        </p:txBody>
      </p:sp>
      <p:sp>
        <p:nvSpPr>
          <p:cNvPr id="4" name="3 CuadroTexto"/>
          <p:cNvSpPr txBox="1"/>
          <p:nvPr/>
        </p:nvSpPr>
        <p:spPr>
          <a:xfrm>
            <a:off x="1835696" y="4509121"/>
            <a:ext cx="7056784" cy="2077492"/>
          </a:xfrm>
          <a:prstGeom prst="rect">
            <a:avLst/>
          </a:prstGeom>
          <a:noFill/>
          <a:ln w="57150">
            <a:solidFill>
              <a:srgbClr val="7030A0"/>
            </a:solidFill>
          </a:ln>
        </p:spPr>
        <p:txBody>
          <a:bodyPr wrap="square" rtlCol="0">
            <a:spAutoFit/>
          </a:bodyPr>
          <a:lstStyle/>
          <a:p>
            <a:pPr lvl="0">
              <a:lnSpc>
                <a:spcPct val="150000"/>
              </a:lnSpc>
            </a:pPr>
            <a:r>
              <a:rPr lang="es-ES" sz="1600" dirty="0" smtClean="0"/>
              <a:t>- </a:t>
            </a:r>
            <a:r>
              <a:rPr lang="es-ES" sz="1400" dirty="0" smtClean="0"/>
              <a:t>Derecho </a:t>
            </a:r>
            <a:r>
              <a:rPr lang="es-ES" sz="1400" dirty="0"/>
              <a:t>a la no </a:t>
            </a:r>
            <a:r>
              <a:rPr lang="es-ES" sz="1400" dirty="0" smtClean="0"/>
              <a:t>discriminación: Obligaciones </a:t>
            </a:r>
            <a:r>
              <a:rPr lang="es-ES" sz="1400" dirty="0"/>
              <a:t>de los Estados</a:t>
            </a:r>
            <a:endParaRPr lang="es-AR" sz="1400" dirty="0"/>
          </a:p>
          <a:p>
            <a:pPr lvl="0">
              <a:lnSpc>
                <a:spcPct val="150000"/>
              </a:lnSpc>
              <a:buFontTx/>
              <a:buChar char="-"/>
            </a:pPr>
            <a:r>
              <a:rPr lang="es-ES" sz="1400" dirty="0" smtClean="0"/>
              <a:t>Derechos </a:t>
            </a:r>
            <a:r>
              <a:rPr lang="es-ES" sz="1400" dirty="0"/>
              <a:t>al trabajo y a la seguridad </a:t>
            </a:r>
            <a:r>
              <a:rPr lang="es-ES" sz="1400" dirty="0" smtClean="0"/>
              <a:t>social: </a:t>
            </a:r>
          </a:p>
          <a:p>
            <a:pPr lvl="2">
              <a:lnSpc>
                <a:spcPct val="150000"/>
              </a:lnSpc>
            </a:pPr>
            <a:r>
              <a:rPr lang="es-ES" sz="1400" dirty="0" smtClean="0"/>
              <a:t>No discriminación</a:t>
            </a:r>
            <a:r>
              <a:rPr lang="es-AR" sz="1400" dirty="0" smtClean="0"/>
              <a:t> y </a:t>
            </a:r>
            <a:r>
              <a:rPr lang="es-ES" sz="1400" dirty="0" smtClean="0"/>
              <a:t>División </a:t>
            </a:r>
            <a:r>
              <a:rPr lang="es-ES" sz="1400" dirty="0"/>
              <a:t>sexual del trabajo</a:t>
            </a:r>
            <a:endParaRPr lang="es-AR" sz="1400" dirty="0"/>
          </a:p>
          <a:p>
            <a:pPr lvl="0">
              <a:lnSpc>
                <a:spcPct val="150000"/>
              </a:lnSpc>
            </a:pPr>
            <a:r>
              <a:rPr lang="es-ES" sz="1400" dirty="0" smtClean="0"/>
              <a:t>- Derecho </a:t>
            </a:r>
            <a:r>
              <a:rPr lang="es-ES" sz="1400" dirty="0"/>
              <a:t>a la no discriminación en la </a:t>
            </a:r>
            <a:r>
              <a:rPr lang="es-ES" sz="1400" dirty="0" smtClean="0"/>
              <a:t>familia: </a:t>
            </a:r>
          </a:p>
          <a:p>
            <a:pPr lvl="0">
              <a:lnSpc>
                <a:spcPct val="150000"/>
              </a:lnSpc>
            </a:pPr>
            <a:r>
              <a:rPr lang="es-ES" sz="1400" dirty="0"/>
              <a:t>	</a:t>
            </a:r>
            <a:r>
              <a:rPr lang="es-ES" sz="1400" dirty="0" smtClean="0"/>
              <a:t>Igualdad </a:t>
            </a:r>
            <a:r>
              <a:rPr lang="es-ES" sz="1400" dirty="0"/>
              <a:t>y libertad para contraer </a:t>
            </a:r>
            <a:r>
              <a:rPr lang="es-ES" sz="1400" dirty="0" smtClean="0"/>
              <a:t>matrimonio</a:t>
            </a:r>
            <a:endParaRPr lang="es-AR" sz="1400" dirty="0" smtClean="0"/>
          </a:p>
          <a:p>
            <a:pPr lvl="0">
              <a:lnSpc>
                <a:spcPct val="150000"/>
              </a:lnSpc>
            </a:pPr>
            <a:r>
              <a:rPr lang="es-AR" sz="1400" dirty="0"/>
              <a:t>	</a:t>
            </a:r>
            <a:r>
              <a:rPr lang="es-AR" sz="1400" dirty="0" smtClean="0"/>
              <a:t>D</a:t>
            </a:r>
            <a:r>
              <a:rPr lang="es-ES" sz="1400" dirty="0" err="1" smtClean="0"/>
              <a:t>erechos</a:t>
            </a:r>
            <a:r>
              <a:rPr lang="es-ES" sz="1400" dirty="0" smtClean="0"/>
              <a:t> </a:t>
            </a:r>
            <a:r>
              <a:rPr lang="es-ES" sz="1400" dirty="0"/>
              <a:t>y responsabilidades durante el matrimonio y su disolución</a:t>
            </a:r>
            <a:r>
              <a:rPr lang="es-ES" sz="1400" dirty="0" smtClean="0"/>
              <a:t>.</a:t>
            </a:r>
            <a:endParaRPr lang="es-AR" dirty="0"/>
          </a:p>
        </p:txBody>
      </p:sp>
      <p:sp>
        <p:nvSpPr>
          <p:cNvPr id="5" name="4 CuadroTexto"/>
          <p:cNvSpPr txBox="1"/>
          <p:nvPr/>
        </p:nvSpPr>
        <p:spPr>
          <a:xfrm>
            <a:off x="179512" y="4437112"/>
            <a:ext cx="1656184" cy="369332"/>
          </a:xfrm>
          <a:prstGeom prst="rect">
            <a:avLst/>
          </a:prstGeom>
          <a:noFill/>
          <a:ln w="57150">
            <a:solidFill>
              <a:srgbClr val="7030A0"/>
            </a:solidFill>
          </a:ln>
        </p:spPr>
        <p:txBody>
          <a:bodyPr wrap="square" rtlCol="0">
            <a:spAutoFit/>
          </a:bodyPr>
          <a:lstStyle/>
          <a:p>
            <a:r>
              <a:rPr lang="es-AR" dirty="0" smtClean="0"/>
              <a:t>ESTANDARES</a:t>
            </a:r>
            <a:endParaRPr lang="es-A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0" y="1268760"/>
            <a:ext cx="8892480" cy="5328592"/>
          </a:xfrm>
        </p:spPr>
        <p:txBody>
          <a:bodyPr>
            <a:normAutofit fontScale="77500" lnSpcReduction="20000"/>
          </a:bodyPr>
          <a:lstStyle/>
          <a:p>
            <a:pPr algn="just"/>
            <a:r>
              <a:rPr lang="es-ES" dirty="0" smtClean="0"/>
              <a:t>La indemnización agravada prevista en el artículo 182 de LCT para el supuesto de que el despido obedezca a razones de matrimonio alcanza tanto a las trabajadoras mujeres como a los trabajadores hombres(Cámara Nacional de Apelaciones del Trabajo, fallo plenario 272, en autos "</a:t>
            </a:r>
            <a:r>
              <a:rPr lang="es-ES" dirty="0" err="1" smtClean="0"/>
              <a:t>Drewes</a:t>
            </a:r>
            <a:r>
              <a:rPr lang="es-ES" dirty="0" smtClean="0"/>
              <a:t>, Luis d </a:t>
            </a:r>
            <a:r>
              <a:rPr lang="es-ES" dirty="0" err="1" smtClean="0"/>
              <a:t>Coselia</a:t>
            </a:r>
            <a:r>
              <a:rPr lang="es-ES" dirty="0" smtClean="0"/>
              <a:t> SA“)</a:t>
            </a:r>
          </a:p>
          <a:p>
            <a:pPr algn="just"/>
            <a:r>
              <a:rPr lang="es-ES" dirty="0" smtClean="0"/>
              <a:t>La presunción iuris tantum, prevista en el artículo 181 de esa misma ley, según la cual se presume que el despido dispuesto, sin invocación de causa, es consecuencia del matrimonio cuando se produce en los tres meses anteriores o en los seis meses posteriores a su celebración, se aplica únicamente a las trabajadoras mujeres</a:t>
            </a:r>
          </a:p>
          <a:p>
            <a:pPr algn="just"/>
            <a:r>
              <a:rPr lang="es-ES" dirty="0" smtClean="0">
                <a:solidFill>
                  <a:srgbClr val="C00000"/>
                </a:solidFill>
              </a:rPr>
              <a:t>La norma brinda protección a las mujeres en el ámbito laboral, donde fueron históricamente segregadas. La ley introduce una distinción que no es arbitraria, sino que tiene la finalidad de proteger a un grupo desaventajado</a:t>
            </a:r>
            <a:r>
              <a:rPr lang="es-ES" dirty="0" smtClean="0"/>
              <a:t>.</a:t>
            </a:r>
          </a:p>
          <a:p>
            <a:pPr algn="just"/>
            <a:r>
              <a:rPr lang="es-ES" b="1" dirty="0" smtClean="0">
                <a:solidFill>
                  <a:srgbClr val="7030A0"/>
                </a:solidFill>
              </a:rPr>
              <a:t>El actor no satisfizo la carga procesal de acreditar que el despido había sido motivado por su matrimonio</a:t>
            </a:r>
            <a:endParaRPr lang="es-AR" b="1" dirty="0">
              <a:solidFill>
                <a:srgbClr val="7030A0"/>
              </a:solidFill>
            </a:endParaRPr>
          </a:p>
        </p:txBody>
      </p:sp>
      <p:sp>
        <p:nvSpPr>
          <p:cNvPr id="3" name="2 Título"/>
          <p:cNvSpPr>
            <a:spLocks noGrp="1"/>
          </p:cNvSpPr>
          <p:nvPr>
            <p:ph type="title"/>
          </p:nvPr>
        </p:nvSpPr>
        <p:spPr>
          <a:xfrm>
            <a:off x="467544" y="0"/>
            <a:ext cx="8229600" cy="1143000"/>
          </a:xfrm>
        </p:spPr>
        <p:txBody>
          <a:bodyPr/>
          <a:lstStyle/>
          <a:p>
            <a:r>
              <a:rPr lang="es-AR" dirty="0" smtClean="0"/>
              <a:t>Resolución Primera Instancia </a:t>
            </a:r>
            <a:endParaRPr lang="es-A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0" y="908720"/>
            <a:ext cx="9144000" cy="5688632"/>
          </a:xfrm>
        </p:spPr>
        <p:txBody>
          <a:bodyPr>
            <a:normAutofit fontScale="62500" lnSpcReduction="20000"/>
          </a:bodyPr>
          <a:lstStyle/>
          <a:p>
            <a:pPr algn="just">
              <a:buNone/>
            </a:pPr>
            <a:r>
              <a:rPr lang="es-ES" sz="2900" dirty="0" smtClean="0"/>
              <a:t>En efecto, la protección contra el despido por matrimonio supone  que cuando </a:t>
            </a:r>
            <a:r>
              <a:rPr lang="es-ES" sz="2900" dirty="0" smtClean="0">
                <a:solidFill>
                  <a:srgbClr val="C00000"/>
                </a:solidFill>
              </a:rPr>
              <a:t>las  personas asumen responsabilidades  familiares,  los empleadores tienen incentivos para desvincularlas ante la expectativa de que su capacidad productiva se vea afectada</a:t>
            </a:r>
            <a:r>
              <a:rPr lang="es-ES" sz="2900" dirty="0" smtClean="0"/>
              <a:t>. Ante ello, las  medidas sancionatorias previstas en los  artículos 180, 181 y 182 de la LCT conforman el </a:t>
            </a:r>
            <a:r>
              <a:rPr lang="es-ES" sz="2900" dirty="0" smtClean="0">
                <a:solidFill>
                  <a:srgbClr val="7030A0"/>
                </a:solidFill>
              </a:rPr>
              <a:t>sistema de garantías </a:t>
            </a:r>
            <a:r>
              <a:rPr lang="es-ES" sz="2900" dirty="0" smtClean="0"/>
              <a:t>a través del cual el legislador procura </a:t>
            </a:r>
            <a:r>
              <a:rPr lang="es-ES" sz="2900" dirty="0" smtClean="0">
                <a:solidFill>
                  <a:srgbClr val="7030A0"/>
                </a:solidFill>
              </a:rPr>
              <a:t>desalentar que los empleadores </a:t>
            </a:r>
            <a:r>
              <a:rPr lang="es-ES" sz="2900" dirty="0" smtClean="0"/>
              <a:t>adopten decisiones discriminatorias y abusivas en perjuicio de los trabajadores que deciden conformar una familia. </a:t>
            </a:r>
            <a:endParaRPr lang="es-AR" sz="2900" dirty="0" smtClean="0"/>
          </a:p>
          <a:p>
            <a:pPr algn="just">
              <a:buNone/>
            </a:pPr>
            <a:r>
              <a:rPr lang="es-ES" sz="2900" dirty="0" smtClean="0"/>
              <a:t>Más allá de que el artículo 181 en cuestión se ubica bajo el título "Del trabajo de las Mujeres", la interpretación de esa norma</a:t>
            </a:r>
            <a:r>
              <a:rPr lang="es-ES" sz="2900" dirty="0" smtClean="0">
                <a:solidFill>
                  <a:srgbClr val="7030A0"/>
                </a:solidFill>
              </a:rPr>
              <a:t>, atendiendo a su finalidad y a los derechos constitucionales involucrados, conduce a afirmar que la presunción allí prevista comprende a los trabajadores varones</a:t>
            </a:r>
            <a:r>
              <a:rPr lang="es-ES" sz="2900" dirty="0" smtClean="0"/>
              <a:t> que, en ejercicio de su plan de vida autónomo, deciden contraer matrimonio y formar una familia.</a:t>
            </a:r>
            <a:endParaRPr lang="es-AR" sz="2900" dirty="0" smtClean="0"/>
          </a:p>
          <a:p>
            <a:pPr algn="just">
              <a:buNone/>
            </a:pPr>
            <a:r>
              <a:rPr lang="es-ES" sz="2900" dirty="0" smtClean="0">
                <a:solidFill>
                  <a:srgbClr val="7030A0"/>
                </a:solidFill>
              </a:rPr>
              <a:t>Esta presunción obedece a las serias dificultades probatorias que se presentan para acreditar la motivación real del despido </a:t>
            </a:r>
            <a:r>
              <a:rPr lang="es-ES" sz="2900" dirty="0" smtClean="0"/>
              <a:t>y resulta, por ello, una vía imprescindible  para asegurar la tutela efectiva de los trabajadores frente a despidos discriminatorios.</a:t>
            </a:r>
          </a:p>
          <a:p>
            <a:pPr algn="just">
              <a:buNone/>
            </a:pPr>
            <a:r>
              <a:rPr lang="es-ES" dirty="0" smtClean="0"/>
              <a:t>(</a:t>
            </a:r>
            <a:r>
              <a:rPr lang="es-ES" dirty="0" smtClean="0"/>
              <a:t>C.S.J.N. falle “</a:t>
            </a:r>
            <a:r>
              <a:rPr lang="es-ES" dirty="0" err="1" smtClean="0"/>
              <a:t>Pellicori</a:t>
            </a:r>
            <a:r>
              <a:rPr lang="es-ES" dirty="0" smtClean="0"/>
              <a:t>”, el régimen probatorio resulta decisivo para la eficaz implementación de la tutela antidiscriminatoria en la esfera laboral. El despido discriminatorio exige arbitrar reglas probatorias que permitan la protección efectiva)</a:t>
            </a:r>
          </a:p>
          <a:p>
            <a:pPr algn="just">
              <a:buNone/>
            </a:pPr>
            <a:endParaRPr lang="es-ES" dirty="0" smtClean="0"/>
          </a:p>
          <a:p>
            <a:pPr algn="just">
              <a:buNone/>
            </a:pPr>
            <a:endParaRPr lang="es-AR" sz="4400" dirty="0">
              <a:solidFill>
                <a:srgbClr val="00B050"/>
              </a:solidFill>
            </a:endParaRPr>
          </a:p>
        </p:txBody>
      </p:sp>
      <p:sp>
        <p:nvSpPr>
          <p:cNvPr id="3" name="2 Título"/>
          <p:cNvSpPr>
            <a:spLocks noGrp="1"/>
          </p:cNvSpPr>
          <p:nvPr>
            <p:ph type="title"/>
          </p:nvPr>
        </p:nvSpPr>
        <p:spPr>
          <a:xfrm>
            <a:off x="467544" y="0"/>
            <a:ext cx="8229600" cy="764704"/>
          </a:xfrm>
        </p:spPr>
        <p:txBody>
          <a:bodyPr>
            <a:normAutofit/>
          </a:bodyPr>
          <a:lstStyle/>
          <a:p>
            <a:pPr algn="ctr"/>
            <a:r>
              <a:rPr lang="es-AR" sz="3600" dirty="0" smtClean="0"/>
              <a:t>Voto del Procurador</a:t>
            </a:r>
            <a:endParaRPr lang="es-AR" sz="3600" dirty="0"/>
          </a:p>
        </p:txBody>
      </p:sp>
      <p:sp>
        <p:nvSpPr>
          <p:cNvPr id="4" name="3 CuadroTexto"/>
          <p:cNvSpPr txBox="1"/>
          <p:nvPr/>
        </p:nvSpPr>
        <p:spPr>
          <a:xfrm>
            <a:off x="4355976" y="6021288"/>
            <a:ext cx="4608512" cy="648072"/>
          </a:xfrm>
          <a:prstGeom prst="rect">
            <a:avLst/>
          </a:prstGeom>
          <a:noFill/>
          <a:ln w="57150">
            <a:solidFill>
              <a:srgbClr val="00B050"/>
            </a:solidFill>
          </a:ln>
        </p:spPr>
        <p:txBody>
          <a:bodyPr wrap="square" rtlCol="0">
            <a:spAutoFit/>
          </a:bodyPr>
          <a:lstStyle/>
          <a:p>
            <a:pPr algn="r"/>
            <a:r>
              <a:rPr lang="es-ES" b="1" dirty="0" smtClean="0">
                <a:solidFill>
                  <a:srgbClr val="00B050"/>
                </a:solidFill>
              </a:rPr>
              <a:t>La presunción es una garantía para la tutela judicial efectiva</a:t>
            </a:r>
            <a:endParaRPr lang="es-AR"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a:spLocks noGrp="1"/>
          </p:cNvSpPr>
          <p:nvPr>
            <p:ph idx="1"/>
          </p:nvPr>
        </p:nvSpPr>
        <p:spPr>
          <a:xfrm>
            <a:off x="1403648" y="2492896"/>
            <a:ext cx="5112568" cy="3312368"/>
          </a:xfrm>
        </p:spPr>
        <p:txBody>
          <a:bodyPr>
            <a:normAutofit/>
          </a:bodyPr>
          <a:lstStyle/>
          <a:p>
            <a:pPr lvl="8" algn="just">
              <a:buNone/>
            </a:pPr>
            <a:r>
              <a:rPr lang="es-AR" sz="2800" dirty="0" smtClean="0">
                <a:solidFill>
                  <a:srgbClr val="7030A0"/>
                </a:solidFill>
              </a:rPr>
              <a:t/>
            </a:r>
            <a:br>
              <a:rPr lang="es-AR" sz="2800" dirty="0" smtClean="0">
                <a:solidFill>
                  <a:srgbClr val="7030A0"/>
                </a:solidFill>
              </a:rPr>
            </a:br>
            <a:endParaRPr lang="es-AR" sz="2800" dirty="0"/>
          </a:p>
        </p:txBody>
      </p:sp>
      <p:sp>
        <p:nvSpPr>
          <p:cNvPr id="6" name="2 Marcador de contenido"/>
          <p:cNvSpPr txBox="1">
            <a:spLocks/>
          </p:cNvSpPr>
          <p:nvPr/>
        </p:nvSpPr>
        <p:spPr>
          <a:xfrm>
            <a:off x="467544" y="692696"/>
            <a:ext cx="7239000" cy="6483120"/>
          </a:xfrm>
          <a:prstGeom prst="rect">
            <a:avLst/>
          </a:prstGeom>
        </p:spPr>
        <p:txBody>
          <a:bodyPr vert="horz">
            <a:normAutofit/>
          </a:bodyPr>
          <a:lstStyle/>
          <a:p>
            <a:pPr marL="2057400" marR="0" lvl="8" indent="-182880" algn="l" defTabSz="914400" rtl="0" eaLnBrk="1" fontAlgn="auto" latinLnBrk="0" hangingPunct="1">
              <a:lnSpc>
                <a:spcPct val="100000"/>
              </a:lnSpc>
              <a:spcBef>
                <a:spcPct val="20000"/>
              </a:spcBef>
              <a:spcAft>
                <a:spcPts val="0"/>
              </a:spcAft>
              <a:buClr>
                <a:schemeClr val="accent4"/>
              </a:buClr>
              <a:buSzPct val="100000"/>
              <a:buFontTx/>
              <a:buChar char="-"/>
              <a:tabLst/>
              <a:defRPr/>
            </a:pPr>
            <a:endParaRPr kumimoji="0" lang="es-AR" sz="14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7 Rectángulo"/>
          <p:cNvSpPr/>
          <p:nvPr/>
        </p:nvSpPr>
        <p:spPr>
          <a:xfrm>
            <a:off x="0" y="4653136"/>
            <a:ext cx="8244408" cy="2215991"/>
          </a:xfrm>
          <a:prstGeom prst="rect">
            <a:avLst/>
          </a:prstGeom>
        </p:spPr>
        <p:txBody>
          <a:bodyPr wrap="square">
            <a:spAutoFit/>
          </a:bodyPr>
          <a:lstStyle/>
          <a:p>
            <a:endParaRPr lang="es-AR" dirty="0" smtClean="0">
              <a:solidFill>
                <a:srgbClr val="7030A0"/>
              </a:solidFill>
            </a:endParaRPr>
          </a:p>
          <a:p>
            <a:r>
              <a:rPr lang="es-AR" sz="2400" b="1" dirty="0" smtClean="0">
                <a:solidFill>
                  <a:srgbClr val="7030A0"/>
                </a:solidFill>
              </a:rPr>
              <a:t>Tribunal</a:t>
            </a:r>
            <a:r>
              <a:rPr lang="es-AR" sz="2400" dirty="0" smtClean="0">
                <a:solidFill>
                  <a:srgbClr val="7030A0"/>
                </a:solidFill>
              </a:rPr>
              <a:t>: Cámara de Apelaciones del Trabajo de Salta, </a:t>
            </a:r>
            <a:r>
              <a:rPr lang="es-AR" sz="2400" dirty="0" smtClean="0">
                <a:solidFill>
                  <a:srgbClr val="7030A0"/>
                </a:solidFill>
              </a:rPr>
              <a:t>Sala II.</a:t>
            </a:r>
            <a:endParaRPr lang="es-AR" sz="2400" dirty="0" smtClean="0"/>
          </a:p>
          <a:p>
            <a:r>
              <a:rPr lang="es-AR" sz="2400" b="1" dirty="0" smtClean="0">
                <a:solidFill>
                  <a:srgbClr val="7030A0"/>
                </a:solidFill>
              </a:rPr>
              <a:t>Causa</a:t>
            </a:r>
            <a:r>
              <a:rPr lang="es-AR" sz="2400" dirty="0" smtClean="0">
                <a:solidFill>
                  <a:srgbClr val="7030A0"/>
                </a:solidFill>
              </a:rPr>
              <a:t>: F.A</a:t>
            </a:r>
            <a:r>
              <a:rPr lang="es-AR" sz="2400" dirty="0" smtClean="0">
                <a:solidFill>
                  <a:srgbClr val="7030A0"/>
                </a:solidFill>
              </a:rPr>
              <a:t>.,M.E. c: </a:t>
            </a:r>
            <a:r>
              <a:rPr lang="es-AR" sz="2400" dirty="0" err="1" smtClean="0">
                <a:solidFill>
                  <a:srgbClr val="7030A0"/>
                </a:solidFill>
              </a:rPr>
              <a:t>Decoteve</a:t>
            </a:r>
            <a:r>
              <a:rPr lang="es-AR" sz="2400" dirty="0" smtClean="0">
                <a:solidFill>
                  <a:srgbClr val="7030A0"/>
                </a:solidFill>
              </a:rPr>
              <a:t> S. A. s/ ordinario. 03/05/2016</a:t>
            </a:r>
            <a:br>
              <a:rPr lang="es-AR" sz="2400" dirty="0" smtClean="0">
                <a:solidFill>
                  <a:srgbClr val="7030A0"/>
                </a:solidFill>
              </a:rPr>
            </a:br>
            <a:endParaRPr lang="es-AR" sz="2400" dirty="0"/>
          </a:p>
        </p:txBody>
      </p:sp>
      <p:sp>
        <p:nvSpPr>
          <p:cNvPr id="9" name="8 Título"/>
          <p:cNvSpPr>
            <a:spLocks noGrp="1"/>
          </p:cNvSpPr>
          <p:nvPr>
            <p:ph type="title"/>
          </p:nvPr>
        </p:nvSpPr>
        <p:spPr>
          <a:xfrm>
            <a:off x="539552" y="1196752"/>
            <a:ext cx="7239000" cy="2748920"/>
          </a:xfrm>
        </p:spPr>
        <p:style>
          <a:lnRef idx="1">
            <a:schemeClr val="accent2"/>
          </a:lnRef>
          <a:fillRef idx="3">
            <a:schemeClr val="accent2"/>
          </a:fillRef>
          <a:effectRef idx="2">
            <a:schemeClr val="accent2"/>
          </a:effectRef>
          <a:fontRef idx="minor">
            <a:schemeClr val="lt1"/>
          </a:fontRef>
        </p:style>
        <p:txBody>
          <a:bodyPr/>
          <a:lstStyle/>
          <a:p>
            <a:pPr algn="ctr"/>
            <a:r>
              <a:rPr lang="es-AR" sz="4800" dirty="0" smtClean="0"/>
              <a:t>CASO 1</a:t>
            </a:r>
            <a:br>
              <a:rPr lang="es-AR" sz="4800" dirty="0" smtClean="0"/>
            </a:br>
            <a:r>
              <a:rPr lang="es-AR" dirty="0" smtClean="0"/>
              <a:t/>
            </a:r>
            <a:br>
              <a:rPr lang="es-AR" dirty="0" smtClean="0"/>
            </a:br>
            <a:endParaRPr lang="es-A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0" y="836712"/>
            <a:ext cx="9144000" cy="5616624"/>
          </a:xfrm>
        </p:spPr>
        <p:txBody>
          <a:bodyPr>
            <a:normAutofit fontScale="32500" lnSpcReduction="20000"/>
          </a:bodyPr>
          <a:lstStyle/>
          <a:p>
            <a:pPr>
              <a:buNone/>
            </a:pPr>
            <a:endParaRPr lang="es-AR" sz="3400" dirty="0" smtClean="0"/>
          </a:p>
          <a:p>
            <a:pPr algn="just">
              <a:buNone/>
            </a:pPr>
            <a:r>
              <a:rPr lang="es-ES" sz="5200" dirty="0" smtClean="0"/>
              <a:t>La interpretación del alcance del artículo 181 de la LCT se encuentra en línea con el </a:t>
            </a:r>
            <a:r>
              <a:rPr lang="es-ES" sz="5200" dirty="0" smtClean="0">
                <a:solidFill>
                  <a:srgbClr val="7030A0"/>
                </a:solidFill>
              </a:rPr>
              <a:t>mandato constitucional de generar condiciones paritarias entre los cónyuges en las tareas de cuidado y en las responsabilidades familiares, para asegurar igualdad real de oportunidades y evitar que esas tareas y responsabilidades constituyan un factor discriminatorio en perjuicio de las mujeres </a:t>
            </a:r>
            <a:r>
              <a:rPr lang="es-ES" sz="5200" dirty="0" smtClean="0"/>
              <a:t>en diferentes ámbitos, en especial en la esfera laboral.</a:t>
            </a:r>
            <a:endParaRPr lang="es-AR" sz="5200" dirty="0" smtClean="0"/>
          </a:p>
          <a:p>
            <a:pPr algn="just">
              <a:buNone/>
            </a:pPr>
            <a:r>
              <a:rPr lang="es-ES" sz="5200" dirty="0" smtClean="0"/>
              <a:t>La  CEDAW prevé que la  acción estatal debe tender  a "modificar los patrones socioculturales de conducta de hombres y mujeres con miras a alcanzar la eliminación de los prejuicios y las prácticas consuetudinarias y de cualquier otra índole  que estén basados en la idea  de la inferioridad o superioridad de cualquiera de los sexos o en funciones estereotipadas de hombres y mujeres" (art. 5, inc. 8).</a:t>
            </a:r>
            <a:endParaRPr lang="es-AR" sz="5200" dirty="0" smtClean="0"/>
          </a:p>
          <a:p>
            <a:pPr algn="just">
              <a:buNone/>
            </a:pPr>
            <a:r>
              <a:rPr lang="es-ES" sz="5200" dirty="0" smtClean="0"/>
              <a:t>Un </a:t>
            </a:r>
            <a:r>
              <a:rPr lang="es-ES" sz="5200" dirty="0" smtClean="0">
                <a:solidFill>
                  <a:srgbClr val="7030A0"/>
                </a:solidFill>
              </a:rPr>
              <a:t>patrón sociocultural  que  debe  ser modificado es  aquel que  resulta  de  la  división del trabajo  doméstico  no remunerado basado en el género</a:t>
            </a:r>
            <a:r>
              <a:rPr lang="es-ES" sz="5200" dirty="0" smtClean="0"/>
              <a:t>, alentada por estereotipos según los cuales el hombre es el principal sostén de la familia, mientras que la mujer es la principal responsable de la crianza de los hijos y de las tareas domésticas (cf. Informe de la Relatora Especial sobre  la  extrema pobreza y  los  derechos humanos. ONU)</a:t>
            </a:r>
            <a:endParaRPr lang="es-AR" sz="5200" dirty="0" smtClean="0"/>
          </a:p>
          <a:p>
            <a:pPr algn="just">
              <a:buNone/>
            </a:pPr>
            <a:r>
              <a:rPr lang="es-ES" sz="5200" dirty="0" smtClean="0">
                <a:solidFill>
                  <a:srgbClr val="7030A0"/>
                </a:solidFill>
              </a:rPr>
              <a:t>La discriminación contra los hombres que tratan de asumir una mayor parte de las responsabilidades familiares y de los quehaceres domésticos reafirma más los estereotipos y perjudica a las mujeres</a:t>
            </a:r>
            <a:r>
              <a:rPr lang="es-ES" sz="5200" dirty="0" smtClean="0"/>
              <a:t>, es necesario adoptar un criterio de transformación de conformidad con el derecho de derechos humanos y combatir los prejuicios y las prácticas consuetudinarias basadas en funciones estereotipadas de hombres y mujeres. </a:t>
            </a:r>
            <a:endParaRPr lang="es-AR" sz="5200" dirty="0"/>
          </a:p>
        </p:txBody>
      </p:sp>
      <p:sp>
        <p:nvSpPr>
          <p:cNvPr id="3" name="2 Título"/>
          <p:cNvSpPr>
            <a:spLocks noGrp="1"/>
          </p:cNvSpPr>
          <p:nvPr>
            <p:ph type="title"/>
          </p:nvPr>
        </p:nvSpPr>
        <p:spPr>
          <a:xfrm>
            <a:off x="457200" y="0"/>
            <a:ext cx="8229600" cy="980728"/>
          </a:xfrm>
        </p:spPr>
        <p:txBody>
          <a:bodyPr>
            <a:normAutofit/>
          </a:bodyPr>
          <a:lstStyle/>
          <a:p>
            <a:pPr algn="ctr"/>
            <a:r>
              <a:rPr lang="es-AR" sz="3600" dirty="0" smtClean="0"/>
              <a:t>Voto del Procurador</a:t>
            </a:r>
            <a:endParaRPr lang="es-AR" sz="3600" dirty="0"/>
          </a:p>
        </p:txBody>
      </p:sp>
      <p:sp>
        <p:nvSpPr>
          <p:cNvPr id="4" name="3 CuadroTexto"/>
          <p:cNvSpPr txBox="1"/>
          <p:nvPr/>
        </p:nvSpPr>
        <p:spPr>
          <a:xfrm>
            <a:off x="4067944" y="6309320"/>
            <a:ext cx="4752528" cy="369332"/>
          </a:xfrm>
          <a:prstGeom prst="rect">
            <a:avLst/>
          </a:prstGeom>
          <a:noFill/>
          <a:ln w="38100">
            <a:solidFill>
              <a:srgbClr val="00B050"/>
            </a:solidFill>
          </a:ln>
        </p:spPr>
        <p:txBody>
          <a:bodyPr wrap="square" rtlCol="0">
            <a:spAutoFit/>
          </a:bodyPr>
          <a:lstStyle/>
          <a:p>
            <a:r>
              <a:rPr lang="es-AR" b="1" dirty="0" smtClean="0">
                <a:solidFill>
                  <a:srgbClr val="00B050"/>
                </a:solidFill>
              </a:rPr>
              <a:t>La interpretación evolutiva de las leyes </a:t>
            </a:r>
            <a:endParaRPr lang="es-AR" b="1" dirty="0">
              <a:solidFill>
                <a:srgbClr val="00B05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0" y="1481329"/>
            <a:ext cx="8964488" cy="4251928"/>
          </a:xfrm>
        </p:spPr>
        <p:txBody>
          <a:bodyPr>
            <a:normAutofit fontScale="85000" lnSpcReduction="10000"/>
          </a:bodyPr>
          <a:lstStyle/>
          <a:p>
            <a:pPr algn="just">
              <a:buNone/>
            </a:pPr>
            <a:r>
              <a:rPr lang="es-ES" dirty="0" smtClean="0">
                <a:solidFill>
                  <a:srgbClr val="00B050"/>
                </a:solidFill>
              </a:rPr>
              <a:t>Es necesario que el Estado facilite, incentive y apoye la participación de los hombres en estas tareas, por ejemplo asegurándoles la igualdad de derechos a la licencia laboral </a:t>
            </a:r>
            <a:r>
              <a:rPr lang="es-ES" dirty="0" smtClean="0"/>
              <a:t>como padres y cuidadores, y ofreciendo educación y capacitación a hombres, mujeres y empleados</a:t>
            </a:r>
            <a:endParaRPr lang="es-AR" dirty="0" smtClean="0"/>
          </a:p>
          <a:p>
            <a:pPr algn="just">
              <a:buNone/>
            </a:pPr>
            <a:r>
              <a:rPr lang="es-ES" dirty="0" smtClean="0">
                <a:solidFill>
                  <a:srgbClr val="FF0000"/>
                </a:solidFill>
              </a:rPr>
              <a:t>NO ESTA EN JUEGO UNA SIMPLE CUESTIÓN DE IGUALDAD FORMAL DE TRATO ENTRE HOMBRES Y MUJERES OCMO PLANTEA EL RECURRENTE </a:t>
            </a:r>
            <a:r>
              <a:rPr lang="es-ES" dirty="0" smtClean="0"/>
              <a:t>sino que el marco constitucional, vinculado con el derecho a formar una familia y con el deber estatal de promover la distribución equitativa de las responsabilidades familiares, es el que impone interpretar las normas laborales aludidas en el sentido más amplio posible.</a:t>
            </a:r>
            <a:endParaRPr lang="es-AR" dirty="0" smtClean="0"/>
          </a:p>
          <a:p>
            <a:endParaRPr lang="es-AR" dirty="0"/>
          </a:p>
        </p:txBody>
      </p:sp>
      <p:sp>
        <p:nvSpPr>
          <p:cNvPr id="3" name="2 Título"/>
          <p:cNvSpPr>
            <a:spLocks noGrp="1"/>
          </p:cNvSpPr>
          <p:nvPr>
            <p:ph type="title"/>
          </p:nvPr>
        </p:nvSpPr>
        <p:spPr>
          <a:xfrm>
            <a:off x="251520" y="188640"/>
            <a:ext cx="8892480" cy="1012974"/>
          </a:xfrm>
          <a:ln w="38100">
            <a:solidFill>
              <a:srgbClr val="0070C0"/>
            </a:solidFill>
          </a:ln>
        </p:spPr>
        <p:txBody>
          <a:bodyPr>
            <a:normAutofit fontScale="90000"/>
          </a:bodyPr>
          <a:lstStyle/>
          <a:p>
            <a:pPr algn="ctr"/>
            <a:r>
              <a:rPr lang="es-ES" sz="2200" dirty="0" smtClean="0"/>
              <a:t>Las políticas estatales deben reconocer y valorar la importancia del trabajo doméstico no remunerado, pero sin reafirmarlo como responsabilidad exclusiva de la mujer.</a:t>
            </a:r>
            <a:endParaRPr lang="es-AR" dirty="0"/>
          </a:p>
        </p:txBody>
      </p:sp>
      <p:sp>
        <p:nvSpPr>
          <p:cNvPr id="5" name="4 CuadroTexto"/>
          <p:cNvSpPr txBox="1"/>
          <p:nvPr/>
        </p:nvSpPr>
        <p:spPr>
          <a:xfrm>
            <a:off x="3707904" y="5661249"/>
            <a:ext cx="5256584" cy="1196751"/>
          </a:xfrm>
          <a:prstGeom prst="rect">
            <a:avLst/>
          </a:prstGeom>
          <a:noFill/>
          <a:ln w="57150">
            <a:solidFill>
              <a:srgbClr val="00B050"/>
            </a:solidFill>
          </a:ln>
        </p:spPr>
        <p:txBody>
          <a:bodyPr wrap="square" rtlCol="0">
            <a:spAutoFit/>
          </a:bodyPr>
          <a:lstStyle/>
          <a:p>
            <a:pPr algn="r"/>
            <a:r>
              <a:rPr lang="es-AR" sz="2400" b="1" dirty="0" smtClean="0">
                <a:solidFill>
                  <a:srgbClr val="00B050"/>
                </a:solidFill>
              </a:rPr>
              <a:t>La responsabilidad estatal en la modificación de los estereotipos culturales</a:t>
            </a:r>
            <a:endParaRPr lang="es-AR" sz="2400" b="1" dirty="0">
              <a:solidFill>
                <a:srgbClr val="00B05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81328"/>
            <a:ext cx="8229600" cy="4683976"/>
          </a:xfrm>
        </p:spPr>
        <p:txBody>
          <a:bodyPr>
            <a:normAutofit/>
          </a:bodyPr>
          <a:lstStyle/>
          <a:p>
            <a:pPr algn="just">
              <a:buNone/>
            </a:pPr>
            <a:r>
              <a:rPr lang="es-ES" dirty="0" smtClean="0"/>
              <a:t>Debe interpretarse que la presunción establecida en el artículo  181  de la  LCT </a:t>
            </a:r>
            <a:r>
              <a:rPr lang="es-ES" dirty="0" smtClean="0">
                <a:solidFill>
                  <a:srgbClr val="FF0000"/>
                </a:solidFill>
              </a:rPr>
              <a:t>rige  para todos  los trabajadores</a:t>
            </a:r>
            <a:r>
              <a:rPr lang="es-ES" dirty="0" smtClean="0"/>
              <a:t> sin distinción de género.</a:t>
            </a:r>
            <a:endParaRPr lang="es-AR" dirty="0" smtClean="0"/>
          </a:p>
          <a:p>
            <a:pPr algn="just">
              <a:buNone/>
            </a:pPr>
            <a:r>
              <a:rPr lang="es-ES" dirty="0" smtClean="0"/>
              <a:t>Por lo expuesto, opino que </a:t>
            </a:r>
            <a:r>
              <a:rPr lang="es-ES" dirty="0" smtClean="0">
                <a:solidFill>
                  <a:srgbClr val="FF0000"/>
                </a:solidFill>
              </a:rPr>
              <a:t>corresponde hacer lugar al recurso extraordinario</a:t>
            </a:r>
            <a:r>
              <a:rPr lang="es-ES" dirty="0" smtClean="0"/>
              <a:t>, revocar la sentencia apelada y devolver los autos al tribunal de origen a fin de que, por quien corresponda, se dicte un </a:t>
            </a:r>
            <a:r>
              <a:rPr lang="es-ES" dirty="0" smtClean="0">
                <a:solidFill>
                  <a:srgbClr val="FF0000"/>
                </a:solidFill>
              </a:rPr>
              <a:t>nuevo pronunciamiento </a:t>
            </a:r>
            <a:r>
              <a:rPr lang="es-ES" dirty="0" smtClean="0"/>
              <a:t>con arreglo a lo aquí dictaminado.</a:t>
            </a:r>
            <a:endParaRPr lang="es-AR" dirty="0" smtClean="0"/>
          </a:p>
          <a:p>
            <a:endParaRPr lang="es-AR" dirty="0"/>
          </a:p>
        </p:txBody>
      </p:sp>
      <p:sp>
        <p:nvSpPr>
          <p:cNvPr id="3" name="2 Título"/>
          <p:cNvSpPr>
            <a:spLocks noGrp="1"/>
          </p:cNvSpPr>
          <p:nvPr>
            <p:ph type="title"/>
          </p:nvPr>
        </p:nvSpPr>
        <p:spPr/>
        <p:txBody>
          <a:bodyPr/>
          <a:lstStyle/>
          <a:p>
            <a:r>
              <a:rPr lang="es-AR" dirty="0" smtClean="0"/>
              <a:t>Dictamen del procurador</a:t>
            </a:r>
            <a:endParaRPr lang="es-A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48680"/>
            <a:ext cx="7228656" cy="1224136"/>
          </a:xfrm>
        </p:spPr>
        <p:txBody>
          <a:bodyPr>
            <a:normAutofit fontScale="90000"/>
          </a:bodyPr>
          <a:lstStyle/>
          <a:p>
            <a:r>
              <a:rPr lang="es-AR" dirty="0" smtClean="0"/>
              <a:t/>
            </a:r>
            <a:br>
              <a:rPr lang="es-AR" dirty="0" smtClean="0"/>
            </a:br>
            <a:r>
              <a:rPr lang="es-AR" dirty="0" smtClean="0"/>
              <a:t/>
            </a:r>
            <a:br>
              <a:rPr lang="es-AR" dirty="0" smtClean="0"/>
            </a:br>
            <a:r>
              <a:rPr lang="es-AR" dirty="0" smtClean="0"/>
              <a:t/>
            </a:r>
            <a:br>
              <a:rPr lang="es-AR" dirty="0" smtClean="0"/>
            </a:br>
            <a:r>
              <a:rPr lang="es-AR" dirty="0" smtClean="0"/>
              <a:t/>
            </a:r>
            <a:br>
              <a:rPr lang="es-AR" dirty="0" smtClean="0"/>
            </a:br>
            <a:r>
              <a:rPr lang="es-AR" dirty="0" smtClean="0"/>
              <a:t/>
            </a:r>
            <a:br>
              <a:rPr lang="es-AR" dirty="0" smtClean="0"/>
            </a:br>
            <a:r>
              <a:rPr lang="es-AR" dirty="0" smtClean="0"/>
              <a:t/>
            </a:r>
            <a:br>
              <a:rPr lang="es-AR" dirty="0" smtClean="0"/>
            </a:br>
            <a:r>
              <a:rPr lang="es-AR" dirty="0" smtClean="0"/>
              <a:t/>
            </a:r>
            <a:br>
              <a:rPr lang="es-AR" dirty="0" smtClean="0"/>
            </a:br>
            <a:r>
              <a:rPr lang="es-AR" dirty="0" smtClean="0"/>
              <a:t/>
            </a:r>
            <a:br>
              <a:rPr lang="es-AR" dirty="0" smtClean="0"/>
            </a:br>
            <a:r>
              <a:rPr lang="es-AR" dirty="0" smtClean="0"/>
              <a:t/>
            </a:r>
            <a:br>
              <a:rPr lang="es-AR" dirty="0" smtClean="0"/>
            </a:br>
            <a:r>
              <a:rPr lang="es-AR" dirty="0" smtClean="0"/>
              <a:t/>
            </a:r>
            <a:br>
              <a:rPr lang="es-AR" dirty="0" smtClean="0"/>
            </a:br>
            <a:r>
              <a:rPr lang="es-AR" dirty="0" smtClean="0"/>
              <a:t/>
            </a:r>
            <a:br>
              <a:rPr lang="es-AR" dirty="0" smtClean="0"/>
            </a:br>
            <a:r>
              <a:rPr lang="es-AR" sz="2200" dirty="0" smtClean="0">
                <a:solidFill>
                  <a:srgbClr val="7030A0"/>
                </a:solidFill>
              </a:rPr>
              <a:t>F.A.,M.E. c: </a:t>
            </a:r>
            <a:r>
              <a:rPr lang="es-AR" sz="2200" dirty="0" err="1" smtClean="0">
                <a:solidFill>
                  <a:srgbClr val="7030A0"/>
                </a:solidFill>
              </a:rPr>
              <a:t>Decoteve</a:t>
            </a:r>
            <a:r>
              <a:rPr lang="es-AR" sz="2200" dirty="0" smtClean="0">
                <a:solidFill>
                  <a:srgbClr val="7030A0"/>
                </a:solidFill>
              </a:rPr>
              <a:t> S. A. s/ ordinario. 03/05/2016</a:t>
            </a:r>
            <a:br>
              <a:rPr lang="es-AR" sz="2200" dirty="0" smtClean="0">
                <a:solidFill>
                  <a:srgbClr val="7030A0"/>
                </a:solidFill>
              </a:rPr>
            </a:br>
            <a:r>
              <a:rPr lang="es-AR" sz="2200" dirty="0" smtClean="0">
                <a:solidFill>
                  <a:srgbClr val="7030A0"/>
                </a:solidFill>
              </a:rPr>
              <a:t> Cámara de Apelaciones del Trabajo de Salta, sala II </a:t>
            </a:r>
            <a:r>
              <a:rPr lang="es-AR" dirty="0" smtClean="0">
                <a:solidFill>
                  <a:srgbClr val="7030A0"/>
                </a:solidFill>
              </a:rPr>
              <a:t/>
            </a:r>
            <a:br>
              <a:rPr lang="es-AR" dirty="0" smtClean="0">
                <a:solidFill>
                  <a:srgbClr val="7030A0"/>
                </a:solidFill>
              </a:rPr>
            </a:br>
            <a:endParaRPr lang="es-AR" dirty="0">
              <a:solidFill>
                <a:srgbClr val="7030A0"/>
              </a:solidFill>
            </a:endParaRPr>
          </a:p>
        </p:txBody>
      </p:sp>
      <p:sp>
        <p:nvSpPr>
          <p:cNvPr id="3" name="2 Marcador de contenido"/>
          <p:cNvSpPr>
            <a:spLocks noGrp="1"/>
          </p:cNvSpPr>
          <p:nvPr>
            <p:ph idx="1"/>
          </p:nvPr>
        </p:nvSpPr>
        <p:spPr>
          <a:xfrm>
            <a:off x="457200" y="1484784"/>
            <a:ext cx="7239000" cy="4970952"/>
          </a:xfrm>
        </p:spPr>
        <p:txBody>
          <a:bodyPr/>
          <a:lstStyle/>
          <a:p>
            <a:pPr>
              <a:buNone/>
            </a:pPr>
            <a:r>
              <a:rPr lang="es-AR" dirty="0" smtClean="0"/>
              <a:t>Hechos:</a:t>
            </a:r>
          </a:p>
          <a:p>
            <a:pPr>
              <a:buFontTx/>
              <a:buChar char="-"/>
            </a:pPr>
            <a:r>
              <a:rPr lang="es-AR" dirty="0" smtClean="0"/>
              <a:t>Vendedora denuncia acoso sexual por parte del superior jerárquico y demanda por daño moral a la empresa empleadora</a:t>
            </a:r>
          </a:p>
          <a:p>
            <a:pPr>
              <a:buFontTx/>
              <a:buChar char="-"/>
            </a:pPr>
            <a:r>
              <a:rPr lang="es-AR" dirty="0" smtClean="0"/>
              <a:t>Primera instancia hace lugar a la demanda</a:t>
            </a:r>
          </a:p>
          <a:p>
            <a:pPr>
              <a:buFontTx/>
              <a:buChar char="-"/>
            </a:pPr>
            <a:r>
              <a:rPr lang="es-AR" dirty="0" smtClean="0"/>
              <a:t>Cámara confirma sentencia y rechaza apelación </a:t>
            </a:r>
          </a:p>
          <a:p>
            <a:pPr lvl="8">
              <a:buFontTx/>
              <a:buChar char="-"/>
            </a:pPr>
            <a:endParaRPr lang="es-AR" dirty="0"/>
          </a:p>
        </p:txBody>
      </p:sp>
      <p:sp>
        <p:nvSpPr>
          <p:cNvPr id="4" name="3 CuadroTexto"/>
          <p:cNvSpPr txBox="1"/>
          <p:nvPr/>
        </p:nvSpPr>
        <p:spPr>
          <a:xfrm>
            <a:off x="251520" y="4725144"/>
            <a:ext cx="8352928" cy="1754326"/>
          </a:xfrm>
          <a:prstGeom prst="rect">
            <a:avLst/>
          </a:prstGeom>
          <a:noFill/>
          <a:ln w="76200">
            <a:solidFill>
              <a:srgbClr val="0070C0"/>
            </a:solidFill>
          </a:ln>
        </p:spPr>
        <p:txBody>
          <a:bodyPr wrap="square" rtlCol="0">
            <a:spAutoFit/>
          </a:bodyPr>
          <a:lstStyle/>
          <a:p>
            <a:pPr lvl="0"/>
            <a:r>
              <a:rPr lang="es-ES" b="1" i="1" dirty="0" smtClean="0">
                <a:solidFill>
                  <a:srgbClr val="7030A0"/>
                </a:solidFill>
              </a:rPr>
              <a:t>Estándares</a:t>
            </a:r>
            <a:r>
              <a:rPr lang="es-ES" dirty="0" smtClean="0"/>
              <a:t>:</a:t>
            </a:r>
          </a:p>
          <a:p>
            <a:pPr lvl="0">
              <a:buFontTx/>
              <a:buChar char="-"/>
            </a:pPr>
            <a:r>
              <a:rPr lang="es-ES" dirty="0" smtClean="0"/>
              <a:t>Derecho </a:t>
            </a:r>
            <a:r>
              <a:rPr lang="es-ES" dirty="0"/>
              <a:t>a la no discriminación | Violencia de género como discriminación. </a:t>
            </a:r>
            <a:endParaRPr lang="es-AR" dirty="0" smtClean="0"/>
          </a:p>
          <a:p>
            <a:pPr lvl="0">
              <a:buFontTx/>
              <a:buChar char="-"/>
            </a:pPr>
            <a:r>
              <a:rPr lang="es-ES" dirty="0" smtClean="0"/>
              <a:t>Derecho </a:t>
            </a:r>
            <a:r>
              <a:rPr lang="es-ES" dirty="0"/>
              <a:t>a la vida sin violencia | Acoso </a:t>
            </a:r>
            <a:r>
              <a:rPr lang="es-ES" dirty="0" smtClean="0"/>
              <a:t>sexual</a:t>
            </a:r>
            <a:endParaRPr lang="es-AR" dirty="0" smtClean="0"/>
          </a:p>
          <a:p>
            <a:pPr lvl="0">
              <a:buFontTx/>
              <a:buChar char="-"/>
            </a:pPr>
            <a:r>
              <a:rPr lang="es-ES" dirty="0" smtClean="0"/>
              <a:t>Derecho </a:t>
            </a:r>
            <a:r>
              <a:rPr lang="es-ES" dirty="0"/>
              <a:t>a la vida sin violencia | Violencia </a:t>
            </a:r>
            <a:r>
              <a:rPr lang="es-ES" dirty="0" smtClean="0"/>
              <a:t>laboral</a:t>
            </a:r>
            <a:endParaRPr lang="es-AR" dirty="0" smtClean="0"/>
          </a:p>
          <a:p>
            <a:pPr lvl="0">
              <a:buFontTx/>
              <a:buChar char="-"/>
            </a:pPr>
            <a:r>
              <a:rPr lang="es-ES" dirty="0" smtClean="0"/>
              <a:t>Derechos </a:t>
            </a:r>
            <a:r>
              <a:rPr lang="es-ES" dirty="0"/>
              <a:t>al trabajo y a la seguridad social | Acoso sexual</a:t>
            </a:r>
            <a:endParaRPr lang="es-AR" dirty="0"/>
          </a:p>
          <a:p>
            <a:endParaRPr lang="es-A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sz="2200" dirty="0" smtClean="0">
                <a:solidFill>
                  <a:srgbClr val="7030A0"/>
                </a:solidFill>
              </a:rPr>
              <a:t>F.A.,M.E. c: </a:t>
            </a:r>
            <a:r>
              <a:rPr lang="es-AR" sz="2200" dirty="0" err="1" smtClean="0">
                <a:solidFill>
                  <a:srgbClr val="7030A0"/>
                </a:solidFill>
              </a:rPr>
              <a:t>Decoteve</a:t>
            </a:r>
            <a:r>
              <a:rPr lang="es-AR" sz="2200" dirty="0" smtClean="0">
                <a:solidFill>
                  <a:srgbClr val="7030A0"/>
                </a:solidFill>
              </a:rPr>
              <a:t> S. A. s/ ordinario. 03/05/2016</a:t>
            </a:r>
            <a:br>
              <a:rPr lang="es-AR" sz="2200" dirty="0" smtClean="0">
                <a:solidFill>
                  <a:srgbClr val="7030A0"/>
                </a:solidFill>
              </a:rPr>
            </a:br>
            <a:r>
              <a:rPr lang="es-AR" sz="2200" dirty="0" smtClean="0">
                <a:solidFill>
                  <a:srgbClr val="7030A0"/>
                </a:solidFill>
              </a:rPr>
              <a:t> Cámara de Apelaciones del Trabajo de Salta, sala II </a:t>
            </a:r>
            <a:r>
              <a:rPr lang="es-AR" dirty="0" smtClean="0">
                <a:solidFill>
                  <a:srgbClr val="7030A0"/>
                </a:solidFill>
              </a:rPr>
              <a:t/>
            </a:r>
            <a:br>
              <a:rPr lang="es-AR" dirty="0" smtClean="0">
                <a:solidFill>
                  <a:srgbClr val="7030A0"/>
                </a:solidFill>
              </a:rPr>
            </a:br>
            <a:endParaRPr lang="es-AR" dirty="0"/>
          </a:p>
        </p:txBody>
      </p:sp>
      <p:sp>
        <p:nvSpPr>
          <p:cNvPr id="3" name="2 Marcador de contenido"/>
          <p:cNvSpPr>
            <a:spLocks noGrp="1"/>
          </p:cNvSpPr>
          <p:nvPr>
            <p:ph idx="1"/>
          </p:nvPr>
        </p:nvSpPr>
        <p:spPr>
          <a:xfrm>
            <a:off x="0" y="1268760"/>
            <a:ext cx="8100392" cy="5256584"/>
          </a:xfrm>
        </p:spPr>
        <p:txBody>
          <a:bodyPr>
            <a:normAutofit/>
          </a:bodyPr>
          <a:lstStyle/>
          <a:p>
            <a:pPr algn="just"/>
            <a:r>
              <a:rPr lang="es-AR" dirty="0" smtClean="0"/>
              <a:t>“lo que representa el </a:t>
            </a:r>
            <a:r>
              <a:rPr lang="es-AR" b="1" dirty="0" smtClean="0"/>
              <a:t>thema decidendum </a:t>
            </a:r>
            <a:r>
              <a:rPr lang="es-AR" dirty="0" smtClean="0"/>
              <a:t>es </a:t>
            </a:r>
            <a:r>
              <a:rPr lang="es-AR" dirty="0" smtClean="0"/>
              <a:t>si la señora E.F.A., fue víctima de acoso sexual por parte de F.G.A., si bien en el texto de la demanda se vinculan los episodios de insinuación por parte del </a:t>
            </a:r>
            <a:r>
              <a:rPr lang="es-AR" dirty="0" smtClean="0"/>
              <a:t>denunciado </a:t>
            </a:r>
            <a:r>
              <a:rPr lang="es-AR" dirty="0" smtClean="0"/>
              <a:t>y la consecuencia negativa </a:t>
            </a:r>
            <a:r>
              <a:rPr lang="es-AR" dirty="0" smtClean="0"/>
              <a:t>del </a:t>
            </a:r>
            <a:r>
              <a:rPr lang="es-AR" dirty="0" smtClean="0"/>
              <a:t>despido, considero que es posible </a:t>
            </a:r>
            <a:r>
              <a:rPr lang="es-AR" b="1" dirty="0" smtClean="0">
                <a:solidFill>
                  <a:schemeClr val="tx2">
                    <a:lumMod val="75000"/>
                  </a:schemeClr>
                </a:solidFill>
              </a:rPr>
              <a:t>analizar si existió o no el referido acoso sin por ello vincularlo necesariamente a la extinción del vínculo</a:t>
            </a:r>
            <a:r>
              <a:rPr lang="es-AR" dirty="0" smtClean="0"/>
              <a:t>, puesto que </a:t>
            </a:r>
            <a:r>
              <a:rPr lang="es-AR" b="1" dirty="0" smtClean="0">
                <a:solidFill>
                  <a:srgbClr val="00B0F0"/>
                </a:solidFill>
              </a:rPr>
              <a:t>la coerción</a:t>
            </a:r>
            <a:r>
              <a:rPr lang="es-AR" dirty="0" smtClean="0"/>
              <a:t>, como elemento necesario en el acoso, </a:t>
            </a:r>
            <a:r>
              <a:rPr lang="es-AR" b="1" dirty="0" smtClean="0">
                <a:solidFill>
                  <a:schemeClr val="tx2">
                    <a:lumMod val="75000"/>
                  </a:schemeClr>
                </a:solidFill>
              </a:rPr>
              <a:t>está dada por la sola existencia de una relación interpersonal de poder</a:t>
            </a:r>
            <a:r>
              <a:rPr lang="es-AR" dirty="0" smtClean="0"/>
              <a:t>.</a:t>
            </a:r>
            <a:endParaRPr lang="es-A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0"/>
            <a:ext cx="7848872" cy="764704"/>
          </a:xfrm>
        </p:spPr>
        <p:txBody>
          <a:bodyPr>
            <a:normAutofit/>
          </a:bodyPr>
          <a:lstStyle/>
          <a:p>
            <a:r>
              <a:rPr lang="es-AR" sz="2000" dirty="0" smtClean="0">
                <a:solidFill>
                  <a:srgbClr val="7030A0"/>
                </a:solidFill>
              </a:rPr>
              <a:t>F.A.,M.E. c: </a:t>
            </a:r>
            <a:r>
              <a:rPr lang="es-AR" sz="2000" dirty="0" err="1" smtClean="0">
                <a:solidFill>
                  <a:srgbClr val="7030A0"/>
                </a:solidFill>
              </a:rPr>
              <a:t>Decoteve</a:t>
            </a:r>
            <a:r>
              <a:rPr lang="es-AR" sz="2000" dirty="0" smtClean="0">
                <a:solidFill>
                  <a:srgbClr val="7030A0"/>
                </a:solidFill>
              </a:rPr>
              <a:t> S. A. s/ ordinario. 03/05/2016</a:t>
            </a:r>
            <a:br>
              <a:rPr lang="es-AR" sz="2000" dirty="0" smtClean="0">
                <a:solidFill>
                  <a:srgbClr val="7030A0"/>
                </a:solidFill>
              </a:rPr>
            </a:br>
            <a:r>
              <a:rPr lang="es-AR" sz="2000" dirty="0" smtClean="0">
                <a:solidFill>
                  <a:srgbClr val="7030A0"/>
                </a:solidFill>
              </a:rPr>
              <a:t> Cámara de Apelaciones del Trabajo de Salta, sala II</a:t>
            </a:r>
          </a:p>
        </p:txBody>
      </p:sp>
      <p:sp>
        <p:nvSpPr>
          <p:cNvPr id="3" name="2 Marcador de contenido"/>
          <p:cNvSpPr>
            <a:spLocks noGrp="1"/>
          </p:cNvSpPr>
          <p:nvPr>
            <p:ph idx="1"/>
          </p:nvPr>
        </p:nvSpPr>
        <p:spPr>
          <a:xfrm>
            <a:off x="0" y="1052736"/>
            <a:ext cx="7956376" cy="5544616"/>
          </a:xfrm>
        </p:spPr>
        <p:txBody>
          <a:bodyPr>
            <a:normAutofit/>
          </a:bodyPr>
          <a:lstStyle/>
          <a:p>
            <a:pPr algn="just"/>
            <a:r>
              <a:rPr lang="es-AR" dirty="0" smtClean="0"/>
              <a:t>Determinar si se acreditaron los datos fácticos que sustentan la posición de la actora y que arrojaría indicios sobre su entidad real: </a:t>
            </a:r>
            <a:endParaRPr lang="es-AR" dirty="0" smtClean="0"/>
          </a:p>
          <a:p>
            <a:pPr algn="just"/>
            <a:endParaRPr lang="es-AR" sz="800" dirty="0" smtClean="0"/>
          </a:p>
          <a:p>
            <a:pPr marL="514350" indent="-514350" algn="just">
              <a:buAutoNum type="alphaLcParenR"/>
            </a:pPr>
            <a:r>
              <a:rPr lang="es-AR" sz="2200" dirty="0" smtClean="0"/>
              <a:t>Si la función que F. cumplía era jerárquica</a:t>
            </a:r>
          </a:p>
          <a:p>
            <a:pPr marL="514350" indent="-514350" algn="just">
              <a:buAutoNum type="alphaLcParenR"/>
            </a:pPr>
            <a:r>
              <a:rPr lang="es-AR" sz="2200" dirty="0" smtClean="0"/>
              <a:t>Si comprendía la de acompañar a los vendedores de los servicios de la empresa</a:t>
            </a:r>
          </a:p>
          <a:p>
            <a:pPr marL="514350" indent="-514350" algn="just">
              <a:buAutoNum type="alphaLcParenR"/>
            </a:pPr>
            <a:r>
              <a:rPr lang="es-AR" sz="2200" dirty="0" smtClean="0"/>
              <a:t>Si parte de la tarea que desarrollaban esos vendedores era que debían presentarse en </a:t>
            </a:r>
            <a:r>
              <a:rPr lang="es-AR" sz="2200" dirty="0" smtClean="0"/>
              <a:t>la oficina </a:t>
            </a:r>
            <a:r>
              <a:rPr lang="es-AR" sz="2200" dirty="0" smtClean="0"/>
              <a:t>donde </a:t>
            </a:r>
            <a:r>
              <a:rPr lang="es-AR" sz="2200" dirty="0" smtClean="0"/>
              <a:t>se habrían </a:t>
            </a:r>
            <a:r>
              <a:rPr lang="es-AR" sz="2200" dirty="0" smtClean="0"/>
              <a:t>cometido aquellos actos</a:t>
            </a:r>
          </a:p>
          <a:p>
            <a:pPr marL="514350" indent="-514350" algn="just">
              <a:buAutoNum type="alphaLcParenR"/>
            </a:pPr>
            <a:r>
              <a:rPr lang="es-AR" sz="2200" dirty="0" smtClean="0"/>
              <a:t>Si hubo comportamientos que, apreciados objetivamente, hayan sido elocuentes de un interés que excede lo estrictamente laboral</a:t>
            </a:r>
            <a:endParaRPr lang="es-AR" sz="2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188640"/>
            <a:ext cx="8100392" cy="6480720"/>
          </a:xfrm>
        </p:spPr>
        <p:txBody>
          <a:bodyPr>
            <a:normAutofit fontScale="85000" lnSpcReduction="20000"/>
          </a:bodyPr>
          <a:lstStyle/>
          <a:p>
            <a:pPr>
              <a:buNone/>
            </a:pPr>
            <a:r>
              <a:rPr lang="es-ES" b="1" dirty="0" smtClean="0">
                <a:solidFill>
                  <a:srgbClr val="FF0000"/>
                </a:solidFill>
              </a:rPr>
              <a:t>   CARGA PROBATORIA</a:t>
            </a:r>
            <a:r>
              <a:rPr lang="es-ES" b="1" dirty="0" smtClean="0">
                <a:solidFill>
                  <a:srgbClr val="7030A0"/>
                </a:solidFill>
              </a:rPr>
              <a:t>: </a:t>
            </a:r>
            <a:endParaRPr lang="es-ES" b="1" dirty="0" smtClean="0">
              <a:solidFill>
                <a:srgbClr val="7030A0"/>
              </a:solidFill>
            </a:endParaRPr>
          </a:p>
          <a:p>
            <a:pPr>
              <a:buNone/>
            </a:pPr>
            <a:endParaRPr lang="es-ES" sz="1200" b="1" dirty="0" smtClean="0">
              <a:solidFill>
                <a:srgbClr val="7030A0"/>
              </a:solidFill>
            </a:endParaRPr>
          </a:p>
          <a:p>
            <a:pPr algn="just">
              <a:buNone/>
            </a:pPr>
            <a:r>
              <a:rPr lang="es-ES" dirty="0" smtClean="0"/>
              <a:t> “ Encontrándose acreditados los indicios, está en cabeza de la S.A. demandada  acreditar  que  el  comportamiento  de  su  empleado  </a:t>
            </a:r>
            <a:r>
              <a:rPr lang="es-ES" dirty="0" smtClean="0">
                <a:solidFill>
                  <a:srgbClr val="7030A0"/>
                </a:solidFill>
              </a:rPr>
              <a:t>no  era  constitutivo  de  agravios morales  </a:t>
            </a:r>
            <a:r>
              <a:rPr lang="es-ES" dirty="0" smtClean="0"/>
              <a:t>o  que  sus  decisiones  estaban  justificadas  en  razones  objetivas,  ajenas  a  cualquier vejación, pues  estos actos no son públicos y evidencian la dificultad probatoria ante la cual se enfrentan las víctimas, lo que puede tornar, en definitiva, ficta la garantía constitucional de tutela judicial efectiva</a:t>
            </a:r>
            <a:r>
              <a:rPr lang="es-ES" dirty="0" smtClean="0"/>
              <a:t>”.</a:t>
            </a:r>
          </a:p>
          <a:p>
            <a:pPr algn="just">
              <a:buNone/>
            </a:pPr>
            <a:endParaRPr lang="es-AR" dirty="0" smtClean="0"/>
          </a:p>
          <a:p>
            <a:pPr algn="just">
              <a:buNone/>
            </a:pPr>
            <a:r>
              <a:rPr lang="es-ES" dirty="0" smtClean="0"/>
              <a:t>“</a:t>
            </a:r>
            <a:r>
              <a:rPr lang="es-ES" b="1" i="1" dirty="0" smtClean="0"/>
              <a:t>Asumo que la consecuencia de ello puede  ser ubicar a las partes del proceso en una situación  que  no  se  asimila  a  la  igualdad  formal,  pero  también  entiendo  que  no  puede desconocerse  que  esa  igualdad  no  necesariamente se identifica con la material,  de  la  cual  se encontraría  muy  alejada  una  persona  que  junto a su ya reconocida constitucionalmente vulnerabilidad derivada de la relación de trabajo dependiente, debiera padecer una consecuencia posible  de  la  sumisión  que  ella  implica:  </a:t>
            </a:r>
            <a:r>
              <a:rPr lang="es-ES" b="1" i="1" dirty="0" smtClean="0">
                <a:solidFill>
                  <a:srgbClr val="FF0000"/>
                </a:solidFill>
              </a:rPr>
              <a:t>el  abuso  de  poder  del  empleador</a:t>
            </a:r>
            <a:r>
              <a:rPr lang="es-ES" dirty="0" smtClean="0"/>
              <a:t>.”</a:t>
            </a:r>
            <a:endParaRPr lang="es-AR" dirty="0" smtClean="0"/>
          </a:p>
          <a:p>
            <a:endParaRPr lang="es-A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476672"/>
            <a:ext cx="8028384" cy="6192688"/>
          </a:xfrm>
        </p:spPr>
        <p:txBody>
          <a:bodyPr>
            <a:normAutofit fontScale="70000" lnSpcReduction="20000"/>
          </a:bodyPr>
          <a:lstStyle/>
          <a:p>
            <a:pPr algn="just">
              <a:lnSpc>
                <a:spcPct val="120000"/>
              </a:lnSpc>
            </a:pPr>
            <a:r>
              <a:rPr lang="es-ES" sz="2700" b="1" dirty="0" smtClean="0">
                <a:solidFill>
                  <a:schemeClr val="tx2">
                    <a:lumMod val="75000"/>
                  </a:schemeClr>
                </a:solidFill>
              </a:rPr>
              <a:t>El acoso sexual padecido por una vendedora de parte de su superior jerárquico pudo darse  como  consecuencia  de  la  permisividad  con  que  se  condujo  la  sociedad  anónima demandada</a:t>
            </a:r>
            <a:r>
              <a:rPr lang="es-ES" sz="2700" dirty="0" smtClean="0">
                <a:solidFill>
                  <a:schemeClr val="tx2">
                    <a:lumMod val="75000"/>
                  </a:schemeClr>
                </a:solidFill>
              </a:rPr>
              <a:t>. </a:t>
            </a:r>
            <a:endParaRPr lang="es-AR" sz="2700" dirty="0" smtClean="0">
              <a:solidFill>
                <a:schemeClr val="tx2">
                  <a:lumMod val="75000"/>
                </a:schemeClr>
              </a:solidFill>
            </a:endParaRPr>
          </a:p>
          <a:p>
            <a:pPr algn="just">
              <a:lnSpc>
                <a:spcPct val="120000"/>
              </a:lnSpc>
            </a:pPr>
            <a:r>
              <a:rPr lang="es-ES" sz="2700" b="1" dirty="0" smtClean="0">
                <a:solidFill>
                  <a:schemeClr val="accent5">
                    <a:lumMod val="75000"/>
                  </a:schemeClr>
                </a:solidFill>
              </a:rPr>
              <a:t>La omisión por parte de </a:t>
            </a:r>
            <a:r>
              <a:rPr lang="es-ES" sz="2700" b="1" dirty="0" err="1" smtClean="0">
                <a:solidFill>
                  <a:schemeClr val="accent5">
                    <a:lumMod val="75000"/>
                  </a:schemeClr>
                </a:solidFill>
              </a:rPr>
              <a:t>Decoteve</a:t>
            </a:r>
            <a:r>
              <a:rPr lang="es-ES" sz="2700" b="1" dirty="0" smtClean="0">
                <a:solidFill>
                  <a:schemeClr val="accent5">
                    <a:lumMod val="75000"/>
                  </a:schemeClr>
                </a:solidFill>
              </a:rPr>
              <a:t> S.A.de la obligación de preservar la dignidad del trabajador y evitar toda forma de abuso del poder en el ejercicio de las facultades de dirección y organización  —art. 68 de la LCT—, pues tenía la obligación de tomar todos los recaudos posibles para preservar a  la trabajadora en cumplimiento del deber de indemnidad establecido por el art. 75 de la ley laboral.</a:t>
            </a:r>
            <a:endParaRPr lang="es-AR" sz="2700" b="1" dirty="0" smtClean="0">
              <a:solidFill>
                <a:schemeClr val="accent5">
                  <a:lumMod val="75000"/>
                </a:schemeClr>
              </a:solidFill>
            </a:endParaRPr>
          </a:p>
          <a:p>
            <a:pPr algn="just">
              <a:lnSpc>
                <a:spcPct val="120000"/>
              </a:lnSpc>
            </a:pPr>
            <a:r>
              <a:rPr lang="es-ES" sz="2700" b="1" dirty="0" smtClean="0">
                <a:solidFill>
                  <a:srgbClr val="0070C0"/>
                </a:solidFill>
              </a:rPr>
              <a:t>Cualquier mujer sometida a situaciones de acoso sexual en el ambiente laboral ve afectada su seguridad y propia estima; esa conducta ilícita genera en  una trabajadora el daño resultante de una situación de violencia de género, y, por lo tanto, contraria al art. 1 de la Convención sobre la Eliminación  de  Todas  las  Formas  de  Discriminación  contra  la  Mujer  y  6  de  la  Convención Interamericana  de  Belem  do  Pará,  para  Prevenir,  Sancionar  y  Erradicar  la  Violencia  contra  la Mujer. </a:t>
            </a:r>
            <a:endParaRPr lang="es-AR" sz="2700" b="1" dirty="0" smtClean="0">
              <a:solidFill>
                <a:srgbClr val="0070C0"/>
              </a:solidFill>
            </a:endParaRPr>
          </a:p>
          <a:p>
            <a:endParaRPr lang="es-A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3717032"/>
            <a:ext cx="8568952" cy="1728192"/>
          </a:xfrm>
        </p:spPr>
        <p:txBody>
          <a:bodyPr>
            <a:normAutofit/>
          </a:bodyPr>
          <a:lstStyle/>
          <a:p>
            <a:r>
              <a:rPr lang="es-ES" sz="2200" dirty="0" smtClean="0">
                <a:solidFill>
                  <a:srgbClr val="002060"/>
                </a:solidFill>
              </a:rPr>
              <a:t>Tribunal</a:t>
            </a:r>
            <a:r>
              <a:rPr lang="es-ES" sz="2200" b="0" dirty="0" smtClean="0">
                <a:solidFill>
                  <a:srgbClr val="002060"/>
                </a:solidFill>
              </a:rPr>
              <a:t>: Sala I del Excmo. Tribunal del Trabajo. Formosa</a:t>
            </a:r>
            <a:r>
              <a:rPr lang="es-ES" sz="2200" b="0" dirty="0" smtClean="0">
                <a:solidFill>
                  <a:srgbClr val="002060"/>
                </a:solidFill>
              </a:rPr>
              <a:t>.</a:t>
            </a:r>
            <a:br>
              <a:rPr lang="es-ES" sz="2200" b="0" dirty="0" smtClean="0">
                <a:solidFill>
                  <a:srgbClr val="002060"/>
                </a:solidFill>
              </a:rPr>
            </a:br>
            <a:r>
              <a:rPr lang="es-ES" sz="2200" b="0" dirty="0" smtClean="0">
                <a:solidFill>
                  <a:srgbClr val="002060"/>
                </a:solidFill>
              </a:rPr>
              <a:t> </a:t>
            </a:r>
            <a:r>
              <a:rPr lang="es-AR" sz="2200" b="0" dirty="0" smtClean="0">
                <a:solidFill>
                  <a:srgbClr val="002060"/>
                </a:solidFill>
              </a:rPr>
              <a:t/>
            </a:r>
            <a:br>
              <a:rPr lang="es-AR" sz="2200" b="0" dirty="0" smtClean="0">
                <a:solidFill>
                  <a:srgbClr val="002060"/>
                </a:solidFill>
              </a:rPr>
            </a:br>
            <a:r>
              <a:rPr lang="es-ES" sz="2200" dirty="0" smtClean="0">
                <a:solidFill>
                  <a:srgbClr val="002060"/>
                </a:solidFill>
              </a:rPr>
              <a:t>Causa</a:t>
            </a:r>
            <a:r>
              <a:rPr lang="es-ES" sz="2200" b="0" dirty="0" smtClean="0">
                <a:solidFill>
                  <a:srgbClr val="002060"/>
                </a:solidFill>
              </a:rPr>
              <a:t>: “</a:t>
            </a:r>
            <a:r>
              <a:rPr lang="es-ES" sz="2200" b="0" dirty="0" err="1" smtClean="0">
                <a:solidFill>
                  <a:srgbClr val="002060"/>
                </a:solidFill>
              </a:rPr>
              <a:t>Nuñez</a:t>
            </a:r>
            <a:r>
              <a:rPr lang="es-ES" sz="2200" b="0" dirty="0" smtClean="0">
                <a:solidFill>
                  <a:srgbClr val="002060"/>
                </a:solidFill>
              </a:rPr>
              <a:t>, Lourdes Luciana C/Fundación Jean </a:t>
            </a:r>
            <a:r>
              <a:rPr lang="es-ES" sz="2200" b="0" dirty="0" err="1" smtClean="0">
                <a:solidFill>
                  <a:srgbClr val="002060"/>
                </a:solidFill>
              </a:rPr>
              <a:t>Piaget</a:t>
            </a:r>
            <a:r>
              <a:rPr lang="es-ES" sz="2200" b="0" dirty="0" smtClean="0">
                <a:solidFill>
                  <a:srgbClr val="002060"/>
                </a:solidFill>
              </a:rPr>
              <a:t> Y Otros S/ Acción Común”. Año 2.016.</a:t>
            </a:r>
            <a:endParaRPr lang="es-AR" dirty="0"/>
          </a:p>
        </p:txBody>
      </p:sp>
      <p:sp>
        <p:nvSpPr>
          <p:cNvPr id="3" name="2 Marcador de contenido"/>
          <p:cNvSpPr>
            <a:spLocks noGrp="1"/>
          </p:cNvSpPr>
          <p:nvPr>
            <p:ph idx="1"/>
          </p:nvPr>
        </p:nvSpPr>
        <p:spPr>
          <a:xfrm>
            <a:off x="539552" y="476672"/>
            <a:ext cx="8183880" cy="2736304"/>
          </a:xfrm>
        </p:spPr>
        <p:txBody>
          <a:bodyPr>
            <a:normAutofit/>
          </a:bodyPr>
          <a:lstStyle/>
          <a:p>
            <a:pPr>
              <a:buNone/>
            </a:pPr>
            <a:endParaRPr lang="es-AR" b="1" dirty="0" smtClean="0"/>
          </a:p>
          <a:p>
            <a:pPr algn="ctr">
              <a:buNone/>
            </a:pPr>
            <a:endParaRPr lang="es-AR" b="1" dirty="0" smtClean="0"/>
          </a:p>
          <a:p>
            <a:pPr algn="ctr">
              <a:buNone/>
            </a:pPr>
            <a:endParaRPr lang="es-AR" b="1" dirty="0" smtClean="0"/>
          </a:p>
          <a:p>
            <a:pPr algn="ctr">
              <a:buNone/>
            </a:pPr>
            <a:r>
              <a:rPr lang="es-AR" sz="4400" b="1" dirty="0" smtClean="0"/>
              <a:t>CASO 2</a:t>
            </a:r>
            <a:endParaRPr lang="es-AR" sz="4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476672"/>
            <a:ext cx="8183880" cy="5472608"/>
          </a:xfrm>
        </p:spPr>
        <p:txBody>
          <a:bodyPr>
            <a:normAutofit/>
          </a:bodyPr>
          <a:lstStyle/>
          <a:p>
            <a:pPr algn="just">
              <a:buNone/>
            </a:pPr>
            <a:r>
              <a:rPr lang="es-AR" b="1" dirty="0" smtClean="0"/>
              <a:t>Hechos</a:t>
            </a:r>
            <a:r>
              <a:rPr lang="es-AR" dirty="0" smtClean="0"/>
              <a:t>:</a:t>
            </a:r>
          </a:p>
          <a:p>
            <a:pPr algn="just">
              <a:buNone/>
            </a:pPr>
            <a:endParaRPr lang="es-AR" dirty="0" smtClean="0"/>
          </a:p>
          <a:p>
            <a:pPr algn="just"/>
            <a:r>
              <a:rPr lang="es-AR" dirty="0" smtClean="0"/>
              <a:t>Trabaja como administrativa en la Fundación </a:t>
            </a:r>
            <a:r>
              <a:rPr lang="es-AR" dirty="0" err="1" smtClean="0"/>
              <a:t>Piajet</a:t>
            </a:r>
            <a:r>
              <a:rPr lang="es-AR" dirty="0" smtClean="0"/>
              <a:t> </a:t>
            </a:r>
          </a:p>
          <a:p>
            <a:pPr algn="just"/>
            <a:r>
              <a:rPr lang="es-AR" dirty="0" smtClean="0"/>
              <a:t>Comienza a sentir persecución por parte de una delegada que coincide temporalmente con el comienzo de tratamientos por TRHA</a:t>
            </a:r>
          </a:p>
          <a:p>
            <a:pPr algn="just"/>
            <a:r>
              <a:rPr lang="es-AR" dirty="0" smtClean="0"/>
              <a:t>Despedida el día posterior a la reincorporación luego de la licencia por razones de salud</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Aspect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438</TotalTime>
  <Words>2770</Words>
  <Application>Microsoft Office PowerPoint</Application>
  <PresentationFormat>Presentación en pantalla (4:3)</PresentationFormat>
  <Paragraphs>2051</Paragraphs>
  <Slides>22</Slides>
  <Notes>0</Notes>
  <HiddenSlides>0</HiddenSlides>
  <MMClips>0</MMClips>
  <ScaleCrop>false</ScaleCrop>
  <HeadingPairs>
    <vt:vector size="4" baseType="variant">
      <vt:variant>
        <vt:lpstr>Tema</vt:lpstr>
      </vt:variant>
      <vt:variant>
        <vt:i4>3</vt:i4>
      </vt:variant>
      <vt:variant>
        <vt:lpstr>Títulos de diapositiva</vt:lpstr>
      </vt:variant>
      <vt:variant>
        <vt:i4>22</vt:i4>
      </vt:variant>
    </vt:vector>
  </HeadingPairs>
  <TitlesOfParts>
    <vt:vector size="25" baseType="lpstr">
      <vt:lpstr>Aspecto</vt:lpstr>
      <vt:lpstr>Opulento</vt:lpstr>
      <vt:lpstr>Concurrencia</vt:lpstr>
      <vt:lpstr>Taller  Perspectiva de género y Administración de Justicia </vt:lpstr>
      <vt:lpstr>CASO 1  </vt:lpstr>
      <vt:lpstr>           F.A.,M.E. c: Decoteve S. A. s/ ordinario. 03/05/2016  Cámara de Apelaciones del Trabajo de Salta, sala II  </vt:lpstr>
      <vt:lpstr>F.A.,M.E. c: Decoteve S. A. s/ ordinario. 03/05/2016  Cámara de Apelaciones del Trabajo de Salta, sala II  </vt:lpstr>
      <vt:lpstr>F.A.,M.E. c: Decoteve S. A. s/ ordinario. 03/05/2016  Cámara de Apelaciones del Trabajo de Salta, sala II</vt:lpstr>
      <vt:lpstr>Diapositiva 6</vt:lpstr>
      <vt:lpstr>Diapositiva 7</vt:lpstr>
      <vt:lpstr>Tribunal: Sala I del Excmo. Tribunal del Trabajo. Formosa.   Causa: “Nuñez, Lourdes Luciana C/Fundación Jean Piaget Y Otros S/ Acción Común”. Año 2.016.</vt:lpstr>
      <vt:lpstr>Diapositiva 9</vt:lpstr>
      <vt:lpstr>Tribunal: Sala I del Excmo. Tribunal del Trabajo. Formosa.  Causa: “Nuñez, Lourdes Luciana C/Fundación Jean Piaget Y Otros S/ Acción Común”. Año 2.016.</vt:lpstr>
      <vt:lpstr>Tribunal: Sala I del Excmo. Tribunal del Trabajo. Formosa.   Causa: “Nuñez, Lourdes Luciana C/Fundación Jean Piaget Y Otros S/ Acción Común”. Año 2.016.</vt:lpstr>
      <vt:lpstr>Diapositiva 12</vt:lpstr>
      <vt:lpstr>Diapositiva 13</vt:lpstr>
      <vt:lpstr>Diapositiva 14</vt:lpstr>
      <vt:lpstr>Diapositiva 15</vt:lpstr>
      <vt:lpstr>Tribunal: Sala IV de la  Cámara Nacional de Apelaciones del Trabajo.   Causa: "Puig, Fernando Rodolfo el Minera Santa Cruz SA si despido".  Dictamen Dr. Victor Abramovich </vt:lpstr>
      <vt:lpstr>Tribunal: Sala IV de la  Cámara Nacional de Apelaciones del Trabajo. Causa: "Puig, Fernando Rodolfo el Minera Santa Cruz SA si despido".  Dictamen Dr. Victor Abramovich </vt:lpstr>
      <vt:lpstr>Resolución Primera Instancia </vt:lpstr>
      <vt:lpstr>Voto del Procurador</vt:lpstr>
      <vt:lpstr>Voto del Procurador</vt:lpstr>
      <vt:lpstr>Las políticas estatales deben reconocer y valorar la importancia del trabajo doméstico no remunerado, pero sin reafirmarlo como responsabilidad exclusiva de la mujer.</vt:lpstr>
      <vt:lpstr>Dictamen del procurador</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Taller  Perspectiva de género y Administración de Justicia</dc:title>
  <dc:creator>Usuario</dc:creator>
  <cp:lastModifiedBy>Usuario</cp:lastModifiedBy>
  <cp:revision>45</cp:revision>
  <dcterms:created xsi:type="dcterms:W3CDTF">2018-10-24T13:00:20Z</dcterms:created>
  <dcterms:modified xsi:type="dcterms:W3CDTF">2018-10-24T21:13:58Z</dcterms:modified>
</cp:coreProperties>
</file>