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6" r:id="rId28"/>
    <p:sldId id="287" r:id="rId29"/>
    <p:sldId id="284" r:id="rId30"/>
    <p:sldId id="285" r:id="rId31"/>
    <p:sldId id="293" r:id="rId32"/>
    <p:sldId id="291" r:id="rId33"/>
    <p:sldId id="292" r:id="rId34"/>
    <p:sldId id="294" r:id="rId35"/>
    <p:sldId id="295" r:id="rId36"/>
    <p:sldId id="289" r:id="rId37"/>
    <p:sldId id="290" r:id="rId38"/>
    <p:sldId id="298" r:id="rId39"/>
    <p:sldId id="299" r:id="rId40"/>
    <p:sldId id="300" r:id="rId41"/>
    <p:sldId id="296" r:id="rId42"/>
    <p:sldId id="297" r:id="rId43"/>
    <p:sldId id="301" r:id="rId44"/>
    <p:sldId id="302" r:id="rId45"/>
    <p:sldId id="303" r:id="rId46"/>
    <p:sldId id="304" r:id="rId47"/>
    <p:sldId id="305" r:id="rId48"/>
    <p:sldId id="259" r:id="rId49"/>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7CE7C5D8-C071-4EDC-8099-CE94B8890C13}" type="datetimeFigureOut">
              <a:rPr lang="en-US" smtClean="0"/>
              <a:t>5/7/2023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51F94D1-4317-4495-B2C7-094DB10D971C}" type="slidenum">
              <a:rPr lang="en-US" smtClean="0"/>
              <a:t>‹Nº›</a:t>
            </a:fld>
            <a:endParaRPr lang="en-US"/>
          </a:p>
        </p:txBody>
      </p:sp>
    </p:spTree>
    <p:extLst>
      <p:ext uri="{BB962C8B-B14F-4D97-AF65-F5344CB8AC3E}">
        <p14:creationId xmlns:p14="http://schemas.microsoft.com/office/powerpoint/2010/main" val="215863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CE7C5D8-C071-4EDC-8099-CE94B8890C13}" type="datetimeFigureOut">
              <a:rPr lang="en-US" smtClean="0"/>
              <a:t>5/7/2023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51F94D1-4317-4495-B2C7-094DB10D971C}" type="slidenum">
              <a:rPr lang="en-US" smtClean="0"/>
              <a:t>‹Nº›</a:t>
            </a:fld>
            <a:endParaRPr lang="en-US"/>
          </a:p>
        </p:txBody>
      </p:sp>
    </p:spTree>
    <p:extLst>
      <p:ext uri="{BB962C8B-B14F-4D97-AF65-F5344CB8AC3E}">
        <p14:creationId xmlns:p14="http://schemas.microsoft.com/office/powerpoint/2010/main" val="207566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CE7C5D8-C071-4EDC-8099-CE94B8890C13}" type="datetimeFigureOut">
              <a:rPr lang="en-US" smtClean="0"/>
              <a:t>5/7/2023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51F94D1-4317-4495-B2C7-094DB10D971C}" type="slidenum">
              <a:rPr lang="en-US" smtClean="0"/>
              <a:t>‹Nº›</a:t>
            </a:fld>
            <a:endParaRPr lang="en-US"/>
          </a:p>
        </p:txBody>
      </p:sp>
    </p:spTree>
    <p:extLst>
      <p:ext uri="{BB962C8B-B14F-4D97-AF65-F5344CB8AC3E}">
        <p14:creationId xmlns:p14="http://schemas.microsoft.com/office/powerpoint/2010/main" val="305839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CE7C5D8-C071-4EDC-8099-CE94B8890C13}" type="datetimeFigureOut">
              <a:rPr lang="en-US" smtClean="0"/>
              <a:t>5/7/2023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51F94D1-4317-4495-B2C7-094DB10D971C}" type="slidenum">
              <a:rPr lang="en-US" smtClean="0"/>
              <a:t>‹Nº›</a:t>
            </a:fld>
            <a:endParaRPr lang="en-US"/>
          </a:p>
        </p:txBody>
      </p:sp>
    </p:spTree>
    <p:extLst>
      <p:ext uri="{BB962C8B-B14F-4D97-AF65-F5344CB8AC3E}">
        <p14:creationId xmlns:p14="http://schemas.microsoft.com/office/powerpoint/2010/main" val="69991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CE7C5D8-C071-4EDC-8099-CE94B8890C13}" type="datetimeFigureOut">
              <a:rPr lang="en-US" smtClean="0"/>
              <a:t>5/7/2023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51F94D1-4317-4495-B2C7-094DB10D971C}" type="slidenum">
              <a:rPr lang="en-US" smtClean="0"/>
              <a:t>‹Nº›</a:t>
            </a:fld>
            <a:endParaRPr lang="en-US"/>
          </a:p>
        </p:txBody>
      </p:sp>
    </p:spTree>
    <p:extLst>
      <p:ext uri="{BB962C8B-B14F-4D97-AF65-F5344CB8AC3E}">
        <p14:creationId xmlns:p14="http://schemas.microsoft.com/office/powerpoint/2010/main" val="375218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7CE7C5D8-C071-4EDC-8099-CE94B8890C13}" type="datetimeFigureOut">
              <a:rPr lang="en-US" smtClean="0"/>
              <a:t>5/7/2023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51F94D1-4317-4495-B2C7-094DB10D971C}" type="slidenum">
              <a:rPr lang="en-US" smtClean="0"/>
              <a:t>‹Nº›</a:t>
            </a:fld>
            <a:endParaRPr lang="en-US"/>
          </a:p>
        </p:txBody>
      </p:sp>
    </p:spTree>
    <p:extLst>
      <p:ext uri="{BB962C8B-B14F-4D97-AF65-F5344CB8AC3E}">
        <p14:creationId xmlns:p14="http://schemas.microsoft.com/office/powerpoint/2010/main" val="108323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7CE7C5D8-C071-4EDC-8099-CE94B8890C13}" type="datetimeFigureOut">
              <a:rPr lang="en-US" smtClean="0"/>
              <a:t>5/7/2023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451F94D1-4317-4495-B2C7-094DB10D971C}" type="slidenum">
              <a:rPr lang="en-US" smtClean="0"/>
              <a:t>‹Nº›</a:t>
            </a:fld>
            <a:endParaRPr lang="en-US"/>
          </a:p>
        </p:txBody>
      </p:sp>
    </p:spTree>
    <p:extLst>
      <p:ext uri="{BB962C8B-B14F-4D97-AF65-F5344CB8AC3E}">
        <p14:creationId xmlns:p14="http://schemas.microsoft.com/office/powerpoint/2010/main" val="161107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7CE7C5D8-C071-4EDC-8099-CE94B8890C13}" type="datetimeFigureOut">
              <a:rPr lang="en-US" smtClean="0"/>
              <a:t>5/7/2023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51F94D1-4317-4495-B2C7-094DB10D971C}" type="slidenum">
              <a:rPr lang="en-US" smtClean="0"/>
              <a:t>‹Nº›</a:t>
            </a:fld>
            <a:endParaRPr lang="en-US"/>
          </a:p>
        </p:txBody>
      </p:sp>
    </p:spTree>
    <p:extLst>
      <p:ext uri="{BB962C8B-B14F-4D97-AF65-F5344CB8AC3E}">
        <p14:creationId xmlns:p14="http://schemas.microsoft.com/office/powerpoint/2010/main" val="379170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CE7C5D8-C071-4EDC-8099-CE94B8890C13}" type="datetimeFigureOut">
              <a:rPr lang="en-US" smtClean="0"/>
              <a:t>5/7/2023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51F94D1-4317-4495-B2C7-094DB10D971C}" type="slidenum">
              <a:rPr lang="en-US" smtClean="0"/>
              <a:t>‹Nº›</a:t>
            </a:fld>
            <a:endParaRPr lang="en-US"/>
          </a:p>
        </p:txBody>
      </p:sp>
    </p:spTree>
    <p:extLst>
      <p:ext uri="{BB962C8B-B14F-4D97-AF65-F5344CB8AC3E}">
        <p14:creationId xmlns:p14="http://schemas.microsoft.com/office/powerpoint/2010/main" val="270598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CE7C5D8-C071-4EDC-8099-CE94B8890C13}" type="datetimeFigureOut">
              <a:rPr lang="en-US" smtClean="0"/>
              <a:t>5/7/2023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51F94D1-4317-4495-B2C7-094DB10D971C}" type="slidenum">
              <a:rPr lang="en-US" smtClean="0"/>
              <a:t>‹Nº›</a:t>
            </a:fld>
            <a:endParaRPr lang="en-US"/>
          </a:p>
        </p:txBody>
      </p:sp>
    </p:spTree>
    <p:extLst>
      <p:ext uri="{BB962C8B-B14F-4D97-AF65-F5344CB8AC3E}">
        <p14:creationId xmlns:p14="http://schemas.microsoft.com/office/powerpoint/2010/main" val="111744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CE7C5D8-C071-4EDC-8099-CE94B8890C13}" type="datetimeFigureOut">
              <a:rPr lang="en-US" smtClean="0"/>
              <a:t>5/7/2023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51F94D1-4317-4495-B2C7-094DB10D971C}" type="slidenum">
              <a:rPr lang="en-US" smtClean="0"/>
              <a:t>‹Nº›</a:t>
            </a:fld>
            <a:endParaRPr lang="en-US"/>
          </a:p>
        </p:txBody>
      </p:sp>
    </p:spTree>
    <p:extLst>
      <p:ext uri="{BB962C8B-B14F-4D97-AF65-F5344CB8AC3E}">
        <p14:creationId xmlns:p14="http://schemas.microsoft.com/office/powerpoint/2010/main" val="304843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7C5D8-C071-4EDC-8099-CE94B8890C13}" type="datetimeFigureOut">
              <a:rPr lang="en-US" smtClean="0"/>
              <a:t>5/7/2023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F94D1-4317-4495-B2C7-094DB10D971C}" type="slidenum">
              <a:rPr lang="en-US" smtClean="0"/>
              <a:t>‹Nº›</a:t>
            </a:fld>
            <a:endParaRPr lang="en-US"/>
          </a:p>
        </p:txBody>
      </p:sp>
    </p:spTree>
    <p:extLst>
      <p:ext uri="{BB962C8B-B14F-4D97-AF65-F5344CB8AC3E}">
        <p14:creationId xmlns:p14="http://schemas.microsoft.com/office/powerpoint/2010/main" val="38679131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88" y="0"/>
            <a:ext cx="12187237" cy="6858000"/>
          </a:xfrm>
          <a:prstGeom prst="rect">
            <a:avLst/>
          </a:prstGeom>
        </p:spPr>
      </p:pic>
    </p:spTree>
    <p:extLst>
      <p:ext uri="{BB962C8B-B14F-4D97-AF65-F5344CB8AC3E}">
        <p14:creationId xmlns:p14="http://schemas.microsoft.com/office/powerpoint/2010/main" val="367834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lstStyle/>
          <a:p>
            <a:r>
              <a:rPr lang="es-AR" u="sng" dirty="0" smtClean="0">
                <a:solidFill>
                  <a:schemeClr val="bg1"/>
                </a:solidFill>
              </a:rPr>
              <a:t>Evolución Jurisprudencial</a:t>
            </a:r>
            <a:endParaRPr lang="en-US" u="sng" dirty="0">
              <a:solidFill>
                <a:schemeClr val="bg1"/>
              </a:solidFill>
            </a:endParaRPr>
          </a:p>
        </p:txBody>
      </p:sp>
      <p:sp>
        <p:nvSpPr>
          <p:cNvPr id="4" name="Marcador de contenido 3"/>
          <p:cNvSpPr>
            <a:spLocks noGrp="1"/>
          </p:cNvSpPr>
          <p:nvPr>
            <p:ph idx="1"/>
          </p:nvPr>
        </p:nvSpPr>
        <p:spPr/>
        <p:txBody>
          <a:bodyPr/>
          <a:lstStyle/>
          <a:p>
            <a:pPr marL="0" indent="0">
              <a:buNone/>
            </a:pPr>
            <a:r>
              <a:rPr lang="es-AR" dirty="0" smtClean="0">
                <a:solidFill>
                  <a:schemeClr val="bg1"/>
                </a:solidFill>
              </a:rPr>
              <a:t>Voto de KEMELMAJER en “MARCHÁN PEREYRA”</a:t>
            </a:r>
          </a:p>
          <a:p>
            <a:pPr marL="0" indent="0">
              <a:buNone/>
            </a:pPr>
            <a:r>
              <a:rPr lang="es-ES" sz="4000" dirty="0">
                <a:solidFill>
                  <a:schemeClr val="bg1"/>
                </a:solidFill>
              </a:rPr>
              <a:t>Una vez más, esta Sala enfrenta el </a:t>
            </a:r>
            <a:r>
              <a:rPr lang="es-ES" sz="4000" b="1" dirty="0">
                <a:solidFill>
                  <a:schemeClr val="bg1"/>
                </a:solidFill>
              </a:rPr>
              <a:t>difícil y angustiante </a:t>
            </a:r>
            <a:r>
              <a:rPr lang="es-ES" sz="4000" dirty="0">
                <a:solidFill>
                  <a:schemeClr val="bg1"/>
                </a:solidFill>
              </a:rPr>
              <a:t>tema de la responsabilidad del Estado por los daños causados por la prisión preventiva…</a:t>
            </a:r>
            <a:endParaRPr lang="en-US" sz="4000" dirty="0">
              <a:solidFill>
                <a:schemeClr val="bg1"/>
              </a:solidFill>
            </a:endParaRPr>
          </a:p>
        </p:txBody>
      </p:sp>
    </p:spTree>
    <p:extLst>
      <p:ext uri="{BB962C8B-B14F-4D97-AF65-F5344CB8AC3E}">
        <p14:creationId xmlns:p14="http://schemas.microsoft.com/office/powerpoint/2010/main" val="421722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normAutofit fontScale="90000"/>
          </a:bodyPr>
          <a:lstStyle/>
          <a:p>
            <a:r>
              <a:rPr lang="es-ES" u="sng" dirty="0">
                <a:solidFill>
                  <a:schemeClr val="bg1"/>
                </a:solidFill>
              </a:rPr>
              <a:t>Jurisprudencia restrictiva de la indemnización de los daños causados por la </a:t>
            </a:r>
            <a:r>
              <a:rPr lang="es-ES" u="sng" dirty="0" smtClean="0">
                <a:solidFill>
                  <a:schemeClr val="bg1"/>
                </a:solidFill>
              </a:rPr>
              <a:t>prisión </a:t>
            </a:r>
            <a:r>
              <a:rPr lang="es-ES" u="sng" dirty="0">
                <a:solidFill>
                  <a:schemeClr val="bg1"/>
                </a:solidFill>
              </a:rPr>
              <a:t>preventiva</a:t>
            </a:r>
            <a:endParaRPr lang="en-US" u="sng" dirty="0">
              <a:solidFill>
                <a:schemeClr val="bg1"/>
              </a:solidFill>
            </a:endParaRPr>
          </a:p>
        </p:txBody>
      </p:sp>
      <p:sp>
        <p:nvSpPr>
          <p:cNvPr id="4" name="Marcador de contenido 3"/>
          <p:cNvSpPr>
            <a:spLocks noGrp="1"/>
          </p:cNvSpPr>
          <p:nvPr>
            <p:ph idx="1"/>
          </p:nvPr>
        </p:nvSpPr>
        <p:spPr/>
        <p:txBody>
          <a:bodyPr/>
          <a:lstStyle/>
          <a:p>
            <a:pPr marL="0" indent="0">
              <a:buNone/>
            </a:pPr>
            <a:r>
              <a:rPr lang="es-ES" dirty="0" smtClean="0">
                <a:solidFill>
                  <a:schemeClr val="bg1"/>
                </a:solidFill>
              </a:rPr>
              <a:t>Doctrina: </a:t>
            </a:r>
            <a:r>
              <a:rPr lang="es-ES" b="1" dirty="0" err="1" smtClean="0">
                <a:solidFill>
                  <a:schemeClr val="bg1"/>
                </a:solidFill>
              </a:rPr>
              <a:t>Marienhoff</a:t>
            </a:r>
            <a:endParaRPr lang="es-ES" b="1" dirty="0">
              <a:solidFill>
                <a:schemeClr val="bg1"/>
              </a:solidFill>
            </a:endParaRPr>
          </a:p>
          <a:p>
            <a:pPr marL="0" indent="0">
              <a:buNone/>
            </a:pPr>
            <a:r>
              <a:rPr lang="es-ES" dirty="0">
                <a:solidFill>
                  <a:schemeClr val="bg1"/>
                </a:solidFill>
              </a:rPr>
              <a:t>CSJN </a:t>
            </a:r>
            <a:r>
              <a:rPr lang="es-ES" b="1" dirty="0">
                <a:solidFill>
                  <a:schemeClr val="bg1"/>
                </a:solidFill>
              </a:rPr>
              <a:t>Balda</a:t>
            </a:r>
            <a:r>
              <a:rPr lang="es-ES" dirty="0">
                <a:solidFill>
                  <a:schemeClr val="bg1"/>
                </a:solidFill>
              </a:rPr>
              <a:t>, Miguel (JA 1996-III-155; LL 1996-B-311) con voto en minoría de los Dres. </a:t>
            </a:r>
            <a:r>
              <a:rPr lang="es-ES" dirty="0" err="1">
                <a:solidFill>
                  <a:schemeClr val="bg1"/>
                </a:solidFill>
              </a:rPr>
              <a:t>Fayt</a:t>
            </a:r>
            <a:r>
              <a:rPr lang="es-ES" dirty="0">
                <a:solidFill>
                  <a:schemeClr val="bg1"/>
                </a:solidFill>
              </a:rPr>
              <a:t>, </a:t>
            </a:r>
            <a:r>
              <a:rPr lang="es-ES" dirty="0" err="1">
                <a:solidFill>
                  <a:schemeClr val="bg1"/>
                </a:solidFill>
              </a:rPr>
              <a:t>Belluscio</a:t>
            </a:r>
            <a:r>
              <a:rPr lang="es-ES" dirty="0">
                <a:solidFill>
                  <a:schemeClr val="bg1"/>
                </a:solidFill>
              </a:rPr>
              <a:t> y </a:t>
            </a:r>
            <a:r>
              <a:rPr lang="es-ES" dirty="0" err="1">
                <a:solidFill>
                  <a:schemeClr val="bg1"/>
                </a:solidFill>
              </a:rPr>
              <a:t>Petracchi</a:t>
            </a:r>
            <a:endParaRPr lang="es-ES" dirty="0">
              <a:solidFill>
                <a:schemeClr val="bg1"/>
              </a:solidFill>
            </a:endParaRPr>
          </a:p>
          <a:p>
            <a:pPr marL="0" indent="0">
              <a:buNone/>
            </a:pPr>
            <a:r>
              <a:rPr lang="es-ES" dirty="0">
                <a:solidFill>
                  <a:schemeClr val="bg1"/>
                </a:solidFill>
              </a:rPr>
              <a:t>L</a:t>
            </a:r>
            <a:r>
              <a:rPr lang="es-ES" dirty="0" smtClean="0">
                <a:solidFill>
                  <a:schemeClr val="bg1"/>
                </a:solidFill>
              </a:rPr>
              <a:t>a </a:t>
            </a:r>
            <a:r>
              <a:rPr lang="es-ES" dirty="0">
                <a:solidFill>
                  <a:schemeClr val="bg1"/>
                </a:solidFill>
              </a:rPr>
              <a:t>indemnización </a:t>
            </a:r>
            <a:r>
              <a:rPr lang="es-ES" dirty="0" smtClean="0">
                <a:solidFill>
                  <a:schemeClr val="bg1"/>
                </a:solidFill>
              </a:rPr>
              <a:t>procede cuando quien </a:t>
            </a:r>
            <a:r>
              <a:rPr lang="es-ES" dirty="0">
                <a:solidFill>
                  <a:schemeClr val="bg1"/>
                </a:solidFill>
              </a:rPr>
              <a:t>fue condenado y privado de su libertad fue ulteriormente puesto en libertad en razón de </a:t>
            </a:r>
            <a:r>
              <a:rPr lang="es-ES" dirty="0" smtClean="0">
                <a:solidFill>
                  <a:schemeClr val="bg1"/>
                </a:solidFill>
              </a:rPr>
              <a:t> </a:t>
            </a:r>
            <a:r>
              <a:rPr lang="es-ES" dirty="0">
                <a:solidFill>
                  <a:schemeClr val="bg1"/>
                </a:solidFill>
              </a:rPr>
              <a:t>ha </a:t>
            </a:r>
            <a:r>
              <a:rPr lang="es-ES" dirty="0" smtClean="0">
                <a:solidFill>
                  <a:schemeClr val="bg1"/>
                </a:solidFill>
              </a:rPr>
              <a:t>prosperado </a:t>
            </a:r>
            <a:r>
              <a:rPr lang="es-ES" dirty="0">
                <a:solidFill>
                  <a:schemeClr val="bg1"/>
                </a:solidFill>
              </a:rPr>
              <a:t>el </a:t>
            </a:r>
            <a:r>
              <a:rPr lang="es-ES" b="1" dirty="0">
                <a:solidFill>
                  <a:schemeClr val="bg1"/>
                </a:solidFill>
              </a:rPr>
              <a:t>recurso de revisión de la cosa </a:t>
            </a:r>
            <a:r>
              <a:rPr lang="es-ES" b="1" dirty="0" smtClean="0">
                <a:solidFill>
                  <a:schemeClr val="bg1"/>
                </a:solidFill>
              </a:rPr>
              <a:t>juzgada</a:t>
            </a:r>
            <a:r>
              <a:rPr lang="es-ES" dirty="0" smtClean="0">
                <a:solidFill>
                  <a:schemeClr val="bg1"/>
                </a:solidFill>
              </a:rPr>
              <a:t>. </a:t>
            </a:r>
          </a:p>
          <a:p>
            <a:pPr marL="0" indent="0">
              <a:buNone/>
            </a:pPr>
            <a:r>
              <a:rPr lang="es-ES" b="1" dirty="0">
                <a:solidFill>
                  <a:schemeClr val="bg1"/>
                </a:solidFill>
              </a:rPr>
              <a:t>Pacto de SJCR Artículo 10. Derecho a Indemnización. Toda persona tiene derecho a ser indemnizada conforme a la ley en caso de haber sido condenada en sentencia </a:t>
            </a:r>
            <a:r>
              <a:rPr lang="es-ES" b="1" dirty="0" smtClean="0">
                <a:solidFill>
                  <a:schemeClr val="bg1"/>
                </a:solidFill>
              </a:rPr>
              <a:t>firme </a:t>
            </a:r>
            <a:r>
              <a:rPr lang="es-ES" b="1" u="sng" dirty="0">
                <a:solidFill>
                  <a:schemeClr val="bg1"/>
                </a:solidFill>
              </a:rPr>
              <a:t>por error judicial</a:t>
            </a:r>
            <a:r>
              <a:rPr lang="es-ES" dirty="0">
                <a:solidFill>
                  <a:schemeClr val="bg1"/>
                </a:solidFill>
              </a:rPr>
              <a:t>.</a:t>
            </a:r>
          </a:p>
          <a:p>
            <a:pPr marL="0" indent="0">
              <a:buNone/>
            </a:pPr>
            <a:endParaRPr lang="en-US" dirty="0">
              <a:solidFill>
                <a:schemeClr val="bg1"/>
              </a:solidFill>
            </a:endParaRPr>
          </a:p>
        </p:txBody>
      </p:sp>
    </p:spTree>
    <p:extLst>
      <p:ext uri="{BB962C8B-B14F-4D97-AF65-F5344CB8AC3E}">
        <p14:creationId xmlns:p14="http://schemas.microsoft.com/office/powerpoint/2010/main" val="257872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normAutofit/>
          </a:bodyPr>
          <a:lstStyle/>
          <a:p>
            <a:r>
              <a:rPr lang="es-ES" sz="4000" u="sng" dirty="0">
                <a:solidFill>
                  <a:schemeClr val="bg1"/>
                </a:solidFill>
              </a:rPr>
              <a:t>Apertura de la jurisprudencia a otros </a:t>
            </a:r>
            <a:r>
              <a:rPr lang="es-ES" sz="4000" u="sng" dirty="0" smtClean="0">
                <a:solidFill>
                  <a:schemeClr val="bg1"/>
                </a:solidFill>
              </a:rPr>
              <a:t>supuestos</a:t>
            </a:r>
            <a:r>
              <a:rPr lang="es-ES" sz="4000" dirty="0" smtClean="0">
                <a:solidFill>
                  <a:schemeClr val="bg1"/>
                </a:solidFill>
              </a:rPr>
              <a:t>:</a:t>
            </a:r>
            <a:endParaRPr lang="en-US" sz="4000" dirty="0">
              <a:solidFill>
                <a:schemeClr val="bg1"/>
              </a:solidFill>
            </a:endParaRPr>
          </a:p>
        </p:txBody>
      </p:sp>
      <p:sp>
        <p:nvSpPr>
          <p:cNvPr id="4" name="Marcador de contenido 3"/>
          <p:cNvSpPr>
            <a:spLocks noGrp="1"/>
          </p:cNvSpPr>
          <p:nvPr>
            <p:ph idx="1"/>
          </p:nvPr>
        </p:nvSpPr>
        <p:spPr>
          <a:xfrm>
            <a:off x="838200" y="1144588"/>
            <a:ext cx="10515600" cy="5032375"/>
          </a:xfrm>
        </p:spPr>
        <p:txBody>
          <a:bodyPr>
            <a:normAutofit lnSpcReduction="10000"/>
          </a:bodyPr>
          <a:lstStyle/>
          <a:p>
            <a:pPr marL="0" indent="0">
              <a:buNone/>
            </a:pPr>
            <a:r>
              <a:rPr lang="es-ES" dirty="0">
                <a:solidFill>
                  <a:schemeClr val="bg1"/>
                </a:solidFill>
              </a:rPr>
              <a:t>Postura mayoritaria de la jurisprudencia y doctrina nacional.</a:t>
            </a:r>
          </a:p>
          <a:p>
            <a:pPr marL="0" indent="0">
              <a:buNone/>
            </a:pPr>
            <a:r>
              <a:rPr lang="es-ES" dirty="0">
                <a:solidFill>
                  <a:schemeClr val="bg1"/>
                </a:solidFill>
              </a:rPr>
              <a:t>El dictado de la prisión preventiva configura una facultad judicial sometida a pautas </a:t>
            </a:r>
            <a:r>
              <a:rPr lang="es-ES" dirty="0" smtClean="0">
                <a:solidFill>
                  <a:schemeClr val="bg1"/>
                </a:solidFill>
              </a:rPr>
              <a:t>abiertas. </a:t>
            </a:r>
            <a:r>
              <a:rPr lang="es-ES" b="1" dirty="0" smtClean="0">
                <a:solidFill>
                  <a:schemeClr val="bg1"/>
                </a:solidFill>
              </a:rPr>
              <a:t>Si </a:t>
            </a:r>
            <a:r>
              <a:rPr lang="es-ES" b="1" dirty="0">
                <a:solidFill>
                  <a:schemeClr val="bg1"/>
                </a:solidFill>
              </a:rPr>
              <a:t>en abstracto, la decisión judicial encuadra en las </a:t>
            </a:r>
            <a:r>
              <a:rPr lang="es-ES" b="1" dirty="0" smtClean="0">
                <a:solidFill>
                  <a:schemeClr val="bg1"/>
                </a:solidFill>
              </a:rPr>
              <a:t>previsiones </a:t>
            </a:r>
            <a:r>
              <a:rPr lang="es-ES" b="1" dirty="0">
                <a:solidFill>
                  <a:schemeClr val="bg1"/>
                </a:solidFill>
              </a:rPr>
              <a:t>legales, la ulterior declaración de inocencia, per se, es insuficiente para </a:t>
            </a:r>
            <a:r>
              <a:rPr lang="es-ES" b="1" dirty="0" smtClean="0">
                <a:solidFill>
                  <a:schemeClr val="bg1"/>
                </a:solidFill>
              </a:rPr>
              <a:t>disponer </a:t>
            </a:r>
            <a:r>
              <a:rPr lang="es-ES" b="1" dirty="0">
                <a:solidFill>
                  <a:schemeClr val="bg1"/>
                </a:solidFill>
              </a:rPr>
              <a:t>la reparación de los daños </a:t>
            </a:r>
            <a:r>
              <a:rPr lang="es-ES" b="1" dirty="0" smtClean="0">
                <a:solidFill>
                  <a:schemeClr val="bg1"/>
                </a:solidFill>
              </a:rPr>
              <a:t>causados.</a:t>
            </a:r>
          </a:p>
          <a:p>
            <a:pPr marL="0" indent="0">
              <a:buNone/>
            </a:pPr>
            <a:r>
              <a:rPr lang="es-ES" dirty="0">
                <a:solidFill>
                  <a:schemeClr val="bg1"/>
                </a:solidFill>
              </a:rPr>
              <a:t>E</a:t>
            </a:r>
            <a:r>
              <a:rPr lang="es-ES" dirty="0" smtClean="0">
                <a:solidFill>
                  <a:schemeClr val="bg1"/>
                </a:solidFill>
              </a:rPr>
              <a:t>sa </a:t>
            </a:r>
            <a:r>
              <a:rPr lang="es-ES" dirty="0">
                <a:solidFill>
                  <a:schemeClr val="bg1"/>
                </a:solidFill>
              </a:rPr>
              <a:t>indemnización es viable, </a:t>
            </a:r>
            <a:r>
              <a:rPr lang="es-ES" dirty="0" smtClean="0">
                <a:solidFill>
                  <a:schemeClr val="bg1"/>
                </a:solidFill>
              </a:rPr>
              <a:t>en </a:t>
            </a:r>
            <a:r>
              <a:rPr lang="es-ES" b="1" dirty="0" smtClean="0">
                <a:solidFill>
                  <a:schemeClr val="bg1"/>
                </a:solidFill>
              </a:rPr>
              <a:t>(A)</a:t>
            </a:r>
            <a:r>
              <a:rPr lang="es-ES" dirty="0" smtClean="0">
                <a:solidFill>
                  <a:schemeClr val="bg1"/>
                </a:solidFill>
              </a:rPr>
              <a:t> los </a:t>
            </a:r>
            <a:r>
              <a:rPr lang="es-ES" dirty="0">
                <a:solidFill>
                  <a:schemeClr val="bg1"/>
                </a:solidFill>
              </a:rPr>
              <a:t>supuestos legal o constitucionalmente </a:t>
            </a:r>
            <a:r>
              <a:rPr lang="es-ES" dirty="0" smtClean="0">
                <a:solidFill>
                  <a:schemeClr val="bg1"/>
                </a:solidFill>
              </a:rPr>
              <a:t>previstos </a:t>
            </a:r>
            <a:r>
              <a:rPr lang="es-ES" dirty="0">
                <a:solidFill>
                  <a:schemeClr val="bg1"/>
                </a:solidFill>
              </a:rPr>
              <a:t>en forma </a:t>
            </a:r>
            <a:r>
              <a:rPr lang="es-ES" dirty="0" smtClean="0">
                <a:solidFill>
                  <a:schemeClr val="bg1"/>
                </a:solidFill>
              </a:rPr>
              <a:t>expresa; </a:t>
            </a:r>
            <a:r>
              <a:rPr lang="es-ES" b="1" dirty="0" smtClean="0">
                <a:solidFill>
                  <a:schemeClr val="bg1"/>
                </a:solidFill>
              </a:rPr>
              <a:t>(B)</a:t>
            </a:r>
            <a:r>
              <a:rPr lang="es-ES" dirty="0" smtClean="0">
                <a:solidFill>
                  <a:schemeClr val="bg1"/>
                </a:solidFill>
              </a:rPr>
              <a:t>, </a:t>
            </a:r>
            <a:r>
              <a:rPr lang="es-ES" dirty="0">
                <a:solidFill>
                  <a:schemeClr val="bg1"/>
                </a:solidFill>
              </a:rPr>
              <a:t>en otros fundados en principios generales de rango </a:t>
            </a:r>
            <a:r>
              <a:rPr lang="es-ES" dirty="0" smtClean="0">
                <a:solidFill>
                  <a:schemeClr val="bg1"/>
                </a:solidFill>
              </a:rPr>
              <a:t>constitucional</a:t>
            </a:r>
            <a:r>
              <a:rPr lang="es-ES" dirty="0">
                <a:solidFill>
                  <a:schemeClr val="bg1"/>
                </a:solidFill>
              </a:rPr>
              <a:t>; esos casos son: </a:t>
            </a:r>
            <a:r>
              <a:rPr lang="es-ES" b="1" dirty="0">
                <a:solidFill>
                  <a:schemeClr val="bg1"/>
                </a:solidFill>
              </a:rPr>
              <a:t>(a)</a:t>
            </a:r>
            <a:r>
              <a:rPr lang="es-ES" dirty="0">
                <a:solidFill>
                  <a:schemeClr val="bg1"/>
                </a:solidFill>
              </a:rPr>
              <a:t> la </a:t>
            </a:r>
            <a:r>
              <a:rPr lang="es-ES" b="1" dirty="0">
                <a:solidFill>
                  <a:schemeClr val="bg1"/>
                </a:solidFill>
              </a:rPr>
              <a:t>dilación indebida de los procedimientos</a:t>
            </a:r>
            <a:r>
              <a:rPr lang="es-ES" dirty="0">
                <a:solidFill>
                  <a:schemeClr val="bg1"/>
                </a:solidFill>
              </a:rPr>
              <a:t>, </a:t>
            </a:r>
            <a:r>
              <a:rPr lang="es-ES" b="1" dirty="0">
                <a:solidFill>
                  <a:schemeClr val="bg1"/>
                </a:solidFill>
              </a:rPr>
              <a:t>(b)</a:t>
            </a:r>
            <a:r>
              <a:rPr lang="es-ES" dirty="0">
                <a:solidFill>
                  <a:schemeClr val="bg1"/>
                </a:solidFill>
              </a:rPr>
              <a:t> la </a:t>
            </a:r>
            <a:r>
              <a:rPr lang="es-ES" b="1" dirty="0" smtClean="0">
                <a:solidFill>
                  <a:schemeClr val="bg1"/>
                </a:solidFill>
              </a:rPr>
              <a:t>arbitrariedad</a:t>
            </a:r>
            <a:r>
              <a:rPr lang="es-ES" dirty="0" smtClean="0">
                <a:solidFill>
                  <a:schemeClr val="bg1"/>
                </a:solidFill>
              </a:rPr>
              <a:t> </a:t>
            </a:r>
            <a:r>
              <a:rPr lang="es-ES" dirty="0">
                <a:solidFill>
                  <a:schemeClr val="bg1"/>
                </a:solidFill>
              </a:rPr>
              <a:t>manifiesta del auto de procesamiento seguida de la ulterior absolución o </a:t>
            </a:r>
            <a:r>
              <a:rPr lang="es-ES" dirty="0" smtClean="0">
                <a:solidFill>
                  <a:schemeClr val="bg1"/>
                </a:solidFill>
              </a:rPr>
              <a:t>sobreseimiento </a:t>
            </a:r>
            <a:r>
              <a:rPr lang="es-ES" dirty="0">
                <a:solidFill>
                  <a:schemeClr val="bg1"/>
                </a:solidFill>
              </a:rPr>
              <a:t>del imputado y </a:t>
            </a:r>
            <a:r>
              <a:rPr lang="es-ES" b="1" dirty="0">
                <a:solidFill>
                  <a:schemeClr val="bg1"/>
                </a:solidFill>
              </a:rPr>
              <a:t>(c)</a:t>
            </a:r>
            <a:r>
              <a:rPr lang="es-ES" dirty="0">
                <a:solidFill>
                  <a:schemeClr val="bg1"/>
                </a:solidFill>
              </a:rPr>
              <a:t> la prisión preventiva obedeció a </a:t>
            </a:r>
            <a:r>
              <a:rPr lang="es-ES" b="1" dirty="0">
                <a:solidFill>
                  <a:schemeClr val="bg1"/>
                </a:solidFill>
              </a:rPr>
              <a:t>prueba ilegítimamente obtenida </a:t>
            </a:r>
            <a:r>
              <a:rPr lang="es-ES" dirty="0">
                <a:solidFill>
                  <a:schemeClr val="bg1"/>
                </a:solidFill>
              </a:rPr>
              <a:t>por la policía.</a:t>
            </a:r>
            <a:endParaRPr lang="en-US" dirty="0">
              <a:solidFill>
                <a:schemeClr val="bg1"/>
              </a:solidFill>
            </a:endParaRPr>
          </a:p>
        </p:txBody>
      </p:sp>
    </p:spTree>
    <p:extLst>
      <p:ext uri="{BB962C8B-B14F-4D97-AF65-F5344CB8AC3E}">
        <p14:creationId xmlns:p14="http://schemas.microsoft.com/office/powerpoint/2010/main" val="152075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normAutofit fontScale="90000"/>
          </a:bodyPr>
          <a:lstStyle/>
          <a:p>
            <a:r>
              <a:rPr lang="es-ES" u="sng" dirty="0">
                <a:solidFill>
                  <a:schemeClr val="bg1"/>
                </a:solidFill>
              </a:rPr>
              <a:t>Morosidad judicial o indebida dilación de los </a:t>
            </a:r>
            <a:r>
              <a:rPr lang="es-ES" u="sng" dirty="0" smtClean="0">
                <a:solidFill>
                  <a:schemeClr val="bg1"/>
                </a:solidFill>
              </a:rPr>
              <a:t>procedimientos</a:t>
            </a:r>
            <a:r>
              <a:rPr lang="es-ES" dirty="0" smtClean="0">
                <a:solidFill>
                  <a:schemeClr val="bg1"/>
                </a:solidFill>
              </a:rPr>
              <a:t>…</a:t>
            </a:r>
            <a:endParaRPr lang="en-US" u="sng" dirty="0">
              <a:solidFill>
                <a:schemeClr val="bg1"/>
              </a:solidFill>
            </a:endParaRPr>
          </a:p>
        </p:txBody>
      </p:sp>
      <p:sp>
        <p:nvSpPr>
          <p:cNvPr id="4" name="Marcador de contenido 3"/>
          <p:cNvSpPr>
            <a:spLocks noGrp="1"/>
          </p:cNvSpPr>
          <p:nvPr>
            <p:ph idx="1"/>
          </p:nvPr>
        </p:nvSpPr>
        <p:spPr>
          <a:xfrm>
            <a:off x="838200" y="1357745"/>
            <a:ext cx="10515600" cy="4819218"/>
          </a:xfrm>
        </p:spPr>
        <p:txBody>
          <a:bodyPr>
            <a:normAutofit lnSpcReduction="10000"/>
          </a:bodyPr>
          <a:lstStyle/>
          <a:p>
            <a:pPr marL="0" indent="0">
              <a:buNone/>
            </a:pPr>
            <a:r>
              <a:rPr lang="es-AR" dirty="0">
                <a:solidFill>
                  <a:schemeClr val="bg1"/>
                </a:solidFill>
              </a:rPr>
              <a:t>CSJN, 1/11/1999 </a:t>
            </a:r>
            <a:r>
              <a:rPr lang="es-AR" dirty="0" smtClean="0">
                <a:solidFill>
                  <a:schemeClr val="bg1"/>
                </a:solidFill>
              </a:rPr>
              <a:t>Rosa</a:t>
            </a:r>
            <a:r>
              <a:rPr lang="es-AR" dirty="0">
                <a:solidFill>
                  <a:schemeClr val="bg1"/>
                </a:solidFill>
              </a:rPr>
              <a:t>, </a:t>
            </a:r>
            <a:r>
              <a:rPr lang="es-AR" dirty="0" smtClean="0">
                <a:solidFill>
                  <a:schemeClr val="bg1"/>
                </a:solidFill>
              </a:rPr>
              <a:t>Carlos.</a:t>
            </a:r>
          </a:p>
          <a:p>
            <a:pPr marL="0" indent="0">
              <a:buNone/>
            </a:pPr>
            <a:r>
              <a:rPr lang="es-ES" dirty="0">
                <a:solidFill>
                  <a:schemeClr val="bg1"/>
                </a:solidFill>
              </a:rPr>
              <a:t>SCJM voto de NANCLARES en </a:t>
            </a:r>
            <a:r>
              <a:rPr lang="es-ES" dirty="0" smtClean="0">
                <a:solidFill>
                  <a:schemeClr val="bg1"/>
                </a:solidFill>
              </a:rPr>
              <a:t>“GOMEZ”:</a:t>
            </a:r>
            <a:endParaRPr lang="es-ES" dirty="0">
              <a:solidFill>
                <a:schemeClr val="bg1"/>
              </a:solidFill>
            </a:endParaRPr>
          </a:p>
          <a:p>
            <a:pPr marL="0" indent="0">
              <a:buNone/>
            </a:pPr>
            <a:r>
              <a:rPr lang="es-ES" dirty="0" smtClean="0">
                <a:solidFill>
                  <a:schemeClr val="bg1"/>
                </a:solidFill>
              </a:rPr>
              <a:t>…la </a:t>
            </a:r>
            <a:r>
              <a:rPr lang="es-ES" dirty="0">
                <a:solidFill>
                  <a:schemeClr val="bg1"/>
                </a:solidFill>
              </a:rPr>
              <a:t>no intervención del órgano jurisdiccional en </a:t>
            </a:r>
            <a:r>
              <a:rPr lang="es-ES" dirty="0" smtClean="0">
                <a:solidFill>
                  <a:schemeClr val="bg1"/>
                </a:solidFill>
              </a:rPr>
              <a:t>forma </a:t>
            </a:r>
            <a:r>
              <a:rPr lang="es-ES" dirty="0">
                <a:solidFill>
                  <a:schemeClr val="bg1"/>
                </a:solidFill>
              </a:rPr>
              <a:t>inmediata ( es decir </a:t>
            </a:r>
            <a:r>
              <a:rPr lang="es-ES" b="1" dirty="0">
                <a:solidFill>
                  <a:schemeClr val="bg1"/>
                </a:solidFill>
              </a:rPr>
              <a:t>dentro de las 24 </a:t>
            </a:r>
            <a:r>
              <a:rPr lang="es-ES" b="1" dirty="0" err="1">
                <a:solidFill>
                  <a:schemeClr val="bg1"/>
                </a:solidFill>
              </a:rPr>
              <a:t>hs</a:t>
            </a:r>
            <a:r>
              <a:rPr lang="es-ES" b="1" dirty="0">
                <a:solidFill>
                  <a:schemeClr val="bg1"/>
                </a:solidFill>
              </a:rPr>
              <a:t>. de la detención</a:t>
            </a:r>
            <a:r>
              <a:rPr lang="es-ES" dirty="0">
                <a:solidFill>
                  <a:schemeClr val="bg1"/>
                </a:solidFill>
              </a:rPr>
              <a:t>) a efectos de efectuar el respectivo control de legalidad de la misma, incluso cuando no haya sido requerido por el imputado o por su defensor, es </a:t>
            </a:r>
            <a:r>
              <a:rPr lang="es-ES" dirty="0" smtClean="0">
                <a:solidFill>
                  <a:schemeClr val="bg1"/>
                </a:solidFill>
              </a:rPr>
              <a:t>constitucionalmente </a:t>
            </a:r>
            <a:r>
              <a:rPr lang="es-ES" dirty="0">
                <a:solidFill>
                  <a:schemeClr val="bg1"/>
                </a:solidFill>
              </a:rPr>
              <a:t>inaceptable y contraría un principio básico del proceso penal, esto es, que la libertad del imputado resulta la regla fundamental en materia de medidas de coerción personal y es la “ultima ratio”. Ello dimana no sólo del art. 21 de la Const. </a:t>
            </a:r>
            <a:r>
              <a:rPr lang="es-ES" dirty="0" err="1">
                <a:solidFill>
                  <a:schemeClr val="bg1"/>
                </a:solidFill>
              </a:rPr>
              <a:t>Pcial</a:t>
            </a:r>
            <a:r>
              <a:rPr lang="es-ES" dirty="0">
                <a:solidFill>
                  <a:schemeClr val="bg1"/>
                </a:solidFill>
              </a:rPr>
              <a:t>, 290 C.P.P. (L.6730); y art. XXV de la Declaración Americana de los Derechos y Deberes del </a:t>
            </a:r>
            <a:r>
              <a:rPr lang="es-ES" dirty="0" smtClean="0">
                <a:solidFill>
                  <a:schemeClr val="bg1"/>
                </a:solidFill>
              </a:rPr>
              <a:t>Hombre…</a:t>
            </a:r>
            <a:endParaRPr lang="en-US" dirty="0">
              <a:solidFill>
                <a:schemeClr val="bg1"/>
              </a:solidFill>
            </a:endParaRPr>
          </a:p>
        </p:txBody>
      </p:sp>
    </p:spTree>
    <p:extLst>
      <p:ext uri="{BB962C8B-B14F-4D97-AF65-F5344CB8AC3E}">
        <p14:creationId xmlns:p14="http://schemas.microsoft.com/office/powerpoint/2010/main" val="397751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lstStyle/>
          <a:p>
            <a:r>
              <a:rPr lang="es-ES" dirty="0" smtClean="0">
                <a:solidFill>
                  <a:schemeClr val="bg1"/>
                </a:solidFill>
              </a:rPr>
              <a:t>…</a:t>
            </a:r>
            <a:r>
              <a:rPr lang="es-ES" u="sng" dirty="0" smtClean="0">
                <a:solidFill>
                  <a:schemeClr val="bg1"/>
                </a:solidFill>
              </a:rPr>
              <a:t>Morosidad </a:t>
            </a:r>
            <a:r>
              <a:rPr lang="es-ES" u="sng" dirty="0">
                <a:solidFill>
                  <a:schemeClr val="bg1"/>
                </a:solidFill>
              </a:rPr>
              <a:t>judicial o indebida dilación de los </a:t>
            </a:r>
            <a:r>
              <a:rPr lang="es-ES" u="sng" dirty="0" smtClean="0">
                <a:solidFill>
                  <a:schemeClr val="bg1"/>
                </a:solidFill>
              </a:rPr>
              <a:t>procedimientos</a:t>
            </a:r>
            <a:r>
              <a:rPr lang="es-ES" dirty="0" smtClean="0">
                <a:solidFill>
                  <a:schemeClr val="bg1"/>
                </a:solidFill>
              </a:rPr>
              <a:t>…</a:t>
            </a:r>
            <a:endParaRPr lang="en-US" dirty="0">
              <a:solidFill>
                <a:schemeClr val="bg1"/>
              </a:solidFill>
            </a:endParaRPr>
          </a:p>
        </p:txBody>
      </p:sp>
      <p:sp>
        <p:nvSpPr>
          <p:cNvPr id="4" name="Marcador de contenido 3"/>
          <p:cNvSpPr>
            <a:spLocks noGrp="1"/>
          </p:cNvSpPr>
          <p:nvPr>
            <p:ph idx="1"/>
          </p:nvPr>
        </p:nvSpPr>
        <p:spPr/>
        <p:txBody>
          <a:bodyPr/>
          <a:lstStyle/>
          <a:p>
            <a:pPr marL="0" indent="0">
              <a:buNone/>
            </a:pPr>
            <a:r>
              <a:rPr lang="es-ES" dirty="0">
                <a:solidFill>
                  <a:schemeClr val="bg1"/>
                </a:solidFill>
              </a:rPr>
              <a:t>… También resulta inaceptable, desde todo punto de vista, el </a:t>
            </a:r>
            <a:r>
              <a:rPr lang="es-ES" b="1" dirty="0">
                <a:solidFill>
                  <a:schemeClr val="bg1"/>
                </a:solidFill>
              </a:rPr>
              <a:t>dictado de la prisión preventiva</a:t>
            </a:r>
            <a:r>
              <a:rPr lang="es-ES" dirty="0">
                <a:solidFill>
                  <a:schemeClr val="bg1"/>
                </a:solidFill>
              </a:rPr>
              <a:t> fuera del plazo legal-en el </a:t>
            </a:r>
            <a:r>
              <a:rPr lang="es-ES" b="1" dirty="0">
                <a:solidFill>
                  <a:schemeClr val="bg1"/>
                </a:solidFill>
              </a:rPr>
              <a:t>caso diez días desde la detención</a:t>
            </a:r>
            <a:r>
              <a:rPr lang="es-ES" dirty="0">
                <a:solidFill>
                  <a:schemeClr val="bg1"/>
                </a:solidFill>
              </a:rPr>
              <a:t>-art. </a:t>
            </a:r>
            <a:r>
              <a:rPr lang="es-ES" dirty="0" smtClean="0">
                <a:solidFill>
                  <a:schemeClr val="bg1"/>
                </a:solidFill>
              </a:rPr>
              <a:t>348 </a:t>
            </a:r>
            <a:r>
              <a:rPr lang="es-ES" dirty="0">
                <a:solidFill>
                  <a:schemeClr val="bg1"/>
                </a:solidFill>
              </a:rPr>
              <a:t>(</a:t>
            </a:r>
            <a:r>
              <a:rPr lang="es-ES" dirty="0" smtClean="0">
                <a:solidFill>
                  <a:schemeClr val="bg1"/>
                </a:solidFill>
              </a:rPr>
              <a:t>L6730)</a:t>
            </a:r>
          </a:p>
          <a:p>
            <a:pPr marL="0" indent="0">
              <a:buNone/>
            </a:pPr>
            <a:r>
              <a:rPr lang="es-ES" dirty="0">
                <a:solidFill>
                  <a:schemeClr val="bg1"/>
                </a:solidFill>
              </a:rPr>
              <a:t> Corte IDH. Caso Arguelles y otros vs. </a:t>
            </a:r>
            <a:r>
              <a:rPr lang="es-ES" dirty="0" smtClean="0">
                <a:solidFill>
                  <a:schemeClr val="bg1"/>
                </a:solidFill>
              </a:rPr>
              <a:t>Argentina:</a:t>
            </a:r>
          </a:p>
          <a:p>
            <a:pPr marL="0" indent="0">
              <a:buNone/>
            </a:pPr>
            <a:r>
              <a:rPr lang="es-ES" dirty="0" smtClean="0">
                <a:solidFill>
                  <a:schemeClr val="bg1"/>
                </a:solidFill>
              </a:rPr>
              <a:t>…</a:t>
            </a:r>
            <a:r>
              <a:rPr lang="es-ES" b="1" dirty="0" smtClean="0">
                <a:solidFill>
                  <a:schemeClr val="bg1"/>
                </a:solidFill>
              </a:rPr>
              <a:t>el </a:t>
            </a:r>
            <a:r>
              <a:rPr lang="es-ES" b="1" dirty="0">
                <a:solidFill>
                  <a:schemeClr val="bg1"/>
                </a:solidFill>
              </a:rPr>
              <a:t>juez </a:t>
            </a:r>
            <a:r>
              <a:rPr lang="es-ES" dirty="0">
                <a:solidFill>
                  <a:schemeClr val="bg1"/>
                </a:solidFill>
              </a:rPr>
              <a:t>no tiene que esperar hasta el momento de dictar sentencia absolutoria para que una persona detenida recupere su libertad, sino que </a:t>
            </a:r>
            <a:r>
              <a:rPr lang="es-ES" b="1" dirty="0">
                <a:solidFill>
                  <a:schemeClr val="bg1"/>
                </a:solidFill>
              </a:rPr>
              <a:t>debe valorar periódicamente si las causas, necesidad y proporcionalidad de la medida se mantienen</a:t>
            </a:r>
            <a:r>
              <a:rPr lang="es-ES" dirty="0">
                <a:solidFill>
                  <a:schemeClr val="bg1"/>
                </a:solidFill>
              </a:rPr>
              <a:t>, y si el plazo de la detención ha sobrepasado los límites que imponen la </a:t>
            </a:r>
            <a:r>
              <a:rPr lang="es-ES" dirty="0" smtClean="0">
                <a:solidFill>
                  <a:schemeClr val="bg1"/>
                </a:solidFill>
              </a:rPr>
              <a:t>ley y </a:t>
            </a:r>
            <a:r>
              <a:rPr lang="es-ES" dirty="0">
                <a:solidFill>
                  <a:schemeClr val="bg1"/>
                </a:solidFill>
              </a:rPr>
              <a:t>la razón</a:t>
            </a:r>
            <a:endParaRPr lang="es-ES" dirty="0" smtClean="0">
              <a:solidFill>
                <a:schemeClr val="bg1"/>
              </a:solidFill>
            </a:endParaRPr>
          </a:p>
        </p:txBody>
      </p:sp>
    </p:spTree>
    <p:extLst>
      <p:ext uri="{BB962C8B-B14F-4D97-AF65-F5344CB8AC3E}">
        <p14:creationId xmlns:p14="http://schemas.microsoft.com/office/powerpoint/2010/main" val="377241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lstStyle/>
          <a:p>
            <a:r>
              <a:rPr lang="es-ES" dirty="0" smtClean="0">
                <a:solidFill>
                  <a:schemeClr val="bg1"/>
                </a:solidFill>
              </a:rPr>
              <a:t>…</a:t>
            </a:r>
            <a:r>
              <a:rPr lang="es-ES" u="sng" dirty="0" smtClean="0">
                <a:solidFill>
                  <a:schemeClr val="bg1"/>
                </a:solidFill>
              </a:rPr>
              <a:t>Morosidad </a:t>
            </a:r>
            <a:r>
              <a:rPr lang="es-ES" u="sng" dirty="0">
                <a:solidFill>
                  <a:schemeClr val="bg1"/>
                </a:solidFill>
              </a:rPr>
              <a:t>judicial o indebida dilación de los </a:t>
            </a:r>
            <a:r>
              <a:rPr lang="es-ES" u="sng" dirty="0" smtClean="0">
                <a:solidFill>
                  <a:schemeClr val="bg1"/>
                </a:solidFill>
              </a:rPr>
              <a:t>procedimientos</a:t>
            </a:r>
            <a:r>
              <a:rPr lang="es-ES" dirty="0">
                <a:solidFill>
                  <a:schemeClr val="bg1"/>
                </a:solidFill>
              </a:rPr>
              <a:t>.</a:t>
            </a:r>
            <a:endParaRPr lang="en-US" dirty="0">
              <a:solidFill>
                <a:schemeClr val="bg1"/>
              </a:solidFill>
            </a:endParaRPr>
          </a:p>
        </p:txBody>
      </p:sp>
      <p:sp>
        <p:nvSpPr>
          <p:cNvPr id="4" name="Marcador de contenido 3"/>
          <p:cNvSpPr>
            <a:spLocks noGrp="1"/>
          </p:cNvSpPr>
          <p:nvPr>
            <p:ph idx="1"/>
          </p:nvPr>
        </p:nvSpPr>
        <p:spPr/>
        <p:txBody>
          <a:bodyPr>
            <a:normAutofit fontScale="92500" lnSpcReduction="10000"/>
          </a:bodyPr>
          <a:lstStyle/>
          <a:p>
            <a:pPr marL="0" indent="0">
              <a:buNone/>
            </a:pPr>
            <a:r>
              <a:rPr lang="es-ES" dirty="0" smtClean="0">
                <a:solidFill>
                  <a:schemeClr val="bg1"/>
                </a:solidFill>
              </a:rPr>
              <a:t>CPP - Art</a:t>
            </a:r>
            <a:r>
              <a:rPr lang="es-ES" dirty="0">
                <a:solidFill>
                  <a:schemeClr val="bg1"/>
                </a:solidFill>
              </a:rPr>
              <a:t>. 295 - Cesación de la Prisión Preventiva</a:t>
            </a:r>
            <a:r>
              <a:rPr lang="es-ES" dirty="0" smtClean="0">
                <a:solidFill>
                  <a:schemeClr val="bg1"/>
                </a:solidFill>
              </a:rPr>
              <a:t>.</a:t>
            </a:r>
          </a:p>
          <a:p>
            <a:pPr marL="0" indent="0">
              <a:buNone/>
            </a:pPr>
            <a:r>
              <a:rPr lang="es-ES" dirty="0">
                <a:solidFill>
                  <a:schemeClr val="bg1"/>
                </a:solidFill>
              </a:rPr>
              <a:t>Se dispondrá fundadamente el cese de la prisión preventiva, de oficio o a pedido del </a:t>
            </a:r>
            <a:r>
              <a:rPr lang="es-ES" dirty="0" smtClean="0">
                <a:solidFill>
                  <a:schemeClr val="bg1"/>
                </a:solidFill>
              </a:rPr>
              <a:t>imputado… </a:t>
            </a:r>
            <a:r>
              <a:rPr lang="es-ES" dirty="0">
                <a:solidFill>
                  <a:schemeClr val="bg1"/>
                </a:solidFill>
              </a:rPr>
              <a:t>cuando</a:t>
            </a:r>
            <a:r>
              <a:rPr lang="es-ES" dirty="0" smtClean="0">
                <a:solidFill>
                  <a:schemeClr val="bg1"/>
                </a:solidFill>
              </a:rPr>
              <a:t>:</a:t>
            </a:r>
          </a:p>
          <a:p>
            <a:pPr marL="0" indent="0">
              <a:buNone/>
            </a:pPr>
            <a:r>
              <a:rPr lang="es-ES" dirty="0">
                <a:solidFill>
                  <a:schemeClr val="bg1"/>
                </a:solidFill>
              </a:rPr>
              <a:t>…4) La duración de la prisión preventiva excediere de </a:t>
            </a:r>
            <a:r>
              <a:rPr lang="es-ES" b="1" dirty="0">
                <a:solidFill>
                  <a:schemeClr val="bg1"/>
                </a:solidFill>
              </a:rPr>
              <a:t>dos (2) años</a:t>
            </a:r>
            <a:r>
              <a:rPr lang="es-ES" dirty="0">
                <a:solidFill>
                  <a:schemeClr val="bg1"/>
                </a:solidFill>
              </a:rPr>
              <a:t>, sin que se haya dictado sentencia.</a:t>
            </a:r>
          </a:p>
          <a:p>
            <a:pPr marL="0" indent="0">
              <a:buNone/>
            </a:pPr>
            <a:r>
              <a:rPr lang="es-ES" dirty="0">
                <a:solidFill>
                  <a:schemeClr val="bg1"/>
                </a:solidFill>
              </a:rPr>
              <a:t>Cuando en razón </a:t>
            </a:r>
            <a:r>
              <a:rPr lang="es-ES" dirty="0" smtClean="0">
                <a:solidFill>
                  <a:schemeClr val="bg1"/>
                </a:solidFill>
              </a:rPr>
              <a:t>de… </a:t>
            </a:r>
            <a:r>
              <a:rPr lang="es-ES" dirty="0">
                <a:solidFill>
                  <a:schemeClr val="bg1"/>
                </a:solidFill>
              </a:rPr>
              <a:t>a pedido del Fiscal o del querellante particular este término </a:t>
            </a:r>
            <a:r>
              <a:rPr lang="es-ES" b="1" dirty="0">
                <a:solidFill>
                  <a:schemeClr val="bg1"/>
                </a:solidFill>
              </a:rPr>
              <a:t>podrá prorrogarse</a:t>
            </a:r>
            <a:r>
              <a:rPr lang="es-ES" dirty="0">
                <a:solidFill>
                  <a:schemeClr val="bg1"/>
                </a:solidFill>
              </a:rPr>
              <a:t>:</a:t>
            </a:r>
          </a:p>
          <a:p>
            <a:pPr marL="0" indent="0">
              <a:buNone/>
            </a:pPr>
            <a:r>
              <a:rPr lang="es-ES" dirty="0">
                <a:solidFill>
                  <a:schemeClr val="bg1"/>
                </a:solidFill>
              </a:rPr>
              <a:t>a) Durante la investigación penal preparatoria </a:t>
            </a:r>
            <a:r>
              <a:rPr lang="es-ES" b="1" dirty="0">
                <a:solidFill>
                  <a:schemeClr val="bg1"/>
                </a:solidFill>
              </a:rPr>
              <a:t>por el Juez de Garantías </a:t>
            </a:r>
            <a:r>
              <a:rPr lang="es-ES" dirty="0">
                <a:solidFill>
                  <a:schemeClr val="bg1"/>
                </a:solidFill>
              </a:rPr>
              <a:t>hasta por </a:t>
            </a:r>
            <a:r>
              <a:rPr lang="es-ES" b="1" dirty="0">
                <a:solidFill>
                  <a:schemeClr val="bg1"/>
                </a:solidFill>
              </a:rPr>
              <a:t>seis (6) </a:t>
            </a:r>
            <a:r>
              <a:rPr lang="es-ES" b="1" dirty="0" smtClean="0">
                <a:solidFill>
                  <a:schemeClr val="bg1"/>
                </a:solidFill>
              </a:rPr>
              <a:t>meses </a:t>
            </a:r>
            <a:r>
              <a:rPr lang="es-ES" dirty="0">
                <a:solidFill>
                  <a:schemeClr val="bg1"/>
                </a:solidFill>
              </a:rPr>
              <a:t>más.</a:t>
            </a:r>
          </a:p>
          <a:p>
            <a:pPr marL="0" indent="0">
              <a:buNone/>
            </a:pPr>
            <a:r>
              <a:rPr lang="es-ES" dirty="0">
                <a:solidFill>
                  <a:schemeClr val="bg1"/>
                </a:solidFill>
              </a:rPr>
              <a:t>b) </a:t>
            </a:r>
            <a:r>
              <a:rPr lang="es-ES" b="1" dirty="0">
                <a:solidFill>
                  <a:schemeClr val="bg1"/>
                </a:solidFill>
              </a:rPr>
              <a:t>En la etapa del juicio </a:t>
            </a:r>
            <a:r>
              <a:rPr lang="es-ES" dirty="0">
                <a:solidFill>
                  <a:schemeClr val="bg1"/>
                </a:solidFill>
              </a:rPr>
              <a:t>por la Cámara del Crimen hasta completar un </a:t>
            </a:r>
            <a:r>
              <a:rPr lang="es-ES" b="1" dirty="0">
                <a:solidFill>
                  <a:schemeClr val="bg1"/>
                </a:solidFill>
              </a:rPr>
              <a:t>plazo máximo de </a:t>
            </a:r>
            <a:r>
              <a:rPr lang="es-ES" b="1" dirty="0" smtClean="0">
                <a:solidFill>
                  <a:schemeClr val="bg1"/>
                </a:solidFill>
              </a:rPr>
              <a:t>privación </a:t>
            </a:r>
            <a:r>
              <a:rPr lang="es-ES" b="1" dirty="0">
                <a:solidFill>
                  <a:schemeClr val="bg1"/>
                </a:solidFill>
              </a:rPr>
              <a:t>de la libertad en la causa de tres (3) años.</a:t>
            </a:r>
            <a:endParaRPr lang="en-US" b="1" dirty="0">
              <a:solidFill>
                <a:schemeClr val="bg1"/>
              </a:solidFill>
            </a:endParaRPr>
          </a:p>
        </p:txBody>
      </p:sp>
    </p:spTree>
    <p:extLst>
      <p:ext uri="{BB962C8B-B14F-4D97-AF65-F5344CB8AC3E}">
        <p14:creationId xmlns:p14="http://schemas.microsoft.com/office/powerpoint/2010/main" val="84543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normAutofit fontScale="90000"/>
          </a:bodyPr>
          <a:lstStyle/>
          <a:p>
            <a:r>
              <a:rPr lang="es-ES" u="sng" dirty="0">
                <a:solidFill>
                  <a:schemeClr val="bg1"/>
                </a:solidFill>
              </a:rPr>
              <a:t>Arbitrariedad manifiesta o error grosero del auto de procesamiento seguido de absolución o sobreseimiento</a:t>
            </a:r>
            <a:endParaRPr lang="en-US" u="sng" dirty="0">
              <a:solidFill>
                <a:schemeClr val="bg1"/>
              </a:solidFill>
            </a:endParaRPr>
          </a:p>
        </p:txBody>
      </p:sp>
      <p:sp>
        <p:nvSpPr>
          <p:cNvPr id="4" name="Marcador de contenido 3"/>
          <p:cNvSpPr>
            <a:spLocks noGrp="1"/>
          </p:cNvSpPr>
          <p:nvPr>
            <p:ph idx="1"/>
          </p:nvPr>
        </p:nvSpPr>
        <p:spPr/>
        <p:txBody>
          <a:bodyPr/>
          <a:lstStyle/>
          <a:p>
            <a:pPr marL="0" indent="0">
              <a:buNone/>
            </a:pPr>
            <a:r>
              <a:rPr lang="es-ES" dirty="0">
                <a:solidFill>
                  <a:schemeClr val="bg1"/>
                </a:solidFill>
              </a:rPr>
              <a:t>(CSN, 11/6/1998, López Juan c/Provincia de </a:t>
            </a:r>
            <a:r>
              <a:rPr lang="es-ES" dirty="0" smtClean="0">
                <a:solidFill>
                  <a:schemeClr val="bg1"/>
                </a:solidFill>
              </a:rPr>
              <a:t>Corrientes</a:t>
            </a:r>
            <a:r>
              <a:rPr lang="es-ES" dirty="0">
                <a:solidFill>
                  <a:schemeClr val="bg1"/>
                </a:solidFill>
              </a:rPr>
              <a:t>, Fallos 321-1717; CSN 18/7/2002, Robles c/Provincia de Bs. As.) </a:t>
            </a:r>
            <a:endParaRPr lang="en-US" dirty="0">
              <a:solidFill>
                <a:schemeClr val="bg1"/>
              </a:solidFill>
            </a:endParaRPr>
          </a:p>
          <a:p>
            <a:pPr marL="0" indent="0">
              <a:buNone/>
            </a:pPr>
            <a:r>
              <a:rPr lang="es-ES" dirty="0" smtClean="0">
                <a:solidFill>
                  <a:schemeClr val="bg1"/>
                </a:solidFill>
              </a:rPr>
              <a:t>La </a:t>
            </a:r>
            <a:r>
              <a:rPr lang="es-ES" dirty="0">
                <a:solidFill>
                  <a:schemeClr val="bg1"/>
                </a:solidFill>
              </a:rPr>
              <a:t>detención fue arbitraria si a la luz de los elementos probatorios con los que el juez de instrucción contaba, la detención se haya dispuesto en </a:t>
            </a:r>
            <a:r>
              <a:rPr lang="es-ES" b="1" dirty="0">
                <a:solidFill>
                  <a:schemeClr val="bg1"/>
                </a:solidFill>
              </a:rPr>
              <a:t>apartamiento palmario de los hechos comprobados de la causa, y de modo insostenible desde el punto de vista de las normas que regulan su aplicación</a:t>
            </a:r>
            <a:r>
              <a:rPr lang="es-ES"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32335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lstStyle/>
          <a:p>
            <a:pPr algn="ctr"/>
            <a:r>
              <a:rPr lang="es-AR" dirty="0" smtClean="0">
                <a:solidFill>
                  <a:schemeClr val="bg1"/>
                </a:solidFill>
              </a:rPr>
              <a:t>…</a:t>
            </a:r>
            <a:r>
              <a:rPr lang="es-AR" u="sng" dirty="0" smtClean="0">
                <a:solidFill>
                  <a:schemeClr val="bg1"/>
                </a:solidFill>
              </a:rPr>
              <a:t>Arbitrariedad</a:t>
            </a:r>
            <a:r>
              <a:rPr lang="es-AR" dirty="0" smtClean="0">
                <a:solidFill>
                  <a:schemeClr val="bg1"/>
                </a:solidFill>
              </a:rPr>
              <a:t>…</a:t>
            </a:r>
            <a:endParaRPr lang="en-US" u="sng" dirty="0">
              <a:solidFill>
                <a:schemeClr val="bg1"/>
              </a:solidFill>
            </a:endParaRPr>
          </a:p>
        </p:txBody>
      </p:sp>
      <p:sp>
        <p:nvSpPr>
          <p:cNvPr id="4" name="Marcador de contenido 3"/>
          <p:cNvSpPr>
            <a:spLocks noGrp="1"/>
          </p:cNvSpPr>
          <p:nvPr>
            <p:ph idx="1"/>
          </p:nvPr>
        </p:nvSpPr>
        <p:spPr>
          <a:xfrm>
            <a:off x="838199" y="1385455"/>
            <a:ext cx="10674927" cy="4791508"/>
          </a:xfrm>
        </p:spPr>
        <p:txBody>
          <a:bodyPr>
            <a:normAutofit/>
          </a:bodyPr>
          <a:lstStyle/>
          <a:p>
            <a:pPr marL="0" indent="0">
              <a:buNone/>
            </a:pPr>
            <a:r>
              <a:rPr lang="es-ES" sz="3200" dirty="0">
                <a:solidFill>
                  <a:schemeClr val="bg1"/>
                </a:solidFill>
              </a:rPr>
              <a:t>voto de KEMELMAJER en ROJO:</a:t>
            </a:r>
          </a:p>
          <a:p>
            <a:pPr marL="0" indent="0">
              <a:buNone/>
            </a:pPr>
            <a:r>
              <a:rPr lang="es-ES" sz="3200" dirty="0" smtClean="0">
                <a:solidFill>
                  <a:schemeClr val="bg1"/>
                </a:solidFill>
              </a:rPr>
              <a:t>… </a:t>
            </a:r>
            <a:r>
              <a:rPr lang="es-ES" sz="3200" b="1" dirty="0">
                <a:solidFill>
                  <a:schemeClr val="bg1"/>
                </a:solidFill>
              </a:rPr>
              <a:t>la </a:t>
            </a:r>
            <a:r>
              <a:rPr lang="es-ES" sz="3200" b="1" u="sng" dirty="0" smtClean="0">
                <a:solidFill>
                  <a:schemeClr val="bg1"/>
                </a:solidFill>
              </a:rPr>
              <a:t>carencia </a:t>
            </a:r>
            <a:r>
              <a:rPr lang="es-ES" sz="3200" b="1" u="sng" dirty="0">
                <a:solidFill>
                  <a:schemeClr val="bg1"/>
                </a:solidFill>
              </a:rPr>
              <a:t>de sustento lógico </a:t>
            </a:r>
            <a:r>
              <a:rPr lang="es-ES" sz="3200" b="1" dirty="0">
                <a:solidFill>
                  <a:schemeClr val="bg1"/>
                </a:solidFill>
              </a:rPr>
              <a:t>de la detención importa la obligación del Estado de reparar los daños y perjuicios causados</a:t>
            </a:r>
            <a:r>
              <a:rPr lang="es-ES" sz="3200" dirty="0">
                <a:solidFill>
                  <a:schemeClr val="bg1"/>
                </a:solidFill>
              </a:rPr>
              <a:t>. Sostener lo contrario implicaría admitir el absurdo que “la justicia es una actividad riesgosa y que los riegos los asume el justiciable”; que la Sra. Rojo simplemente “tuvo la mala suerte de haber sido individualizada por un </a:t>
            </a:r>
            <a:r>
              <a:rPr lang="es-ES" sz="3200" dirty="0" smtClean="0">
                <a:solidFill>
                  <a:schemeClr val="bg1"/>
                </a:solidFill>
              </a:rPr>
              <a:t>paranoico </a:t>
            </a:r>
            <a:r>
              <a:rPr lang="es-ES" sz="3200" dirty="0">
                <a:solidFill>
                  <a:schemeClr val="bg1"/>
                </a:solidFill>
              </a:rPr>
              <a:t>y que es ella quien debe soportar ese daño pues así lo impone el llamado bien común”; que todos, por honestos y trabajadores que seamos, “vivimos bajo libertad </a:t>
            </a:r>
            <a:r>
              <a:rPr lang="es-ES" sz="3200" dirty="0" smtClean="0">
                <a:solidFill>
                  <a:schemeClr val="bg1"/>
                </a:solidFill>
              </a:rPr>
              <a:t>condicional”…</a:t>
            </a:r>
            <a:endParaRPr lang="en-US" sz="3200" dirty="0">
              <a:solidFill>
                <a:schemeClr val="bg1"/>
              </a:solidFill>
            </a:endParaRPr>
          </a:p>
        </p:txBody>
      </p:sp>
    </p:spTree>
    <p:extLst>
      <p:ext uri="{BB962C8B-B14F-4D97-AF65-F5344CB8AC3E}">
        <p14:creationId xmlns:p14="http://schemas.microsoft.com/office/powerpoint/2010/main" val="2670593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6"/>
            <a:ext cx="10515600" cy="826366"/>
          </a:xfrm>
        </p:spPr>
        <p:txBody>
          <a:bodyPr/>
          <a:lstStyle/>
          <a:p>
            <a:pPr algn="ctr"/>
            <a:r>
              <a:rPr lang="en-US" dirty="0">
                <a:solidFill>
                  <a:schemeClr val="bg1"/>
                </a:solidFill>
              </a:rPr>
              <a:t>…</a:t>
            </a:r>
            <a:r>
              <a:rPr lang="en-US" u="sng" dirty="0" err="1">
                <a:solidFill>
                  <a:schemeClr val="bg1"/>
                </a:solidFill>
              </a:rPr>
              <a:t>Arbitrariedad</a:t>
            </a:r>
            <a:r>
              <a:rPr lang="en-US" dirty="0">
                <a:solidFill>
                  <a:schemeClr val="bg1"/>
                </a:solidFill>
              </a:rPr>
              <a:t>…</a:t>
            </a:r>
          </a:p>
        </p:txBody>
      </p:sp>
      <p:sp>
        <p:nvSpPr>
          <p:cNvPr id="4" name="Marcador de contenido 3"/>
          <p:cNvSpPr>
            <a:spLocks noGrp="1"/>
          </p:cNvSpPr>
          <p:nvPr>
            <p:ph idx="1"/>
          </p:nvPr>
        </p:nvSpPr>
        <p:spPr>
          <a:xfrm>
            <a:off x="838200" y="1454727"/>
            <a:ext cx="10515600" cy="4722236"/>
          </a:xfrm>
        </p:spPr>
        <p:txBody>
          <a:bodyPr/>
          <a:lstStyle/>
          <a:p>
            <a:pPr marL="0" indent="0">
              <a:buNone/>
            </a:pPr>
            <a:r>
              <a:rPr lang="es-ES" dirty="0">
                <a:solidFill>
                  <a:schemeClr val="bg1"/>
                </a:solidFill>
              </a:rPr>
              <a:t>SCJM voto de NANCLARES en “GOMEZ</a:t>
            </a:r>
            <a:r>
              <a:rPr lang="es-ES" dirty="0" smtClean="0">
                <a:solidFill>
                  <a:schemeClr val="bg1"/>
                </a:solidFill>
              </a:rPr>
              <a:t>”:</a:t>
            </a:r>
          </a:p>
          <a:p>
            <a:pPr marL="0" indent="0">
              <a:buNone/>
            </a:pPr>
            <a:r>
              <a:rPr lang="es-ES" dirty="0" smtClean="0">
                <a:solidFill>
                  <a:schemeClr val="bg1"/>
                </a:solidFill>
              </a:rPr>
              <a:t>… </a:t>
            </a:r>
            <a:r>
              <a:rPr lang="es-ES" b="1" dirty="0">
                <a:solidFill>
                  <a:schemeClr val="bg1"/>
                </a:solidFill>
              </a:rPr>
              <a:t>resulta irrazonable sostener </a:t>
            </a:r>
            <a:r>
              <a:rPr lang="es-ES" dirty="0">
                <a:solidFill>
                  <a:schemeClr val="bg1"/>
                </a:solidFill>
              </a:rPr>
              <a:t>–como lo hizo el tribunal de alzada- </a:t>
            </a:r>
            <a:r>
              <a:rPr lang="es-ES" b="1" dirty="0">
                <a:solidFill>
                  <a:schemeClr val="bg1"/>
                </a:solidFill>
              </a:rPr>
              <a:t>que no existe </a:t>
            </a:r>
            <a:r>
              <a:rPr lang="es-ES" b="1" dirty="0" smtClean="0">
                <a:solidFill>
                  <a:schemeClr val="bg1"/>
                </a:solidFill>
              </a:rPr>
              <a:t>irregularidad </a:t>
            </a:r>
            <a:r>
              <a:rPr lang="es-ES" b="1" dirty="0">
                <a:solidFill>
                  <a:schemeClr val="bg1"/>
                </a:solidFill>
              </a:rPr>
              <a:t>suficiente para ameritar la procedencia del reclamo, cuando el propio órgano penal revisor (Cámara del Crimen) </a:t>
            </a:r>
            <a:r>
              <a:rPr lang="es-ES" dirty="0">
                <a:solidFill>
                  <a:schemeClr val="bg1"/>
                </a:solidFill>
              </a:rPr>
              <a:t>consideró incompleta la instrucción, y revocó el auto de elevación a juicio, luego de efectuar la valoración de los argumentos de la defensa del imputado que el juez de garantía ponderó tardíamente (al ordenar el </a:t>
            </a:r>
            <a:r>
              <a:rPr lang="es-ES" dirty="0" smtClean="0">
                <a:solidFill>
                  <a:schemeClr val="bg1"/>
                </a:solidFill>
              </a:rPr>
              <a:t>recupero </a:t>
            </a:r>
            <a:r>
              <a:rPr lang="es-ES" dirty="0">
                <a:solidFill>
                  <a:schemeClr val="bg1"/>
                </a:solidFill>
              </a:rPr>
              <a:t>de libertad), pero posteriormente y de manera ilógica ignoró al disponer la </a:t>
            </a:r>
            <a:r>
              <a:rPr lang="es-ES" dirty="0" smtClean="0">
                <a:solidFill>
                  <a:schemeClr val="bg1"/>
                </a:solidFill>
              </a:rPr>
              <a:t>elevación </a:t>
            </a:r>
            <a:r>
              <a:rPr lang="es-ES" dirty="0">
                <a:solidFill>
                  <a:schemeClr val="bg1"/>
                </a:solidFill>
              </a:rPr>
              <a:t>a juicio.</a:t>
            </a:r>
            <a:endParaRPr lang="en-US" dirty="0">
              <a:solidFill>
                <a:schemeClr val="bg1"/>
              </a:solidFill>
            </a:endParaRPr>
          </a:p>
        </p:txBody>
      </p:sp>
    </p:spTree>
    <p:extLst>
      <p:ext uri="{BB962C8B-B14F-4D97-AF65-F5344CB8AC3E}">
        <p14:creationId xmlns:p14="http://schemas.microsoft.com/office/powerpoint/2010/main" val="20732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lstStyle/>
          <a:p>
            <a:pPr algn="ctr"/>
            <a:r>
              <a:rPr lang="es-AR" dirty="0">
                <a:solidFill>
                  <a:schemeClr val="bg1"/>
                </a:solidFill>
              </a:rPr>
              <a:t>…</a:t>
            </a:r>
            <a:r>
              <a:rPr lang="es-AR" u="sng" dirty="0">
                <a:solidFill>
                  <a:schemeClr val="bg1"/>
                </a:solidFill>
              </a:rPr>
              <a:t>Arbitrariedad</a:t>
            </a:r>
            <a:r>
              <a:rPr lang="es-AR" dirty="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246909"/>
            <a:ext cx="10515600" cy="4930054"/>
          </a:xfrm>
        </p:spPr>
        <p:txBody>
          <a:bodyPr/>
          <a:lstStyle/>
          <a:p>
            <a:pPr marL="0" indent="0">
              <a:buNone/>
            </a:pPr>
            <a:r>
              <a:rPr lang="es-ES" b="1" dirty="0" smtClean="0">
                <a:solidFill>
                  <a:schemeClr val="bg1"/>
                </a:solidFill>
              </a:rPr>
              <a:t>TRIBUNAL COMPETENTE</a:t>
            </a:r>
            <a:r>
              <a:rPr lang="es-ES" dirty="0" smtClean="0">
                <a:solidFill>
                  <a:schemeClr val="bg1"/>
                </a:solidFill>
              </a:rPr>
              <a:t> </a:t>
            </a:r>
            <a:r>
              <a:rPr lang="es-ES" dirty="0">
                <a:solidFill>
                  <a:schemeClr val="bg1"/>
                </a:solidFill>
              </a:rPr>
              <a:t>PARA DECLARAR ILEGÍTIMA LA </a:t>
            </a:r>
            <a:r>
              <a:rPr lang="es-ES" dirty="0" smtClean="0">
                <a:solidFill>
                  <a:schemeClr val="bg1"/>
                </a:solidFill>
              </a:rPr>
              <a:t>RESOLUCIÓN </a:t>
            </a:r>
            <a:r>
              <a:rPr lang="es-ES" dirty="0">
                <a:solidFill>
                  <a:schemeClr val="bg1"/>
                </a:solidFill>
              </a:rPr>
              <a:t>QUE DISPUSO LA PRISIÓN </a:t>
            </a:r>
            <a:r>
              <a:rPr lang="es-ES" dirty="0" smtClean="0">
                <a:solidFill>
                  <a:schemeClr val="bg1"/>
                </a:solidFill>
              </a:rPr>
              <a:t>PREVENTIVA</a:t>
            </a:r>
            <a:endParaRPr lang="es-ES" dirty="0">
              <a:solidFill>
                <a:schemeClr val="bg1"/>
              </a:solidFill>
            </a:endParaRPr>
          </a:p>
          <a:p>
            <a:pPr marL="0" indent="0">
              <a:buNone/>
            </a:pPr>
            <a:r>
              <a:rPr lang="es-ES" b="1" dirty="0">
                <a:solidFill>
                  <a:schemeClr val="bg1"/>
                </a:solidFill>
              </a:rPr>
              <a:t>CPP </a:t>
            </a:r>
          </a:p>
          <a:p>
            <a:pPr marL="0" indent="0">
              <a:buNone/>
            </a:pPr>
            <a:r>
              <a:rPr lang="es-ES" dirty="0">
                <a:solidFill>
                  <a:schemeClr val="bg1"/>
                </a:solidFill>
              </a:rPr>
              <a:t>LIBRO PRIMERO - DISPOSICIONES GENERALES - Título VII - Coerción Personal - Capítulo 3 – </a:t>
            </a:r>
            <a:r>
              <a:rPr lang="es-ES" b="1" dirty="0">
                <a:solidFill>
                  <a:schemeClr val="bg1"/>
                </a:solidFill>
              </a:rPr>
              <a:t>Indemnización</a:t>
            </a:r>
            <a:r>
              <a:rPr lang="es-ES" dirty="0">
                <a:solidFill>
                  <a:schemeClr val="bg1"/>
                </a:solidFill>
              </a:rPr>
              <a:t> – </a:t>
            </a:r>
          </a:p>
          <a:p>
            <a:pPr marL="0" indent="0">
              <a:buNone/>
            </a:pPr>
            <a:r>
              <a:rPr lang="es-ES" b="1" dirty="0">
                <a:solidFill>
                  <a:schemeClr val="bg1"/>
                </a:solidFill>
              </a:rPr>
              <a:t>Art. 312 - </a:t>
            </a:r>
            <a:r>
              <a:rPr lang="es-ES" dirty="0">
                <a:solidFill>
                  <a:schemeClr val="bg1"/>
                </a:solidFill>
              </a:rPr>
              <a:t>Procedencia. Si al disponerse el sobreseimiento o la absolución del </a:t>
            </a:r>
            <a:r>
              <a:rPr lang="es-ES" dirty="0" smtClean="0">
                <a:solidFill>
                  <a:schemeClr val="bg1"/>
                </a:solidFill>
              </a:rPr>
              <a:t>imputado</a:t>
            </a:r>
            <a:r>
              <a:rPr lang="es-ES" dirty="0">
                <a:solidFill>
                  <a:schemeClr val="bg1"/>
                </a:solidFill>
              </a:rPr>
              <a:t>, éste entendiere que fue privado arbitrariamente de su libertad, </a:t>
            </a:r>
            <a:r>
              <a:rPr lang="es-ES" b="1" dirty="0">
                <a:solidFill>
                  <a:schemeClr val="bg1"/>
                </a:solidFill>
              </a:rPr>
              <a:t>podrá reclamar en el </a:t>
            </a:r>
            <a:r>
              <a:rPr lang="es-ES" b="1" u="sng" dirty="0">
                <a:solidFill>
                  <a:schemeClr val="bg1"/>
                </a:solidFill>
              </a:rPr>
              <a:t>fuero civil </a:t>
            </a:r>
            <a:r>
              <a:rPr lang="es-ES" dirty="0">
                <a:solidFill>
                  <a:schemeClr val="bg1"/>
                </a:solidFill>
              </a:rPr>
              <a:t>la indemnización que estime corresponder conforme a la legislación sustantiva.</a:t>
            </a:r>
          </a:p>
          <a:p>
            <a:pPr marL="0" indent="0">
              <a:buNone/>
            </a:pPr>
            <a:endParaRPr lang="en-US" dirty="0">
              <a:solidFill>
                <a:schemeClr val="bg1"/>
              </a:solidFill>
            </a:endParaRPr>
          </a:p>
        </p:txBody>
      </p:sp>
    </p:spTree>
    <p:extLst>
      <p:ext uri="{BB962C8B-B14F-4D97-AF65-F5344CB8AC3E}">
        <p14:creationId xmlns:p14="http://schemas.microsoft.com/office/powerpoint/2010/main" val="292948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4" name="Título 3"/>
          <p:cNvSpPr>
            <a:spLocks noGrp="1"/>
          </p:cNvSpPr>
          <p:nvPr>
            <p:ph type="title"/>
          </p:nvPr>
        </p:nvSpPr>
        <p:spPr>
          <a:xfrm>
            <a:off x="838200" y="365125"/>
            <a:ext cx="10515600" cy="2682875"/>
          </a:xfrm>
        </p:spPr>
        <p:txBody>
          <a:bodyPr>
            <a:normAutofit/>
          </a:bodyPr>
          <a:lstStyle/>
          <a:p>
            <a:pPr algn="ctr"/>
            <a:r>
              <a:rPr lang="es-AR" dirty="0" smtClean="0">
                <a:solidFill>
                  <a:schemeClr val="bg1"/>
                </a:solidFill>
              </a:rPr>
              <a:t>Módulo IV.</a:t>
            </a:r>
            <a:br>
              <a:rPr lang="es-AR" dirty="0" smtClean="0">
                <a:solidFill>
                  <a:schemeClr val="bg1"/>
                </a:solidFill>
              </a:rPr>
            </a:br>
            <a:r>
              <a:rPr lang="es-AR" dirty="0" smtClean="0">
                <a:solidFill>
                  <a:schemeClr val="bg1"/>
                </a:solidFill>
              </a:rPr>
              <a:t>Responsabilidad del Estado por actividad lícita.</a:t>
            </a:r>
            <a:br>
              <a:rPr lang="es-AR" dirty="0" smtClean="0">
                <a:solidFill>
                  <a:schemeClr val="bg1"/>
                </a:solidFill>
              </a:rPr>
            </a:br>
            <a:r>
              <a:rPr lang="es-AR" dirty="0" smtClean="0">
                <a:solidFill>
                  <a:schemeClr val="bg1"/>
                </a:solidFill>
              </a:rPr>
              <a:t>Lunes 08 de mayo de 2023.</a:t>
            </a:r>
            <a:endParaRPr lang="en-US" dirty="0">
              <a:solidFill>
                <a:schemeClr val="bg1"/>
              </a:solidFill>
            </a:endParaRPr>
          </a:p>
        </p:txBody>
      </p:sp>
      <p:sp>
        <p:nvSpPr>
          <p:cNvPr id="5" name="Marcador de contenido 4"/>
          <p:cNvSpPr>
            <a:spLocks noGrp="1"/>
          </p:cNvSpPr>
          <p:nvPr>
            <p:ph idx="1"/>
          </p:nvPr>
        </p:nvSpPr>
        <p:spPr>
          <a:xfrm>
            <a:off x="838200" y="3560617"/>
            <a:ext cx="10515600" cy="2616345"/>
          </a:xfrm>
        </p:spPr>
        <p:txBody>
          <a:bodyPr/>
          <a:lstStyle/>
          <a:p>
            <a:pPr marL="0" indent="0" algn="ctr">
              <a:buNone/>
            </a:pPr>
            <a:r>
              <a:rPr lang="es-ES" sz="4400" dirty="0" smtClean="0">
                <a:solidFill>
                  <a:schemeClr val="bg1"/>
                </a:solidFill>
              </a:rPr>
              <a:t>“Responsabilidad del Estado derivada de </a:t>
            </a:r>
            <a:r>
              <a:rPr lang="es-ES" sz="4400" dirty="0">
                <a:solidFill>
                  <a:schemeClr val="bg1"/>
                </a:solidFill>
              </a:rPr>
              <a:t>prisión </a:t>
            </a:r>
            <a:r>
              <a:rPr lang="es-ES" sz="4400" dirty="0" smtClean="0">
                <a:solidFill>
                  <a:schemeClr val="bg1"/>
                </a:solidFill>
              </a:rPr>
              <a:t>preventiva”.</a:t>
            </a:r>
          </a:p>
          <a:p>
            <a:pPr marL="0" indent="0">
              <a:buNone/>
            </a:pPr>
            <a:endParaRPr lang="es-ES" dirty="0" smtClean="0">
              <a:solidFill>
                <a:schemeClr val="bg1"/>
              </a:solidFill>
            </a:endParaRPr>
          </a:p>
          <a:p>
            <a:pPr marL="0" indent="0">
              <a:buNone/>
            </a:pPr>
            <a:r>
              <a:rPr lang="es-ES" dirty="0" smtClean="0">
                <a:solidFill>
                  <a:schemeClr val="bg1"/>
                </a:solidFill>
              </a:rPr>
              <a:t>A cargo de: Gustavo </a:t>
            </a:r>
            <a:r>
              <a:rPr lang="es-ES" dirty="0" err="1" smtClean="0">
                <a:solidFill>
                  <a:schemeClr val="bg1"/>
                </a:solidFill>
              </a:rPr>
              <a:t>Boullaude</a:t>
            </a:r>
            <a:r>
              <a:rPr lang="es-E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554194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lstStyle/>
          <a:p>
            <a:pPr algn="ctr"/>
            <a:r>
              <a:rPr lang="es-AR" dirty="0">
                <a:solidFill>
                  <a:schemeClr val="bg1"/>
                </a:solidFill>
              </a:rPr>
              <a:t>…</a:t>
            </a:r>
            <a:r>
              <a:rPr lang="es-AR" u="sng" dirty="0">
                <a:solidFill>
                  <a:schemeClr val="bg1"/>
                </a:solidFill>
              </a:rPr>
              <a:t>Arbitrariedad</a:t>
            </a:r>
            <a:r>
              <a:rPr lang="es-AR" dirty="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302327"/>
            <a:ext cx="10515600" cy="4874636"/>
          </a:xfrm>
        </p:spPr>
        <p:txBody>
          <a:bodyPr>
            <a:normAutofit lnSpcReduction="10000"/>
          </a:bodyPr>
          <a:lstStyle/>
          <a:p>
            <a:pPr marL="0" indent="0">
              <a:buNone/>
            </a:pPr>
            <a:r>
              <a:rPr lang="es-ES" dirty="0">
                <a:solidFill>
                  <a:schemeClr val="bg1"/>
                </a:solidFill>
              </a:rPr>
              <a:t>del voto del Dr. Gómez en </a:t>
            </a:r>
            <a:r>
              <a:rPr lang="es-ES" dirty="0" smtClean="0">
                <a:solidFill>
                  <a:schemeClr val="bg1"/>
                </a:solidFill>
              </a:rPr>
              <a:t>ANAGUA:</a:t>
            </a:r>
          </a:p>
          <a:p>
            <a:pPr marL="0" indent="0">
              <a:buNone/>
            </a:pPr>
            <a:r>
              <a:rPr lang="es-ES" dirty="0" smtClean="0">
                <a:solidFill>
                  <a:schemeClr val="bg1"/>
                </a:solidFill>
              </a:rPr>
              <a:t>…La </a:t>
            </a:r>
            <a:r>
              <a:rPr lang="es-ES" dirty="0">
                <a:solidFill>
                  <a:schemeClr val="bg1"/>
                </a:solidFill>
              </a:rPr>
              <a:t>declaración no corresponde al fuero penal, sino </a:t>
            </a:r>
            <a:r>
              <a:rPr lang="es-ES" b="1" dirty="0">
                <a:solidFill>
                  <a:schemeClr val="bg1"/>
                </a:solidFill>
              </a:rPr>
              <a:t>al Tribunal que deba resolver sobre la responsabilidad del Estado </a:t>
            </a:r>
            <a:r>
              <a:rPr lang="es-ES" dirty="0">
                <a:solidFill>
                  <a:schemeClr val="bg1"/>
                </a:solidFill>
              </a:rPr>
              <a:t>derivada de la prisión preventiva. </a:t>
            </a:r>
          </a:p>
          <a:p>
            <a:pPr marL="0" indent="0">
              <a:buNone/>
            </a:pPr>
            <a:r>
              <a:rPr lang="es-ES" b="1" dirty="0">
                <a:solidFill>
                  <a:schemeClr val="bg1"/>
                </a:solidFill>
              </a:rPr>
              <a:t>Este tiene que examinar actos de un tercero (el Poder Judicial actuando en el juicio penal) </a:t>
            </a:r>
            <a:r>
              <a:rPr lang="es-ES" dirty="0" smtClean="0">
                <a:solidFill>
                  <a:schemeClr val="bg1"/>
                </a:solidFill>
              </a:rPr>
              <a:t>… </a:t>
            </a:r>
            <a:r>
              <a:rPr lang="es-ES" b="1" dirty="0">
                <a:solidFill>
                  <a:schemeClr val="bg1"/>
                </a:solidFill>
              </a:rPr>
              <a:t>sin estar autorizado a substituir su </a:t>
            </a:r>
            <a:r>
              <a:rPr lang="es-ES" b="1" dirty="0" smtClean="0">
                <a:solidFill>
                  <a:schemeClr val="bg1"/>
                </a:solidFill>
              </a:rPr>
              <a:t>propio </a:t>
            </a:r>
            <a:r>
              <a:rPr lang="es-ES" b="1" dirty="0">
                <a:solidFill>
                  <a:schemeClr val="bg1"/>
                </a:solidFill>
              </a:rPr>
              <a:t>juicio por el juicio de quien dispuso las medidas de coerción que deben ser </a:t>
            </a:r>
            <a:r>
              <a:rPr lang="es-ES" b="1" dirty="0" smtClean="0">
                <a:solidFill>
                  <a:schemeClr val="bg1"/>
                </a:solidFill>
              </a:rPr>
              <a:t>examinadas</a:t>
            </a:r>
            <a:r>
              <a:rPr lang="es-ES" dirty="0">
                <a:solidFill>
                  <a:schemeClr val="bg1"/>
                </a:solidFill>
              </a:rPr>
              <a:t>. </a:t>
            </a:r>
          </a:p>
          <a:p>
            <a:pPr marL="0" indent="0">
              <a:buNone/>
            </a:pPr>
            <a:r>
              <a:rPr lang="es-ES" dirty="0" smtClean="0">
                <a:solidFill>
                  <a:schemeClr val="bg1"/>
                </a:solidFill>
              </a:rPr>
              <a:t>…A </a:t>
            </a:r>
            <a:r>
              <a:rPr lang="es-ES" dirty="0">
                <a:solidFill>
                  <a:schemeClr val="bg1"/>
                </a:solidFill>
              </a:rPr>
              <a:t>diferencia de otros supuestos de responsabilidad del Estado por la actuación del Poder Judicial, en el caso de la prisión preventiva como factor causal, ni la doctrina judicial ni la hermenéutica de la ley exigen como condición la anulación del acto </a:t>
            </a:r>
            <a:r>
              <a:rPr lang="es-ES" dirty="0" smtClean="0">
                <a:solidFill>
                  <a:schemeClr val="bg1"/>
                </a:solidFill>
              </a:rPr>
              <a:t>procesal </a:t>
            </a:r>
            <a:r>
              <a:rPr lang="es-ES" dirty="0">
                <a:solidFill>
                  <a:schemeClr val="bg1"/>
                </a:solidFill>
              </a:rPr>
              <a:t>que la resuelve. </a:t>
            </a:r>
          </a:p>
          <a:p>
            <a:pPr marL="0" indent="0">
              <a:buNone/>
            </a:pPr>
            <a:endParaRPr lang="en-US" dirty="0">
              <a:solidFill>
                <a:schemeClr val="bg1"/>
              </a:solidFill>
            </a:endParaRPr>
          </a:p>
        </p:txBody>
      </p:sp>
    </p:spTree>
    <p:extLst>
      <p:ext uri="{BB962C8B-B14F-4D97-AF65-F5344CB8AC3E}">
        <p14:creationId xmlns:p14="http://schemas.microsoft.com/office/powerpoint/2010/main" val="2302170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6"/>
            <a:ext cx="10515600" cy="618548"/>
          </a:xfrm>
        </p:spPr>
        <p:txBody>
          <a:bodyPr>
            <a:normAutofit fontScale="90000"/>
          </a:bodyPr>
          <a:lstStyle/>
          <a:p>
            <a:pPr algn="ctr"/>
            <a:r>
              <a:rPr lang="es-AR" dirty="0">
                <a:solidFill>
                  <a:schemeClr val="bg1"/>
                </a:solidFill>
              </a:rPr>
              <a:t>…</a:t>
            </a:r>
            <a:r>
              <a:rPr lang="es-AR" u="sng" dirty="0">
                <a:solidFill>
                  <a:schemeClr val="bg1"/>
                </a:solidFill>
              </a:rPr>
              <a:t>Arbitrariedad</a:t>
            </a:r>
            <a:r>
              <a:rPr lang="es-AR" dirty="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205345"/>
            <a:ext cx="10515600" cy="4971618"/>
          </a:xfrm>
        </p:spPr>
        <p:txBody>
          <a:bodyPr/>
          <a:lstStyle/>
          <a:p>
            <a:pPr marL="0" indent="0">
              <a:buNone/>
            </a:pPr>
            <a:r>
              <a:rPr lang="es-ES" dirty="0">
                <a:solidFill>
                  <a:schemeClr val="bg1"/>
                </a:solidFill>
              </a:rPr>
              <a:t>Otros requisitos:</a:t>
            </a:r>
          </a:p>
          <a:p>
            <a:pPr marL="0" indent="0">
              <a:buNone/>
            </a:pPr>
            <a:r>
              <a:rPr lang="es-ES" dirty="0" smtClean="0">
                <a:solidFill>
                  <a:schemeClr val="bg1"/>
                </a:solidFill>
              </a:rPr>
              <a:t>• Que </a:t>
            </a:r>
            <a:r>
              <a:rPr lang="es-ES" dirty="0">
                <a:solidFill>
                  <a:schemeClr val="bg1"/>
                </a:solidFill>
              </a:rPr>
              <a:t>el imputado haya sido finalmente </a:t>
            </a:r>
            <a:r>
              <a:rPr lang="es-ES" b="1" dirty="0">
                <a:solidFill>
                  <a:schemeClr val="bg1"/>
                </a:solidFill>
              </a:rPr>
              <a:t>absuelto</a:t>
            </a:r>
            <a:r>
              <a:rPr lang="es-ES" dirty="0">
                <a:solidFill>
                  <a:schemeClr val="bg1"/>
                </a:solidFill>
              </a:rPr>
              <a:t>, </a:t>
            </a:r>
          </a:p>
          <a:p>
            <a:pPr marL="0" indent="0">
              <a:buNone/>
            </a:pPr>
            <a:r>
              <a:rPr lang="es-ES" dirty="0" smtClean="0">
                <a:solidFill>
                  <a:schemeClr val="bg1"/>
                </a:solidFill>
              </a:rPr>
              <a:t>• Algunos </a:t>
            </a:r>
            <a:r>
              <a:rPr lang="es-ES" dirty="0">
                <a:solidFill>
                  <a:schemeClr val="bg1"/>
                </a:solidFill>
              </a:rPr>
              <a:t>autores </a:t>
            </a:r>
            <a:r>
              <a:rPr lang="es-ES" b="1" dirty="0">
                <a:solidFill>
                  <a:schemeClr val="bg1"/>
                </a:solidFill>
              </a:rPr>
              <a:t>no exigen </a:t>
            </a:r>
            <a:r>
              <a:rPr lang="es-ES" dirty="0">
                <a:solidFill>
                  <a:schemeClr val="bg1"/>
                </a:solidFill>
              </a:rPr>
              <a:t>como requisito sine qua non que el imputado haya sido declarado inocente (</a:t>
            </a:r>
            <a:r>
              <a:rPr lang="es-ES" dirty="0" err="1">
                <a:solidFill>
                  <a:schemeClr val="bg1"/>
                </a:solidFill>
              </a:rPr>
              <a:t>Bossert</a:t>
            </a:r>
            <a:r>
              <a:rPr lang="es-ES" dirty="0">
                <a:solidFill>
                  <a:schemeClr val="bg1"/>
                </a:solidFill>
              </a:rPr>
              <a:t>, G., y Márquez </a:t>
            </a:r>
            <a:r>
              <a:rPr lang="es-ES" dirty="0" err="1">
                <a:solidFill>
                  <a:schemeClr val="bg1"/>
                </a:solidFill>
              </a:rPr>
              <a:t>Urtubey</a:t>
            </a:r>
            <a:r>
              <a:rPr lang="es-ES" dirty="0">
                <a:solidFill>
                  <a:schemeClr val="bg1"/>
                </a:solidFill>
              </a:rPr>
              <a:t>, Luis O.; </a:t>
            </a:r>
            <a:r>
              <a:rPr lang="es-ES" dirty="0" err="1">
                <a:solidFill>
                  <a:schemeClr val="bg1"/>
                </a:solidFill>
              </a:rPr>
              <a:t>Cafferata</a:t>
            </a:r>
            <a:r>
              <a:rPr lang="es-ES" dirty="0">
                <a:solidFill>
                  <a:schemeClr val="bg1"/>
                </a:solidFill>
              </a:rPr>
              <a:t> </a:t>
            </a:r>
            <a:r>
              <a:rPr lang="es-ES" dirty="0" err="1">
                <a:solidFill>
                  <a:schemeClr val="bg1"/>
                </a:solidFill>
              </a:rPr>
              <a:t>Nores</a:t>
            </a:r>
            <a:r>
              <a:rPr lang="es-ES" dirty="0">
                <a:solidFill>
                  <a:schemeClr val="bg1"/>
                </a:solidFill>
              </a:rPr>
              <a:t>, José I., y </a:t>
            </a:r>
            <a:r>
              <a:rPr lang="es-ES" dirty="0" err="1">
                <a:solidFill>
                  <a:schemeClr val="bg1"/>
                </a:solidFill>
              </a:rPr>
              <a:t>Hairabedián</a:t>
            </a:r>
            <a:r>
              <a:rPr lang="es-ES" dirty="0">
                <a:solidFill>
                  <a:schemeClr val="bg1"/>
                </a:solidFill>
              </a:rPr>
              <a:t>, Maximiliano</a:t>
            </a:r>
            <a:r>
              <a:rPr lang="es-ES" dirty="0" smtClean="0">
                <a:solidFill>
                  <a:schemeClr val="bg1"/>
                </a:solidFill>
              </a:rPr>
              <a:t>)</a:t>
            </a:r>
          </a:p>
          <a:p>
            <a:pPr marL="0" indent="0">
              <a:buNone/>
            </a:pPr>
            <a:r>
              <a:rPr lang="es-ES" dirty="0">
                <a:solidFill>
                  <a:schemeClr val="bg1"/>
                </a:solidFill>
              </a:rPr>
              <a:t>• </a:t>
            </a:r>
            <a:r>
              <a:rPr lang="es-ES" dirty="0" smtClean="0">
                <a:solidFill>
                  <a:schemeClr val="bg1"/>
                </a:solidFill>
              </a:rPr>
              <a:t>En ningún supuesto la persona privada de libertad sin condena pierde su </a:t>
            </a:r>
            <a:r>
              <a:rPr lang="es-ES" b="1" dirty="0" smtClean="0">
                <a:solidFill>
                  <a:schemeClr val="bg1"/>
                </a:solidFill>
              </a:rPr>
              <a:t>presunción de inocencia</a:t>
            </a:r>
            <a:r>
              <a:rPr lang="es-ES" dirty="0" smtClean="0">
                <a:solidFill>
                  <a:schemeClr val="bg1"/>
                </a:solidFill>
              </a:rPr>
              <a:t>.</a:t>
            </a:r>
            <a:endParaRPr lang="es-E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411984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lstStyle/>
          <a:p>
            <a:pPr algn="ctr"/>
            <a:r>
              <a:rPr lang="es-AR" dirty="0">
                <a:solidFill>
                  <a:schemeClr val="bg1"/>
                </a:solidFill>
              </a:rPr>
              <a:t>…</a:t>
            </a:r>
            <a:r>
              <a:rPr lang="es-AR" u="sng" dirty="0">
                <a:solidFill>
                  <a:schemeClr val="bg1"/>
                </a:solidFill>
              </a:rPr>
              <a:t>Arbitrariedad</a:t>
            </a:r>
            <a:r>
              <a:rPr lang="es-AR" dirty="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144588"/>
            <a:ext cx="10515600" cy="5032375"/>
          </a:xfrm>
        </p:spPr>
        <p:txBody>
          <a:bodyPr>
            <a:normAutofit/>
          </a:bodyPr>
          <a:lstStyle/>
          <a:p>
            <a:pPr marL="0" indent="0">
              <a:buNone/>
            </a:pPr>
            <a:r>
              <a:rPr lang="es-ES" dirty="0" smtClean="0">
                <a:solidFill>
                  <a:schemeClr val="bg1"/>
                </a:solidFill>
              </a:rPr>
              <a:t>• Otro </a:t>
            </a:r>
            <a:r>
              <a:rPr lang="es-ES" dirty="0">
                <a:solidFill>
                  <a:schemeClr val="bg1"/>
                </a:solidFill>
              </a:rPr>
              <a:t>requisito relevante, aunque no esencial. El </a:t>
            </a:r>
            <a:r>
              <a:rPr lang="es-ES" b="1" dirty="0">
                <a:solidFill>
                  <a:schemeClr val="bg1"/>
                </a:solidFill>
              </a:rPr>
              <a:t>agotamiento de los recursos </a:t>
            </a:r>
            <a:r>
              <a:rPr lang="es-ES" b="1" dirty="0" smtClean="0">
                <a:solidFill>
                  <a:schemeClr val="bg1"/>
                </a:solidFill>
              </a:rPr>
              <a:t>ordinarios</a:t>
            </a:r>
            <a:r>
              <a:rPr lang="es-ES" dirty="0" smtClean="0">
                <a:solidFill>
                  <a:schemeClr val="bg1"/>
                </a:solidFill>
              </a:rPr>
              <a:t> (</a:t>
            </a:r>
            <a:r>
              <a:rPr lang="es-ES" dirty="0">
                <a:solidFill>
                  <a:schemeClr val="bg1"/>
                </a:solidFill>
              </a:rPr>
              <a:t>CSN, 3/12/1996, Fallos 319-2824) Es decir no consentir el auto que niega la excarcelación, resolución que es </a:t>
            </a:r>
            <a:r>
              <a:rPr lang="es-ES" dirty="0" smtClean="0">
                <a:solidFill>
                  <a:schemeClr val="bg1"/>
                </a:solidFill>
              </a:rPr>
              <a:t>revisable </a:t>
            </a:r>
            <a:r>
              <a:rPr lang="es-ES" dirty="0">
                <a:solidFill>
                  <a:schemeClr val="bg1"/>
                </a:solidFill>
              </a:rPr>
              <a:t>penalmente </a:t>
            </a:r>
            <a:r>
              <a:rPr lang="es-ES" dirty="0" smtClean="0">
                <a:solidFill>
                  <a:schemeClr val="bg1"/>
                </a:solidFill>
              </a:rPr>
              <a:t>(por </a:t>
            </a:r>
            <a:r>
              <a:rPr lang="es-ES" dirty="0">
                <a:solidFill>
                  <a:schemeClr val="bg1"/>
                </a:solidFill>
              </a:rPr>
              <a:t>vía de apelación </a:t>
            </a:r>
            <a:r>
              <a:rPr lang="es-ES" dirty="0" smtClean="0">
                <a:solidFill>
                  <a:schemeClr val="bg1"/>
                </a:solidFill>
              </a:rPr>
              <a:t>o </a:t>
            </a:r>
            <a:r>
              <a:rPr lang="es-ES" dirty="0">
                <a:solidFill>
                  <a:schemeClr val="bg1"/>
                </a:solidFill>
              </a:rPr>
              <a:t>por nuevo planteo ante el propio juez de </a:t>
            </a:r>
            <a:r>
              <a:rPr lang="es-ES" dirty="0" err="1" smtClean="0">
                <a:solidFill>
                  <a:schemeClr val="bg1"/>
                </a:solidFill>
              </a:rPr>
              <a:t>garantias</a:t>
            </a:r>
            <a:r>
              <a:rPr lang="es-ES" dirty="0">
                <a:solidFill>
                  <a:schemeClr val="bg1"/>
                </a:solidFill>
              </a:rPr>
              <a:t>).</a:t>
            </a:r>
          </a:p>
          <a:p>
            <a:pPr marL="0" indent="0">
              <a:buNone/>
            </a:pPr>
            <a:r>
              <a:rPr lang="es-ES" dirty="0" smtClean="0">
                <a:solidFill>
                  <a:schemeClr val="bg1"/>
                </a:solidFill>
              </a:rPr>
              <a:t>• El </a:t>
            </a:r>
            <a:r>
              <a:rPr lang="es-ES" dirty="0">
                <a:solidFill>
                  <a:schemeClr val="bg1"/>
                </a:solidFill>
              </a:rPr>
              <a:t>consentimiento a la decisión judicial dañosa </a:t>
            </a:r>
            <a:r>
              <a:rPr lang="es-ES" b="1" dirty="0">
                <a:solidFill>
                  <a:schemeClr val="bg1"/>
                </a:solidFill>
              </a:rPr>
              <a:t>no siempre impide la </a:t>
            </a:r>
            <a:r>
              <a:rPr lang="es-ES" b="1" dirty="0" smtClean="0">
                <a:solidFill>
                  <a:schemeClr val="bg1"/>
                </a:solidFill>
              </a:rPr>
              <a:t>reparación</a:t>
            </a:r>
            <a:r>
              <a:rPr lang="es-ES" dirty="0">
                <a:solidFill>
                  <a:schemeClr val="bg1"/>
                </a:solidFill>
              </a:rPr>
              <a:t>, pues muchas veces el recurso supone dilatar procedimientos que podrían concluir más rápido absteniéndose de impugnarla. (SCJM “Gómez”: “no </a:t>
            </a:r>
            <a:r>
              <a:rPr lang="es-ES" dirty="0" smtClean="0">
                <a:solidFill>
                  <a:schemeClr val="bg1"/>
                </a:solidFill>
              </a:rPr>
              <a:t>puede </a:t>
            </a:r>
            <a:r>
              <a:rPr lang="es-ES" dirty="0">
                <a:solidFill>
                  <a:schemeClr val="bg1"/>
                </a:solidFill>
              </a:rPr>
              <a:t>achacársele al quejoso que no hubiese recurrido el auto de prisión </a:t>
            </a:r>
            <a:r>
              <a:rPr lang="es-ES" dirty="0" smtClean="0">
                <a:solidFill>
                  <a:schemeClr val="bg1"/>
                </a:solidFill>
              </a:rPr>
              <a:t>preventiva,”)</a:t>
            </a:r>
          </a:p>
          <a:p>
            <a:pPr marL="0" indent="0">
              <a:buNone/>
            </a:pPr>
            <a:r>
              <a:rPr lang="es-ES" dirty="0">
                <a:solidFill>
                  <a:schemeClr val="bg1"/>
                </a:solidFill>
              </a:rPr>
              <a:t>• </a:t>
            </a:r>
            <a:r>
              <a:rPr lang="es-ES_tradnl" dirty="0" smtClean="0">
                <a:solidFill>
                  <a:schemeClr val="bg1"/>
                </a:solidFill>
              </a:rPr>
              <a:t>El privado de libertad es una “</a:t>
            </a:r>
            <a:r>
              <a:rPr lang="es-ES_tradnl" b="1" dirty="0" smtClean="0">
                <a:solidFill>
                  <a:schemeClr val="bg1"/>
                </a:solidFill>
              </a:rPr>
              <a:t>persona vulnerable</a:t>
            </a:r>
            <a:r>
              <a:rPr lang="es-ES_tradnl" dirty="0" smtClean="0">
                <a:solidFill>
                  <a:schemeClr val="bg1"/>
                </a:solidFill>
              </a:rPr>
              <a:t>” </a:t>
            </a:r>
            <a:endParaRPr lang="es-ES" dirty="0">
              <a:solidFill>
                <a:schemeClr val="bg1"/>
              </a:solidFill>
            </a:endParaRPr>
          </a:p>
        </p:txBody>
      </p:sp>
    </p:spTree>
    <p:extLst>
      <p:ext uri="{BB962C8B-B14F-4D97-AF65-F5344CB8AC3E}">
        <p14:creationId xmlns:p14="http://schemas.microsoft.com/office/powerpoint/2010/main" val="7373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lstStyle/>
          <a:p>
            <a:r>
              <a:rPr lang="es-ES" u="sng" dirty="0" smtClean="0">
                <a:solidFill>
                  <a:schemeClr val="bg1"/>
                </a:solidFill>
              </a:rPr>
              <a:t>Prueba </a:t>
            </a:r>
            <a:r>
              <a:rPr lang="es-ES" u="sng" dirty="0">
                <a:solidFill>
                  <a:schemeClr val="bg1"/>
                </a:solidFill>
              </a:rPr>
              <a:t>ilegítimamente obtenida por la policía</a:t>
            </a:r>
            <a:endParaRPr lang="en-US" u="sng" dirty="0">
              <a:solidFill>
                <a:schemeClr val="bg1"/>
              </a:solidFill>
            </a:endParaRPr>
          </a:p>
        </p:txBody>
      </p:sp>
      <p:sp>
        <p:nvSpPr>
          <p:cNvPr id="4" name="Marcador de contenido 3"/>
          <p:cNvSpPr>
            <a:spLocks noGrp="1"/>
          </p:cNvSpPr>
          <p:nvPr>
            <p:ph idx="1"/>
          </p:nvPr>
        </p:nvSpPr>
        <p:spPr/>
        <p:txBody>
          <a:bodyPr/>
          <a:lstStyle/>
          <a:p>
            <a:pPr marL="0" indent="0">
              <a:buNone/>
            </a:pPr>
            <a:r>
              <a:rPr lang="es-ES_tradnl" sz="3200" dirty="0">
                <a:solidFill>
                  <a:schemeClr val="bg1"/>
                </a:solidFill>
              </a:rPr>
              <a:t>En “RÍOS” dijo KEMEMAJER </a:t>
            </a:r>
            <a:endParaRPr lang="en-US" sz="3200" dirty="0">
              <a:solidFill>
                <a:schemeClr val="bg1"/>
              </a:solidFill>
            </a:endParaRPr>
          </a:p>
          <a:p>
            <a:pPr marL="0" indent="0">
              <a:buNone/>
            </a:pPr>
            <a:r>
              <a:rPr lang="es-ES_tradnl" sz="3200" dirty="0">
                <a:solidFill>
                  <a:schemeClr val="bg1"/>
                </a:solidFill>
              </a:rPr>
              <a:t>El Estado no ha podido explicar por qué la policía actuó del modo como lo hizo respecto de las dos conductas antijurídicas que se le atribuyen: incorporar la fotografía del actor al mentado libro y permitir la consulta conjunta, hechos ambos que, el recurrente no discute, son configurativos de una culpa grave.</a:t>
            </a:r>
            <a:endParaRPr lang="en-US" sz="3200"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536817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lstStyle/>
          <a:p>
            <a:r>
              <a:rPr lang="es-ES" u="sng" dirty="0">
                <a:solidFill>
                  <a:schemeClr val="bg1"/>
                </a:solidFill>
              </a:rPr>
              <a:t>Posiciones doctrinales de mayor </a:t>
            </a:r>
            <a:r>
              <a:rPr lang="es-ES" u="sng" dirty="0" smtClean="0">
                <a:solidFill>
                  <a:schemeClr val="bg1"/>
                </a:solidFill>
              </a:rPr>
              <a:t>apertura</a:t>
            </a:r>
            <a:r>
              <a:rPr lang="es-ES" dirty="0" smtClean="0">
                <a:solidFill>
                  <a:schemeClr val="bg1"/>
                </a:solidFill>
              </a:rPr>
              <a:t>…</a:t>
            </a:r>
            <a:endParaRPr lang="en-US" u="sng" dirty="0">
              <a:solidFill>
                <a:schemeClr val="bg1"/>
              </a:solidFill>
            </a:endParaRPr>
          </a:p>
        </p:txBody>
      </p:sp>
      <p:sp>
        <p:nvSpPr>
          <p:cNvPr id="4" name="Marcador de contenido 3"/>
          <p:cNvSpPr>
            <a:spLocks noGrp="1"/>
          </p:cNvSpPr>
          <p:nvPr>
            <p:ph idx="1"/>
          </p:nvPr>
        </p:nvSpPr>
        <p:spPr>
          <a:xfrm>
            <a:off x="838200" y="1144588"/>
            <a:ext cx="10515600" cy="5032375"/>
          </a:xfrm>
        </p:spPr>
        <p:txBody>
          <a:bodyPr/>
          <a:lstStyle/>
          <a:p>
            <a:pPr marL="0" indent="0">
              <a:buNone/>
            </a:pPr>
            <a:r>
              <a:rPr lang="es-ES" sz="3200" b="1" dirty="0" err="1">
                <a:solidFill>
                  <a:schemeClr val="bg1"/>
                </a:solidFill>
              </a:rPr>
              <a:t>Bidart</a:t>
            </a:r>
            <a:r>
              <a:rPr lang="es-ES" sz="3200" b="1" dirty="0">
                <a:solidFill>
                  <a:schemeClr val="bg1"/>
                </a:solidFill>
              </a:rPr>
              <a:t> Campos</a:t>
            </a:r>
            <a:r>
              <a:rPr lang="es-ES" sz="3200" dirty="0">
                <a:solidFill>
                  <a:schemeClr val="bg1"/>
                </a:solidFill>
              </a:rPr>
              <a:t>: </a:t>
            </a:r>
            <a:r>
              <a:rPr lang="es-ES" sz="3200" dirty="0" smtClean="0">
                <a:solidFill>
                  <a:schemeClr val="bg1"/>
                </a:solidFill>
              </a:rPr>
              <a:t> La </a:t>
            </a:r>
            <a:r>
              <a:rPr lang="es-ES" sz="3200" dirty="0">
                <a:solidFill>
                  <a:schemeClr val="bg1"/>
                </a:solidFill>
              </a:rPr>
              <a:t>circunstancia de </a:t>
            </a:r>
            <a:r>
              <a:rPr lang="es-ES" sz="3200" b="1" dirty="0">
                <a:solidFill>
                  <a:schemeClr val="bg1"/>
                </a:solidFill>
              </a:rPr>
              <a:t>que</a:t>
            </a:r>
            <a:r>
              <a:rPr lang="es-ES" sz="3200" dirty="0">
                <a:solidFill>
                  <a:schemeClr val="bg1"/>
                </a:solidFill>
              </a:rPr>
              <a:t> al momento de disponerse y cumplirse la prisión </a:t>
            </a:r>
            <a:r>
              <a:rPr lang="es-ES" sz="3200" dirty="0" smtClean="0">
                <a:solidFill>
                  <a:schemeClr val="bg1"/>
                </a:solidFill>
              </a:rPr>
              <a:t>preventiva </a:t>
            </a:r>
            <a:r>
              <a:rPr lang="es-ES" sz="3200" b="1" dirty="0">
                <a:solidFill>
                  <a:schemeClr val="bg1"/>
                </a:solidFill>
              </a:rPr>
              <a:t>haya habido suficientemente razonabilidad </a:t>
            </a:r>
            <a:r>
              <a:rPr lang="es-ES" sz="3200" dirty="0">
                <a:solidFill>
                  <a:schemeClr val="bg1"/>
                </a:solidFill>
              </a:rPr>
              <a:t>para imponerle al </a:t>
            </a:r>
            <a:r>
              <a:rPr lang="es-ES" sz="3200" dirty="0" smtClean="0">
                <a:solidFill>
                  <a:schemeClr val="bg1"/>
                </a:solidFill>
              </a:rPr>
              <a:t>inculpado </a:t>
            </a:r>
            <a:r>
              <a:rPr lang="es-ES" sz="3200" dirty="0">
                <a:solidFill>
                  <a:schemeClr val="bg1"/>
                </a:solidFill>
              </a:rPr>
              <a:t>tal sacrificio, no </a:t>
            </a:r>
            <a:r>
              <a:rPr lang="es-ES" sz="3200" dirty="0" smtClean="0">
                <a:solidFill>
                  <a:schemeClr val="bg1"/>
                </a:solidFill>
              </a:rPr>
              <a:t>es </a:t>
            </a:r>
            <a:r>
              <a:rPr lang="es-ES" sz="3200" dirty="0">
                <a:solidFill>
                  <a:schemeClr val="bg1"/>
                </a:solidFill>
              </a:rPr>
              <a:t>obstáculo para el reconocimiento </a:t>
            </a:r>
            <a:r>
              <a:rPr lang="es-ES" sz="3200" dirty="0" smtClean="0">
                <a:solidFill>
                  <a:schemeClr val="bg1"/>
                </a:solidFill>
              </a:rPr>
              <a:t>de la reparación posterior a quien fue absuelto o sobreseído.</a:t>
            </a:r>
            <a:endParaRPr lang="es-ES" sz="3200" dirty="0">
              <a:solidFill>
                <a:schemeClr val="bg1"/>
              </a:solidFill>
            </a:endParaRPr>
          </a:p>
          <a:p>
            <a:pPr marL="0" indent="0">
              <a:buNone/>
            </a:pPr>
            <a:r>
              <a:rPr lang="es-ES" sz="3200" b="1" dirty="0" smtClean="0">
                <a:solidFill>
                  <a:schemeClr val="bg1"/>
                </a:solidFill>
              </a:rPr>
              <a:t>Pacto </a:t>
            </a:r>
            <a:r>
              <a:rPr lang="es-ES" sz="3200" b="1" dirty="0">
                <a:solidFill>
                  <a:schemeClr val="bg1"/>
                </a:solidFill>
              </a:rPr>
              <a:t>de Derechos Civiles y Políticos </a:t>
            </a:r>
            <a:endParaRPr lang="es-ES" sz="3200" b="1" dirty="0" smtClean="0">
              <a:solidFill>
                <a:schemeClr val="bg1"/>
              </a:solidFill>
            </a:endParaRPr>
          </a:p>
          <a:p>
            <a:pPr marL="0" indent="0">
              <a:buNone/>
            </a:pPr>
            <a:r>
              <a:rPr lang="es-ES" sz="3200" dirty="0" smtClean="0">
                <a:solidFill>
                  <a:schemeClr val="bg1"/>
                </a:solidFill>
              </a:rPr>
              <a:t>Art</a:t>
            </a:r>
            <a:r>
              <a:rPr lang="es-ES" sz="3200" dirty="0">
                <a:solidFill>
                  <a:schemeClr val="bg1"/>
                </a:solidFill>
              </a:rPr>
              <a:t>. 9.5: </a:t>
            </a:r>
            <a:r>
              <a:rPr lang="es-ES" sz="3200" i="1" dirty="0">
                <a:solidFill>
                  <a:schemeClr val="bg1"/>
                </a:solidFill>
              </a:rPr>
              <a:t>Toda persona que haya sido </a:t>
            </a:r>
            <a:r>
              <a:rPr lang="es-ES" sz="3200" b="1" i="1" u="sng" dirty="0" smtClean="0">
                <a:solidFill>
                  <a:schemeClr val="bg1"/>
                </a:solidFill>
              </a:rPr>
              <a:t>ilegalmente</a:t>
            </a:r>
            <a:r>
              <a:rPr lang="es-ES" sz="3200" b="1" i="1" dirty="0" smtClean="0">
                <a:solidFill>
                  <a:schemeClr val="bg1"/>
                </a:solidFill>
              </a:rPr>
              <a:t> </a:t>
            </a:r>
            <a:r>
              <a:rPr lang="es-ES" sz="3200" b="1" i="1" dirty="0">
                <a:solidFill>
                  <a:schemeClr val="bg1"/>
                </a:solidFill>
              </a:rPr>
              <a:t>detenida o presa </a:t>
            </a:r>
            <a:r>
              <a:rPr lang="es-ES" sz="3200" i="1" dirty="0">
                <a:solidFill>
                  <a:schemeClr val="bg1"/>
                </a:solidFill>
              </a:rPr>
              <a:t>tendrá el derecho efectivo a obtener reparación.</a:t>
            </a:r>
          </a:p>
          <a:p>
            <a:pPr marL="0" indent="0">
              <a:buNone/>
            </a:pPr>
            <a:endParaRPr lang="en-US" dirty="0">
              <a:solidFill>
                <a:schemeClr val="bg1"/>
              </a:solidFill>
            </a:endParaRPr>
          </a:p>
        </p:txBody>
      </p:sp>
    </p:spTree>
    <p:extLst>
      <p:ext uri="{BB962C8B-B14F-4D97-AF65-F5344CB8AC3E}">
        <p14:creationId xmlns:p14="http://schemas.microsoft.com/office/powerpoint/2010/main" val="272623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895639"/>
          </a:xfrm>
        </p:spPr>
        <p:txBody>
          <a:bodyPr/>
          <a:lstStyle/>
          <a:p>
            <a:r>
              <a:rPr lang="es-ES" dirty="0" smtClean="0">
                <a:solidFill>
                  <a:schemeClr val="bg1"/>
                </a:solidFill>
              </a:rPr>
              <a:t>…</a:t>
            </a:r>
            <a:r>
              <a:rPr lang="es-ES" u="sng" dirty="0" smtClean="0">
                <a:solidFill>
                  <a:schemeClr val="bg1"/>
                </a:solidFill>
              </a:rPr>
              <a:t>Posiciones </a:t>
            </a:r>
            <a:r>
              <a:rPr lang="es-ES" u="sng" dirty="0">
                <a:solidFill>
                  <a:schemeClr val="bg1"/>
                </a:solidFill>
              </a:rPr>
              <a:t>doctrinales de mayor </a:t>
            </a:r>
            <a:r>
              <a:rPr lang="es-ES" u="sng" dirty="0" smtClean="0">
                <a:solidFill>
                  <a:schemeClr val="bg1"/>
                </a:solidFill>
              </a:rPr>
              <a:t>apertura</a:t>
            </a:r>
            <a:r>
              <a:rPr lang="es-ES" dirty="0" smtClean="0">
                <a:solidFill>
                  <a:schemeClr val="bg1"/>
                </a:solidFill>
              </a:rPr>
              <a:t>…</a:t>
            </a:r>
            <a:endParaRPr lang="en-US" u="sng" dirty="0">
              <a:solidFill>
                <a:schemeClr val="bg1"/>
              </a:solidFill>
            </a:endParaRPr>
          </a:p>
        </p:txBody>
      </p:sp>
      <p:sp>
        <p:nvSpPr>
          <p:cNvPr id="4" name="Marcador de contenido 3"/>
          <p:cNvSpPr>
            <a:spLocks noGrp="1"/>
          </p:cNvSpPr>
          <p:nvPr>
            <p:ph idx="1"/>
          </p:nvPr>
        </p:nvSpPr>
        <p:spPr>
          <a:xfrm>
            <a:off x="838200" y="1260764"/>
            <a:ext cx="10515600" cy="4916199"/>
          </a:xfrm>
        </p:spPr>
        <p:txBody>
          <a:bodyPr/>
          <a:lstStyle/>
          <a:p>
            <a:pPr marL="0" indent="0">
              <a:buNone/>
            </a:pPr>
            <a:r>
              <a:rPr lang="es-ES_tradnl" sz="3200" dirty="0">
                <a:solidFill>
                  <a:schemeClr val="bg1"/>
                </a:solidFill>
              </a:rPr>
              <a:t>Pérez </a:t>
            </a:r>
            <a:r>
              <a:rPr lang="es-ES_tradnl" sz="3200" dirty="0" err="1">
                <a:solidFill>
                  <a:schemeClr val="bg1"/>
                </a:solidFill>
              </a:rPr>
              <a:t>Hualde</a:t>
            </a:r>
            <a:r>
              <a:rPr lang="es-ES_tradnl" sz="3200" dirty="0">
                <a:solidFill>
                  <a:schemeClr val="bg1"/>
                </a:solidFill>
              </a:rPr>
              <a:t> (preopinante en minoría fallo ANAGUA</a:t>
            </a:r>
            <a:r>
              <a:rPr lang="es-ES_tradnl" sz="3200" dirty="0" smtClean="0">
                <a:solidFill>
                  <a:schemeClr val="bg1"/>
                </a:solidFill>
              </a:rPr>
              <a:t>)…</a:t>
            </a:r>
            <a:endParaRPr lang="en-US" sz="3200" dirty="0">
              <a:solidFill>
                <a:schemeClr val="bg1"/>
              </a:solidFill>
            </a:endParaRPr>
          </a:p>
          <a:p>
            <a:pPr lvl="0"/>
            <a:r>
              <a:rPr lang="es-ES_tradnl" sz="3200" dirty="0">
                <a:solidFill>
                  <a:schemeClr val="bg1"/>
                </a:solidFill>
              </a:rPr>
              <a:t>Aún cuando se considere que no hubo funcionamiento irregular del servicio de justicia, ni error judicial en el dictado del auto de prisión preventiva, ni tampoco dilación indebida en el proceso, igualmente existe la obligación del Estado de responder por el daño causado en el ejercicio de su actividad lícita, al privar de la libertad a una persona que luego no resulta declarada culpable.</a:t>
            </a:r>
            <a:endParaRPr lang="en-US" sz="3200"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975640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895639"/>
          </a:xfrm>
        </p:spPr>
        <p:txBody>
          <a:bodyPr/>
          <a:lstStyle/>
          <a:p>
            <a:r>
              <a:rPr lang="es-ES" dirty="0">
                <a:solidFill>
                  <a:schemeClr val="bg1"/>
                </a:solidFill>
              </a:rPr>
              <a:t>…</a:t>
            </a:r>
            <a:r>
              <a:rPr lang="es-ES" u="sng" dirty="0">
                <a:solidFill>
                  <a:schemeClr val="bg1"/>
                </a:solidFill>
              </a:rPr>
              <a:t>Posiciones doctrinales de mayor apertura</a:t>
            </a:r>
            <a:r>
              <a:rPr lang="es-ES" dirty="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371600"/>
            <a:ext cx="10515600" cy="4805363"/>
          </a:xfrm>
        </p:spPr>
        <p:txBody>
          <a:bodyPr>
            <a:normAutofit/>
          </a:bodyPr>
          <a:lstStyle/>
          <a:p>
            <a:pPr marL="0" indent="0">
              <a:buNone/>
            </a:pPr>
            <a:r>
              <a:rPr lang="es-ES" sz="3200" dirty="0" smtClean="0">
                <a:solidFill>
                  <a:schemeClr val="bg1"/>
                </a:solidFill>
              </a:rPr>
              <a:t>…Pérez </a:t>
            </a:r>
            <a:r>
              <a:rPr lang="es-ES" sz="3200" dirty="0" err="1">
                <a:solidFill>
                  <a:schemeClr val="bg1"/>
                </a:solidFill>
              </a:rPr>
              <a:t>Hualde</a:t>
            </a:r>
            <a:r>
              <a:rPr lang="es-ES" sz="3200" dirty="0">
                <a:solidFill>
                  <a:schemeClr val="bg1"/>
                </a:solidFill>
              </a:rPr>
              <a:t> (preopinante en minoría fallo ANAGUA</a:t>
            </a:r>
            <a:r>
              <a:rPr lang="es-ES" sz="3200" dirty="0" smtClean="0">
                <a:solidFill>
                  <a:schemeClr val="bg1"/>
                </a:solidFill>
              </a:rPr>
              <a:t>)…</a:t>
            </a:r>
            <a:endParaRPr lang="es-ES" sz="3200" dirty="0">
              <a:solidFill>
                <a:schemeClr val="bg1"/>
              </a:solidFill>
            </a:endParaRPr>
          </a:p>
          <a:p>
            <a:pPr marL="0" indent="0">
              <a:buNone/>
            </a:pPr>
            <a:r>
              <a:rPr lang="es-ES" sz="3200" dirty="0" smtClean="0">
                <a:solidFill>
                  <a:schemeClr val="bg1"/>
                </a:solidFill>
              </a:rPr>
              <a:t>• Art</a:t>
            </a:r>
            <a:r>
              <a:rPr lang="es-ES" sz="3200" dirty="0">
                <a:solidFill>
                  <a:schemeClr val="bg1"/>
                </a:solidFill>
              </a:rPr>
              <a:t>. 21 punto 2 de la Convención Americana de Derechos Humanos "</a:t>
            </a:r>
            <a:r>
              <a:rPr lang="es-ES" sz="3200" b="1" dirty="0">
                <a:solidFill>
                  <a:schemeClr val="bg1"/>
                </a:solidFill>
              </a:rPr>
              <a:t>Ninguna persona puede ser privada de sus bienes, excepto mediante el pago de </a:t>
            </a:r>
            <a:r>
              <a:rPr lang="es-ES" sz="3200" b="1" dirty="0" smtClean="0">
                <a:solidFill>
                  <a:schemeClr val="bg1"/>
                </a:solidFill>
              </a:rPr>
              <a:t>indemnización </a:t>
            </a:r>
            <a:r>
              <a:rPr lang="es-ES" sz="3200" b="1" dirty="0">
                <a:solidFill>
                  <a:schemeClr val="bg1"/>
                </a:solidFill>
              </a:rPr>
              <a:t>justa</a:t>
            </a:r>
            <a:r>
              <a:rPr lang="es-ES" sz="3200" dirty="0">
                <a:solidFill>
                  <a:schemeClr val="bg1"/>
                </a:solidFill>
              </a:rPr>
              <a:t>", por su parte el art. 5 de dicho cuerpo afirma que "</a:t>
            </a:r>
            <a:r>
              <a:rPr lang="es-ES" sz="3200" b="1" dirty="0">
                <a:solidFill>
                  <a:schemeClr val="bg1"/>
                </a:solidFill>
              </a:rPr>
              <a:t>Toda persona tiene derecho a que se respete su integridad física, psíquica y moral</a:t>
            </a:r>
            <a:r>
              <a:rPr lang="es-ES" sz="3200"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099599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6"/>
            <a:ext cx="10515600" cy="576984"/>
          </a:xfrm>
        </p:spPr>
        <p:txBody>
          <a:bodyPr>
            <a:normAutofit fontScale="90000"/>
          </a:bodyPr>
          <a:lstStyle/>
          <a:p>
            <a:r>
              <a:rPr lang="es-ES" dirty="0">
                <a:solidFill>
                  <a:schemeClr val="bg1"/>
                </a:solidFill>
              </a:rPr>
              <a:t>…</a:t>
            </a:r>
            <a:r>
              <a:rPr lang="es-ES" u="sng" dirty="0">
                <a:solidFill>
                  <a:schemeClr val="bg1"/>
                </a:solidFill>
              </a:rPr>
              <a:t>Posiciones doctrinales de mayor apertura</a:t>
            </a:r>
            <a:r>
              <a:rPr lang="es-ES" dirty="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942110"/>
            <a:ext cx="10515600" cy="5234853"/>
          </a:xfrm>
        </p:spPr>
        <p:txBody>
          <a:bodyPr>
            <a:noAutofit/>
          </a:bodyPr>
          <a:lstStyle/>
          <a:p>
            <a:pPr marL="0" indent="0">
              <a:buNone/>
            </a:pPr>
            <a:r>
              <a:rPr lang="es-ES" sz="3200" dirty="0" smtClean="0">
                <a:solidFill>
                  <a:schemeClr val="bg1"/>
                </a:solidFill>
              </a:rPr>
              <a:t>…Pérez </a:t>
            </a:r>
            <a:r>
              <a:rPr lang="es-ES" sz="3200" dirty="0" err="1">
                <a:solidFill>
                  <a:schemeClr val="bg1"/>
                </a:solidFill>
              </a:rPr>
              <a:t>Hualde</a:t>
            </a:r>
            <a:r>
              <a:rPr lang="es-ES" sz="3200" dirty="0">
                <a:solidFill>
                  <a:schemeClr val="bg1"/>
                </a:solidFill>
              </a:rPr>
              <a:t> (preopinante en minoría fallo ANAGUA</a:t>
            </a:r>
            <a:r>
              <a:rPr lang="es-ES" sz="3200" dirty="0" smtClean="0">
                <a:solidFill>
                  <a:schemeClr val="bg1"/>
                </a:solidFill>
              </a:rPr>
              <a:t>)…</a:t>
            </a:r>
            <a:endParaRPr lang="es-ES" sz="3200" dirty="0">
              <a:solidFill>
                <a:schemeClr val="bg1"/>
              </a:solidFill>
            </a:endParaRPr>
          </a:p>
          <a:p>
            <a:pPr marL="0" indent="0">
              <a:buNone/>
            </a:pPr>
            <a:r>
              <a:rPr lang="es-ES" sz="3200" dirty="0" smtClean="0">
                <a:solidFill>
                  <a:schemeClr val="bg1"/>
                </a:solidFill>
              </a:rPr>
              <a:t>•Se </a:t>
            </a:r>
            <a:r>
              <a:rPr lang="es-ES" sz="3200" dirty="0">
                <a:solidFill>
                  <a:schemeClr val="bg1"/>
                </a:solidFill>
              </a:rPr>
              <a:t>trata de </a:t>
            </a:r>
            <a:r>
              <a:rPr lang="es-ES" sz="3200" b="1" dirty="0">
                <a:solidFill>
                  <a:schemeClr val="bg1"/>
                </a:solidFill>
              </a:rPr>
              <a:t>un supuesto de responsabilidad extracontractual del Estado </a:t>
            </a:r>
            <a:r>
              <a:rPr lang="es-ES" sz="3200" b="1" dirty="0" smtClean="0">
                <a:solidFill>
                  <a:schemeClr val="bg1"/>
                </a:solidFill>
              </a:rPr>
              <a:t>derivado </a:t>
            </a:r>
            <a:r>
              <a:rPr lang="es-ES" sz="3200" b="1" dirty="0">
                <a:solidFill>
                  <a:schemeClr val="bg1"/>
                </a:solidFill>
              </a:rPr>
              <a:t>de su actividad lícita</a:t>
            </a:r>
            <a:r>
              <a:rPr lang="es-ES" sz="3200" dirty="0">
                <a:solidFill>
                  <a:schemeClr val="bg1"/>
                </a:solidFill>
              </a:rPr>
              <a:t>, que exige como presupuestos: </a:t>
            </a:r>
            <a:endParaRPr lang="es-ES" sz="3200" dirty="0" smtClean="0">
              <a:solidFill>
                <a:schemeClr val="bg1"/>
              </a:solidFill>
            </a:endParaRPr>
          </a:p>
          <a:p>
            <a:pPr marL="0" indent="0">
              <a:buNone/>
            </a:pPr>
            <a:r>
              <a:rPr lang="es-ES" sz="3200" dirty="0" smtClean="0">
                <a:solidFill>
                  <a:schemeClr val="bg1"/>
                </a:solidFill>
              </a:rPr>
              <a:t>a) La </a:t>
            </a:r>
            <a:r>
              <a:rPr lang="es-ES" sz="3200" dirty="0">
                <a:solidFill>
                  <a:schemeClr val="bg1"/>
                </a:solidFill>
              </a:rPr>
              <a:t>existencia de un </a:t>
            </a:r>
            <a:r>
              <a:rPr lang="es-ES" sz="3200" b="1" dirty="0">
                <a:solidFill>
                  <a:schemeClr val="bg1"/>
                </a:solidFill>
              </a:rPr>
              <a:t>daño</a:t>
            </a:r>
            <a:r>
              <a:rPr lang="es-ES" sz="3200" dirty="0">
                <a:solidFill>
                  <a:schemeClr val="bg1"/>
                </a:solidFill>
              </a:rPr>
              <a:t> cierto, </a:t>
            </a:r>
            <a:endParaRPr lang="es-ES" sz="3200" dirty="0" smtClean="0">
              <a:solidFill>
                <a:schemeClr val="bg1"/>
              </a:solidFill>
            </a:endParaRPr>
          </a:p>
          <a:p>
            <a:pPr marL="0" indent="0">
              <a:buNone/>
            </a:pPr>
            <a:r>
              <a:rPr lang="es-ES" sz="3200" dirty="0" smtClean="0">
                <a:solidFill>
                  <a:schemeClr val="bg1"/>
                </a:solidFill>
              </a:rPr>
              <a:t>b</a:t>
            </a:r>
            <a:r>
              <a:rPr lang="es-ES" sz="3200" dirty="0">
                <a:solidFill>
                  <a:schemeClr val="bg1"/>
                </a:solidFill>
              </a:rPr>
              <a:t>) la </a:t>
            </a:r>
            <a:r>
              <a:rPr lang="es-ES" sz="3200" b="1" dirty="0">
                <a:solidFill>
                  <a:schemeClr val="bg1"/>
                </a:solidFill>
              </a:rPr>
              <a:t>relación de causalidad </a:t>
            </a:r>
            <a:r>
              <a:rPr lang="es-ES" sz="3200" dirty="0">
                <a:solidFill>
                  <a:schemeClr val="bg1"/>
                </a:solidFill>
              </a:rPr>
              <a:t>entre el accionar del Estado y el perjuicio, </a:t>
            </a:r>
            <a:endParaRPr lang="es-ES" sz="3200" dirty="0" smtClean="0">
              <a:solidFill>
                <a:schemeClr val="bg1"/>
              </a:solidFill>
            </a:endParaRPr>
          </a:p>
          <a:p>
            <a:pPr marL="0" indent="0">
              <a:buNone/>
            </a:pPr>
            <a:r>
              <a:rPr lang="es-ES" sz="3200" dirty="0" smtClean="0">
                <a:solidFill>
                  <a:schemeClr val="bg1"/>
                </a:solidFill>
              </a:rPr>
              <a:t>c</a:t>
            </a:r>
            <a:r>
              <a:rPr lang="es-ES" sz="3200" dirty="0">
                <a:solidFill>
                  <a:schemeClr val="bg1"/>
                </a:solidFill>
              </a:rPr>
              <a:t>) la </a:t>
            </a:r>
            <a:r>
              <a:rPr lang="es-ES" sz="3200" b="1" dirty="0">
                <a:solidFill>
                  <a:schemeClr val="bg1"/>
                </a:solidFill>
              </a:rPr>
              <a:t>ausencia de un deber </a:t>
            </a:r>
            <a:r>
              <a:rPr lang="es-ES" sz="3200" dirty="0">
                <a:solidFill>
                  <a:schemeClr val="bg1"/>
                </a:solidFill>
              </a:rPr>
              <a:t>jurídico por parte del damnificado </a:t>
            </a:r>
            <a:r>
              <a:rPr lang="es-ES" sz="3200" b="1" dirty="0">
                <a:solidFill>
                  <a:schemeClr val="bg1"/>
                </a:solidFill>
              </a:rPr>
              <a:t>de so-portar el daño</a:t>
            </a:r>
            <a:r>
              <a:rPr lang="es-ES" sz="3200" dirty="0">
                <a:solidFill>
                  <a:schemeClr val="bg1"/>
                </a:solidFill>
              </a:rPr>
              <a:t> y </a:t>
            </a:r>
            <a:endParaRPr lang="es-ES" sz="3200" dirty="0" smtClean="0">
              <a:solidFill>
                <a:schemeClr val="bg1"/>
              </a:solidFill>
            </a:endParaRPr>
          </a:p>
          <a:p>
            <a:pPr marL="0" indent="0">
              <a:buNone/>
            </a:pPr>
            <a:r>
              <a:rPr lang="es-ES" sz="3200" dirty="0" smtClean="0">
                <a:solidFill>
                  <a:schemeClr val="bg1"/>
                </a:solidFill>
              </a:rPr>
              <a:t>d</a:t>
            </a:r>
            <a:r>
              <a:rPr lang="es-ES" sz="3200" dirty="0">
                <a:solidFill>
                  <a:schemeClr val="bg1"/>
                </a:solidFill>
              </a:rPr>
              <a:t>) la imposición al damnificado de un </a:t>
            </a:r>
            <a:r>
              <a:rPr lang="es-ES" sz="3200" b="1" dirty="0">
                <a:solidFill>
                  <a:schemeClr val="bg1"/>
                </a:solidFill>
              </a:rPr>
              <a:t>sacrificio especial</a:t>
            </a:r>
            <a:r>
              <a:rPr lang="es-ES" sz="3200"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515441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lstStyle/>
          <a:p>
            <a:r>
              <a:rPr lang="es-ES" dirty="0">
                <a:solidFill>
                  <a:schemeClr val="bg1"/>
                </a:solidFill>
              </a:rPr>
              <a:t>…</a:t>
            </a:r>
            <a:r>
              <a:rPr lang="es-ES" u="sng" dirty="0">
                <a:solidFill>
                  <a:schemeClr val="bg1"/>
                </a:solidFill>
              </a:rPr>
              <a:t>Posiciones doctrinales de mayor apertura</a:t>
            </a:r>
            <a:r>
              <a:rPr lang="es-ES" dirty="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144588"/>
            <a:ext cx="10515600" cy="5032375"/>
          </a:xfrm>
        </p:spPr>
        <p:txBody>
          <a:bodyPr/>
          <a:lstStyle/>
          <a:p>
            <a:pPr marL="0" indent="0">
              <a:buNone/>
            </a:pPr>
            <a:r>
              <a:rPr lang="es-ES" sz="3200" dirty="0">
                <a:solidFill>
                  <a:schemeClr val="bg1"/>
                </a:solidFill>
              </a:rPr>
              <a:t>…Pérez </a:t>
            </a:r>
            <a:r>
              <a:rPr lang="es-ES" sz="3200" dirty="0" err="1">
                <a:solidFill>
                  <a:schemeClr val="bg1"/>
                </a:solidFill>
              </a:rPr>
              <a:t>Hualde</a:t>
            </a:r>
            <a:r>
              <a:rPr lang="es-ES" sz="3200" dirty="0">
                <a:solidFill>
                  <a:schemeClr val="bg1"/>
                </a:solidFill>
              </a:rPr>
              <a:t> (preopinante en minoría fallo ANAGUA</a:t>
            </a:r>
            <a:r>
              <a:rPr lang="es-ES" sz="3200" dirty="0" smtClean="0">
                <a:solidFill>
                  <a:schemeClr val="bg1"/>
                </a:solidFill>
              </a:rPr>
              <a:t>)…</a:t>
            </a:r>
          </a:p>
          <a:p>
            <a:pPr marL="0" indent="0">
              <a:buNone/>
            </a:pPr>
            <a:r>
              <a:rPr lang="es-ES" sz="3200" dirty="0" smtClean="0">
                <a:solidFill>
                  <a:schemeClr val="bg1"/>
                </a:solidFill>
              </a:rPr>
              <a:t>• Si </a:t>
            </a:r>
            <a:r>
              <a:rPr lang="es-ES" sz="3200" dirty="0">
                <a:solidFill>
                  <a:schemeClr val="bg1"/>
                </a:solidFill>
              </a:rPr>
              <a:t>bien la persecución del delito y la imposición de penas hacen a la función de administrar justicia, propia del Estado, ello no significa que no deba reparar los daños ocasionados a una persona que luego de ser privada de libertad, fue </a:t>
            </a:r>
            <a:r>
              <a:rPr lang="es-ES" sz="3200" dirty="0" smtClean="0">
                <a:solidFill>
                  <a:schemeClr val="bg1"/>
                </a:solidFill>
              </a:rPr>
              <a:t>absuelta</a:t>
            </a:r>
            <a:r>
              <a:rPr lang="es-ES" sz="3200" dirty="0">
                <a:solidFill>
                  <a:schemeClr val="bg1"/>
                </a:solidFill>
              </a:rPr>
              <a:t>.</a:t>
            </a:r>
          </a:p>
          <a:p>
            <a:pPr marL="0" indent="0">
              <a:buNone/>
            </a:pPr>
            <a:r>
              <a:rPr lang="es-ES" sz="3200" dirty="0" smtClean="0">
                <a:solidFill>
                  <a:schemeClr val="bg1"/>
                </a:solidFill>
              </a:rPr>
              <a:t>•Si </a:t>
            </a:r>
            <a:r>
              <a:rPr lang="es-ES" sz="3200" dirty="0">
                <a:solidFill>
                  <a:schemeClr val="bg1"/>
                </a:solidFill>
              </a:rPr>
              <a:t>no hubo condena no existe causa jurídica para que el detenido se vea </a:t>
            </a:r>
            <a:r>
              <a:rPr lang="es-ES" sz="3200" dirty="0" smtClean="0">
                <a:solidFill>
                  <a:schemeClr val="bg1"/>
                </a:solidFill>
              </a:rPr>
              <a:t>obligado </a:t>
            </a:r>
            <a:r>
              <a:rPr lang="es-ES" sz="3200" dirty="0">
                <a:solidFill>
                  <a:schemeClr val="bg1"/>
                </a:solidFill>
              </a:rPr>
              <a:t>a soportar el daño.</a:t>
            </a:r>
          </a:p>
          <a:p>
            <a:pPr marL="0" indent="0">
              <a:buNone/>
            </a:pPr>
            <a:endParaRPr lang="es-E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760883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lstStyle/>
          <a:p>
            <a:r>
              <a:rPr lang="es-ES" dirty="0">
                <a:solidFill>
                  <a:schemeClr val="bg1"/>
                </a:solidFill>
              </a:rPr>
              <a:t>…</a:t>
            </a:r>
            <a:r>
              <a:rPr lang="es-ES" u="sng" dirty="0">
                <a:solidFill>
                  <a:schemeClr val="bg1"/>
                </a:solidFill>
              </a:rPr>
              <a:t>Posiciones doctrinales de mayor apertura</a:t>
            </a:r>
            <a:r>
              <a:rPr lang="es-ES" dirty="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144588"/>
            <a:ext cx="10515600" cy="5032375"/>
          </a:xfrm>
        </p:spPr>
        <p:txBody>
          <a:bodyPr>
            <a:normAutofit lnSpcReduction="10000"/>
          </a:bodyPr>
          <a:lstStyle/>
          <a:p>
            <a:pPr marL="0" indent="0">
              <a:buNone/>
            </a:pPr>
            <a:r>
              <a:rPr lang="es-ES" dirty="0">
                <a:solidFill>
                  <a:schemeClr val="bg1"/>
                </a:solidFill>
              </a:rPr>
              <a:t>…Pérez </a:t>
            </a:r>
            <a:r>
              <a:rPr lang="es-ES" dirty="0" err="1">
                <a:solidFill>
                  <a:schemeClr val="bg1"/>
                </a:solidFill>
              </a:rPr>
              <a:t>Hualde</a:t>
            </a:r>
            <a:r>
              <a:rPr lang="es-ES" dirty="0">
                <a:solidFill>
                  <a:schemeClr val="bg1"/>
                </a:solidFill>
              </a:rPr>
              <a:t> (preopinante en minoría fallo ANAGUA</a:t>
            </a:r>
            <a:r>
              <a:rPr lang="es-ES" dirty="0" smtClean="0">
                <a:solidFill>
                  <a:schemeClr val="bg1"/>
                </a:solidFill>
              </a:rPr>
              <a:t>)…</a:t>
            </a:r>
          </a:p>
          <a:p>
            <a:pPr marL="0" indent="0">
              <a:buNone/>
            </a:pPr>
            <a:r>
              <a:rPr lang="es-ES" dirty="0" smtClean="0">
                <a:solidFill>
                  <a:schemeClr val="bg1"/>
                </a:solidFill>
              </a:rPr>
              <a:t>• Con </a:t>
            </a:r>
            <a:r>
              <a:rPr lang="es-ES" dirty="0">
                <a:solidFill>
                  <a:schemeClr val="bg1"/>
                </a:solidFill>
              </a:rPr>
              <a:t>cita de </a:t>
            </a:r>
            <a:r>
              <a:rPr lang="es-ES" b="1" dirty="0">
                <a:solidFill>
                  <a:schemeClr val="bg1"/>
                </a:solidFill>
              </a:rPr>
              <a:t>Said</a:t>
            </a:r>
            <a:r>
              <a:rPr lang="es-ES" dirty="0">
                <a:solidFill>
                  <a:schemeClr val="bg1"/>
                </a:solidFill>
              </a:rPr>
              <a:t>: si el Estado, en este caso </a:t>
            </a:r>
            <a:r>
              <a:rPr lang="es-ES" b="1" dirty="0">
                <a:solidFill>
                  <a:schemeClr val="bg1"/>
                </a:solidFill>
              </a:rPr>
              <a:t>Poder Judicial y Ministerio Público</a:t>
            </a:r>
            <a:r>
              <a:rPr lang="es-ES" dirty="0">
                <a:solidFill>
                  <a:schemeClr val="bg1"/>
                </a:solidFill>
              </a:rPr>
              <a:t>, “dispone, por un lado, mantener privado de su libertad durante meses o años a un ser humano sin que exista una condena previa, y, por otro, no logra </a:t>
            </a:r>
            <a:r>
              <a:rPr lang="es-ES" dirty="0" smtClean="0">
                <a:solidFill>
                  <a:schemeClr val="bg1"/>
                </a:solidFill>
              </a:rPr>
              <a:t>demostrar </a:t>
            </a:r>
            <a:r>
              <a:rPr lang="es-ES" dirty="0">
                <a:solidFill>
                  <a:schemeClr val="bg1"/>
                </a:solidFill>
              </a:rPr>
              <a:t>su culpabilidad; y si es el mismo Estado quien decide qué recursos huma-nos, materiales y normativos aplicar para investigar y sancionar la comisión de los hechos que se denuncian o persiguen de oficio; es posible exigirle que </a:t>
            </a:r>
            <a:r>
              <a:rPr lang="es-ES" dirty="0" smtClean="0">
                <a:solidFill>
                  <a:schemeClr val="bg1"/>
                </a:solidFill>
              </a:rPr>
              <a:t>asuma </a:t>
            </a:r>
            <a:r>
              <a:rPr lang="es-ES" dirty="0">
                <a:solidFill>
                  <a:schemeClr val="bg1"/>
                </a:solidFill>
              </a:rPr>
              <a:t>la responsabilidad, constitucionalmente impuesta, de reparar o indemnizar a quienes resultaron víctimas de sus decisiones. Decisiones éstas que afectaron la libertad de personas y que no resultaron beneficiosas para la sociedad, pues ningún beneficio para la comunidad puede concebirse del hecho de privar de su libertad a personas inocentes”.</a:t>
            </a:r>
          </a:p>
          <a:p>
            <a:pPr marL="0" indent="0">
              <a:buNone/>
            </a:pPr>
            <a:endParaRPr lang="en-US" dirty="0">
              <a:solidFill>
                <a:schemeClr val="bg1"/>
              </a:solidFill>
            </a:endParaRPr>
          </a:p>
        </p:txBody>
      </p:sp>
    </p:spTree>
    <p:extLst>
      <p:ext uri="{BB962C8B-B14F-4D97-AF65-F5344CB8AC3E}">
        <p14:creationId xmlns:p14="http://schemas.microsoft.com/office/powerpoint/2010/main" val="11230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6"/>
            <a:ext cx="10515600" cy="978766"/>
          </a:xfrm>
        </p:spPr>
        <p:txBody>
          <a:bodyPr>
            <a:normAutofit/>
          </a:bodyPr>
          <a:lstStyle/>
          <a:p>
            <a:r>
              <a:rPr lang="es-AR" sz="3600" u="sng" dirty="0" smtClean="0">
                <a:solidFill>
                  <a:schemeClr val="bg1"/>
                </a:solidFill>
              </a:rPr>
              <a:t>Finalidad de la prisión preventiva según Comisión IDH</a:t>
            </a:r>
            <a:endParaRPr lang="en-US" sz="3600" u="sng" dirty="0">
              <a:solidFill>
                <a:schemeClr val="bg1"/>
              </a:solidFill>
            </a:endParaRPr>
          </a:p>
        </p:txBody>
      </p:sp>
      <p:sp>
        <p:nvSpPr>
          <p:cNvPr id="4" name="Marcador de contenido 3"/>
          <p:cNvSpPr>
            <a:spLocks noGrp="1"/>
          </p:cNvSpPr>
          <p:nvPr>
            <p:ph idx="1"/>
          </p:nvPr>
        </p:nvSpPr>
        <p:spPr>
          <a:xfrm>
            <a:off x="838200" y="1343892"/>
            <a:ext cx="10515600" cy="4833071"/>
          </a:xfrm>
        </p:spPr>
        <p:txBody>
          <a:bodyPr>
            <a:normAutofit lnSpcReduction="10000"/>
          </a:bodyPr>
          <a:lstStyle/>
          <a:p>
            <a:pPr marL="514350" indent="-514350">
              <a:buFont typeface="+mj-lt"/>
              <a:buAutoNum type="arabicPeriod"/>
            </a:pPr>
            <a:r>
              <a:rPr lang="es-ES" dirty="0" smtClean="0">
                <a:solidFill>
                  <a:schemeClr val="bg1"/>
                </a:solidFill>
              </a:rPr>
              <a:t>Es </a:t>
            </a:r>
            <a:r>
              <a:rPr lang="es-ES" dirty="0">
                <a:solidFill>
                  <a:schemeClr val="bg1"/>
                </a:solidFill>
              </a:rPr>
              <a:t>una </a:t>
            </a:r>
            <a:r>
              <a:rPr lang="es-ES" b="1" dirty="0">
                <a:solidFill>
                  <a:schemeClr val="bg1"/>
                </a:solidFill>
              </a:rPr>
              <a:t>medida cautelar no punitiva</a:t>
            </a:r>
          </a:p>
          <a:p>
            <a:pPr marL="514350" indent="-514350">
              <a:buFont typeface="+mj-lt"/>
              <a:buAutoNum type="arabicPeriod"/>
            </a:pPr>
            <a:r>
              <a:rPr lang="es-ES" dirty="0" smtClean="0">
                <a:solidFill>
                  <a:schemeClr val="bg1"/>
                </a:solidFill>
              </a:rPr>
              <a:t>De </a:t>
            </a:r>
            <a:r>
              <a:rPr lang="es-ES" b="1" dirty="0">
                <a:solidFill>
                  <a:schemeClr val="bg1"/>
                </a:solidFill>
              </a:rPr>
              <a:t>carácter excepcional</a:t>
            </a:r>
          </a:p>
          <a:p>
            <a:pPr marL="514350" indent="-514350">
              <a:buFont typeface="+mj-lt"/>
              <a:buAutoNum type="arabicPeriod"/>
            </a:pPr>
            <a:r>
              <a:rPr lang="es-ES" dirty="0" smtClean="0">
                <a:solidFill>
                  <a:schemeClr val="bg1"/>
                </a:solidFill>
              </a:rPr>
              <a:t>Sólo </a:t>
            </a:r>
            <a:r>
              <a:rPr lang="es-ES" dirty="0">
                <a:solidFill>
                  <a:schemeClr val="bg1"/>
                </a:solidFill>
              </a:rPr>
              <a:t>se puede fundamentar </a:t>
            </a:r>
            <a:r>
              <a:rPr lang="es-ES" b="1" dirty="0">
                <a:solidFill>
                  <a:schemeClr val="bg1"/>
                </a:solidFill>
              </a:rPr>
              <a:t>en asegurar que el imputado:</a:t>
            </a:r>
          </a:p>
          <a:p>
            <a:pPr marL="971550" lvl="1" indent="-514350">
              <a:buFont typeface="+mj-lt"/>
              <a:buAutoNum type="alphaLcParenR"/>
            </a:pPr>
            <a:r>
              <a:rPr lang="es-ES" sz="2800" b="1" dirty="0" smtClean="0">
                <a:solidFill>
                  <a:schemeClr val="bg1"/>
                </a:solidFill>
              </a:rPr>
              <a:t>se </a:t>
            </a:r>
            <a:r>
              <a:rPr lang="es-ES" sz="2800" b="1" dirty="0">
                <a:solidFill>
                  <a:schemeClr val="bg1"/>
                </a:solidFill>
              </a:rPr>
              <a:t>someta a juicio </a:t>
            </a:r>
          </a:p>
          <a:p>
            <a:pPr marL="971550" lvl="1" indent="-514350">
              <a:buFont typeface="+mj-lt"/>
              <a:buAutoNum type="alphaLcParenR"/>
            </a:pPr>
            <a:r>
              <a:rPr lang="es-ES" sz="2800" b="1" dirty="0" smtClean="0">
                <a:solidFill>
                  <a:schemeClr val="bg1"/>
                </a:solidFill>
              </a:rPr>
              <a:t>no </a:t>
            </a:r>
            <a:r>
              <a:rPr lang="es-ES" sz="2800" b="1" dirty="0">
                <a:solidFill>
                  <a:schemeClr val="bg1"/>
                </a:solidFill>
              </a:rPr>
              <a:t>impida el desarrollo eficiente de las investigaciones </a:t>
            </a:r>
          </a:p>
          <a:p>
            <a:pPr marL="514350" indent="-514350">
              <a:buFont typeface="+mj-lt"/>
              <a:buAutoNum type="arabicPeriod"/>
            </a:pPr>
            <a:r>
              <a:rPr lang="es-ES" b="1" dirty="0" smtClean="0">
                <a:solidFill>
                  <a:schemeClr val="bg1"/>
                </a:solidFill>
              </a:rPr>
              <a:t>No puede residir en fines preventivo-generales o especiales </a:t>
            </a:r>
            <a:r>
              <a:rPr lang="es-ES" dirty="0" smtClean="0">
                <a:solidFill>
                  <a:schemeClr val="bg1"/>
                </a:solidFill>
              </a:rPr>
              <a:t>atribuibles </a:t>
            </a:r>
            <a:r>
              <a:rPr lang="es-ES" dirty="0">
                <a:solidFill>
                  <a:schemeClr val="bg1"/>
                </a:solidFill>
              </a:rPr>
              <a:t>a la </a:t>
            </a:r>
            <a:r>
              <a:rPr lang="es-ES" dirty="0" smtClean="0">
                <a:solidFill>
                  <a:schemeClr val="bg1"/>
                </a:solidFill>
              </a:rPr>
              <a:t>pena como </a:t>
            </a:r>
            <a:r>
              <a:rPr lang="es-ES" dirty="0">
                <a:solidFill>
                  <a:schemeClr val="bg1"/>
                </a:solidFill>
              </a:rPr>
              <a:t>la peligrosidad del imputado, la posibilidad de que cometa delitos en el futuro o la repercusión social del hecho</a:t>
            </a:r>
            <a:r>
              <a:rPr lang="es-ES" dirty="0" smtClean="0">
                <a:solidFill>
                  <a:schemeClr val="bg1"/>
                </a:solidFill>
              </a:rPr>
              <a:t>.</a:t>
            </a:r>
          </a:p>
          <a:p>
            <a:pPr marL="514350" indent="-514350">
              <a:buFont typeface="+mj-lt"/>
              <a:buAutoNum type="arabicPeriod"/>
            </a:pPr>
            <a:r>
              <a:rPr lang="es-ES" dirty="0">
                <a:solidFill>
                  <a:schemeClr val="bg1"/>
                </a:solidFill>
              </a:rPr>
              <a:t>Principios: </a:t>
            </a:r>
            <a:r>
              <a:rPr lang="es-ES" dirty="0" err="1" smtClean="0">
                <a:solidFill>
                  <a:schemeClr val="bg1"/>
                </a:solidFill>
              </a:rPr>
              <a:t>judicialidad</a:t>
            </a:r>
            <a:r>
              <a:rPr lang="es-ES" dirty="0">
                <a:solidFill>
                  <a:schemeClr val="bg1"/>
                </a:solidFill>
              </a:rPr>
              <a:t>, </a:t>
            </a:r>
            <a:r>
              <a:rPr lang="es-ES" dirty="0" smtClean="0">
                <a:solidFill>
                  <a:schemeClr val="bg1"/>
                </a:solidFill>
              </a:rPr>
              <a:t>excepcionalidad</a:t>
            </a:r>
            <a:r>
              <a:rPr lang="es-ES" dirty="0">
                <a:solidFill>
                  <a:schemeClr val="bg1"/>
                </a:solidFill>
              </a:rPr>
              <a:t>; </a:t>
            </a:r>
            <a:r>
              <a:rPr lang="es-ES" dirty="0" smtClean="0">
                <a:solidFill>
                  <a:schemeClr val="bg1"/>
                </a:solidFill>
              </a:rPr>
              <a:t>proporcionalidad y subsidiariedad</a:t>
            </a:r>
            <a:endParaRPr lang="es-ES" dirty="0">
              <a:solidFill>
                <a:schemeClr val="bg1"/>
              </a:solidFill>
            </a:endParaRPr>
          </a:p>
          <a:p>
            <a:endParaRPr lang="es-E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8480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lstStyle/>
          <a:p>
            <a:r>
              <a:rPr lang="es-ES" dirty="0">
                <a:solidFill>
                  <a:schemeClr val="bg1"/>
                </a:solidFill>
              </a:rPr>
              <a:t>…</a:t>
            </a:r>
            <a:r>
              <a:rPr lang="es-ES" u="sng" dirty="0">
                <a:solidFill>
                  <a:schemeClr val="bg1"/>
                </a:solidFill>
              </a:rPr>
              <a:t>Posiciones doctrinales de mayor apertura</a:t>
            </a:r>
            <a:r>
              <a:rPr lang="es-ES" dirty="0">
                <a:solidFill>
                  <a:schemeClr val="bg1"/>
                </a:solidFill>
              </a:rPr>
              <a:t>…</a:t>
            </a:r>
            <a:endParaRPr lang="en-US" dirty="0">
              <a:solidFill>
                <a:schemeClr val="bg1"/>
              </a:solidFill>
            </a:endParaRPr>
          </a:p>
        </p:txBody>
      </p:sp>
      <p:sp>
        <p:nvSpPr>
          <p:cNvPr id="4" name="Marcador de contenido 3"/>
          <p:cNvSpPr>
            <a:spLocks noGrp="1"/>
          </p:cNvSpPr>
          <p:nvPr>
            <p:ph idx="1"/>
          </p:nvPr>
        </p:nvSpPr>
        <p:spPr/>
        <p:txBody>
          <a:bodyPr>
            <a:normAutofit/>
          </a:bodyPr>
          <a:lstStyle/>
          <a:p>
            <a:pPr marL="0" indent="0">
              <a:buNone/>
            </a:pPr>
            <a:r>
              <a:rPr lang="es-ES" sz="3200" dirty="0">
                <a:solidFill>
                  <a:schemeClr val="bg1"/>
                </a:solidFill>
              </a:rPr>
              <a:t>…Pérez </a:t>
            </a:r>
            <a:r>
              <a:rPr lang="es-ES" sz="3200" dirty="0" err="1">
                <a:solidFill>
                  <a:schemeClr val="bg1"/>
                </a:solidFill>
              </a:rPr>
              <a:t>Hualde</a:t>
            </a:r>
            <a:r>
              <a:rPr lang="es-ES" sz="3200" dirty="0">
                <a:solidFill>
                  <a:schemeClr val="bg1"/>
                </a:solidFill>
              </a:rPr>
              <a:t> (preopinante en minoría fallo ANAGUA)…</a:t>
            </a:r>
          </a:p>
          <a:p>
            <a:pPr marL="0" indent="0">
              <a:buNone/>
            </a:pPr>
            <a:r>
              <a:rPr lang="es-ES" sz="3200" dirty="0" smtClean="0">
                <a:solidFill>
                  <a:schemeClr val="bg1"/>
                </a:solidFill>
              </a:rPr>
              <a:t>• </a:t>
            </a:r>
            <a:r>
              <a:rPr lang="es-ES" sz="3200" b="1" dirty="0" smtClean="0">
                <a:solidFill>
                  <a:schemeClr val="bg1"/>
                </a:solidFill>
              </a:rPr>
              <a:t>El </a:t>
            </a:r>
            <a:r>
              <a:rPr lang="es-ES" sz="3200" b="1" dirty="0">
                <a:solidFill>
                  <a:schemeClr val="bg1"/>
                </a:solidFill>
              </a:rPr>
              <a:t>costo inevitable de la prisión preventiva </a:t>
            </a:r>
            <a:r>
              <a:rPr lang="es-ES" sz="3200" dirty="0">
                <a:solidFill>
                  <a:schemeClr val="bg1"/>
                </a:solidFill>
              </a:rPr>
              <a:t>como instrumento necesario para la investigación penal eficaz </a:t>
            </a:r>
            <a:r>
              <a:rPr lang="es-ES" sz="3200" b="1" dirty="0">
                <a:solidFill>
                  <a:schemeClr val="bg1"/>
                </a:solidFill>
              </a:rPr>
              <a:t>no puede ser asumido, en principio, por la víctima</a:t>
            </a:r>
            <a:r>
              <a:rPr lang="es-ES" sz="3200" dirty="0">
                <a:solidFill>
                  <a:schemeClr val="bg1"/>
                </a:solidFill>
              </a:rPr>
              <a:t> de esa prisión preventiva </a:t>
            </a:r>
            <a:r>
              <a:rPr lang="es-ES" sz="3200" b="1" dirty="0">
                <a:solidFill>
                  <a:schemeClr val="bg1"/>
                </a:solidFill>
              </a:rPr>
              <a:t>sin afectar notablemente el art. 16 CN</a:t>
            </a:r>
            <a:r>
              <a:rPr lang="es-ES" sz="3200" dirty="0">
                <a:solidFill>
                  <a:schemeClr val="bg1"/>
                </a:solidFill>
              </a:rPr>
              <a:t> si ella luego no es condenada. Debe ser asumido por la comunidad que necesita de esos </a:t>
            </a:r>
            <a:r>
              <a:rPr lang="es-ES" sz="3200" dirty="0" smtClean="0">
                <a:solidFill>
                  <a:schemeClr val="bg1"/>
                </a:solidFill>
              </a:rPr>
              <a:t>mecanismos </a:t>
            </a:r>
            <a:r>
              <a:rPr lang="es-ES" sz="3200" dirty="0">
                <a:solidFill>
                  <a:schemeClr val="bg1"/>
                </a:solidFill>
              </a:rPr>
              <a:t>hasta que se inventen otros más eficaces.</a:t>
            </a:r>
            <a:endParaRPr lang="en-US" sz="3200" dirty="0">
              <a:solidFill>
                <a:schemeClr val="bg1"/>
              </a:solidFill>
            </a:endParaRPr>
          </a:p>
        </p:txBody>
      </p:sp>
    </p:spTree>
    <p:extLst>
      <p:ext uri="{BB962C8B-B14F-4D97-AF65-F5344CB8AC3E}">
        <p14:creationId xmlns:p14="http://schemas.microsoft.com/office/powerpoint/2010/main" val="787067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lstStyle/>
          <a:p>
            <a:r>
              <a:rPr lang="es-ES" dirty="0">
                <a:solidFill>
                  <a:schemeClr val="bg1"/>
                </a:solidFill>
              </a:rPr>
              <a:t>…</a:t>
            </a:r>
            <a:r>
              <a:rPr lang="es-ES" u="sng" dirty="0">
                <a:solidFill>
                  <a:schemeClr val="bg1"/>
                </a:solidFill>
              </a:rPr>
              <a:t>Posiciones doctrinales de mayor apertura</a:t>
            </a:r>
            <a:r>
              <a:rPr lang="es-ES" dirty="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246909"/>
            <a:ext cx="10515600" cy="4930054"/>
          </a:xfrm>
        </p:spPr>
        <p:txBody>
          <a:bodyPr>
            <a:normAutofit/>
          </a:bodyPr>
          <a:lstStyle/>
          <a:p>
            <a:pPr marL="0" indent="0">
              <a:buNone/>
            </a:pPr>
            <a:r>
              <a:rPr lang="es-ES" sz="3200" dirty="0">
                <a:solidFill>
                  <a:schemeClr val="bg1"/>
                </a:solidFill>
              </a:rPr>
              <a:t>…Pérez </a:t>
            </a:r>
            <a:r>
              <a:rPr lang="es-ES" sz="3200" dirty="0" err="1">
                <a:solidFill>
                  <a:schemeClr val="bg1"/>
                </a:solidFill>
              </a:rPr>
              <a:t>Hualde</a:t>
            </a:r>
            <a:r>
              <a:rPr lang="es-ES" sz="3200" dirty="0">
                <a:solidFill>
                  <a:schemeClr val="bg1"/>
                </a:solidFill>
              </a:rPr>
              <a:t> (preopinante en minoría fallo ANAGUA)…</a:t>
            </a:r>
          </a:p>
          <a:p>
            <a:pPr marL="0" indent="0">
              <a:buNone/>
            </a:pPr>
            <a:r>
              <a:rPr lang="es-ES" sz="3200" dirty="0" smtClean="0">
                <a:solidFill>
                  <a:schemeClr val="bg1"/>
                </a:solidFill>
              </a:rPr>
              <a:t>• “</a:t>
            </a:r>
            <a:r>
              <a:rPr lang="es-ES" sz="3200" dirty="0">
                <a:solidFill>
                  <a:schemeClr val="bg1"/>
                </a:solidFill>
              </a:rPr>
              <a:t>Si la razón es que la actividad judicial persigue un beneficio social no cabría distinguir entre la actividad </a:t>
            </a:r>
            <a:r>
              <a:rPr lang="es-ES" sz="3200" b="1" dirty="0">
                <a:solidFill>
                  <a:schemeClr val="bg1"/>
                </a:solidFill>
              </a:rPr>
              <a:t>legislativa, la judicial y la ejecutiva</a:t>
            </a:r>
            <a:r>
              <a:rPr lang="es-ES" sz="3200" dirty="0">
                <a:solidFill>
                  <a:schemeClr val="bg1"/>
                </a:solidFill>
              </a:rPr>
              <a:t> y, </a:t>
            </a:r>
            <a:r>
              <a:rPr lang="es-ES" sz="3200" dirty="0" smtClean="0">
                <a:solidFill>
                  <a:schemeClr val="bg1"/>
                </a:solidFill>
              </a:rPr>
              <a:t>consecuentemente</a:t>
            </a:r>
            <a:r>
              <a:rPr lang="es-ES" sz="3200" dirty="0">
                <a:solidFill>
                  <a:schemeClr val="bg1"/>
                </a:solidFill>
              </a:rPr>
              <a:t>, hay reparación cuando se trata de un daño de especial gravedad, que excede la tolerancia de lo que la vida en sociedad impone a todo ciudadano”.</a:t>
            </a:r>
            <a:endParaRPr lang="en-US" sz="3200" dirty="0">
              <a:solidFill>
                <a:schemeClr val="bg1"/>
              </a:solidFill>
            </a:endParaRPr>
          </a:p>
        </p:txBody>
      </p:sp>
    </p:spTree>
    <p:extLst>
      <p:ext uri="{BB962C8B-B14F-4D97-AF65-F5344CB8AC3E}">
        <p14:creationId xmlns:p14="http://schemas.microsoft.com/office/powerpoint/2010/main" val="2000586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lstStyle/>
          <a:p>
            <a:r>
              <a:rPr lang="es-ES" dirty="0">
                <a:solidFill>
                  <a:schemeClr val="bg1"/>
                </a:solidFill>
              </a:rPr>
              <a:t>…</a:t>
            </a:r>
            <a:r>
              <a:rPr lang="es-ES" u="sng" dirty="0">
                <a:solidFill>
                  <a:schemeClr val="bg1"/>
                </a:solidFill>
              </a:rPr>
              <a:t>Posiciones doctrinales de mayor apertura</a:t>
            </a:r>
            <a:r>
              <a:rPr lang="es-ES" dirty="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144588"/>
            <a:ext cx="10515600" cy="5032375"/>
          </a:xfrm>
        </p:spPr>
        <p:txBody>
          <a:bodyPr>
            <a:normAutofit/>
          </a:bodyPr>
          <a:lstStyle/>
          <a:p>
            <a:pPr marL="0" indent="0">
              <a:buNone/>
            </a:pPr>
            <a:r>
              <a:rPr lang="es-ES" sz="3200" dirty="0">
                <a:solidFill>
                  <a:schemeClr val="bg1"/>
                </a:solidFill>
              </a:rPr>
              <a:t>…Pérez </a:t>
            </a:r>
            <a:r>
              <a:rPr lang="es-ES" sz="3200" dirty="0" err="1">
                <a:solidFill>
                  <a:schemeClr val="bg1"/>
                </a:solidFill>
              </a:rPr>
              <a:t>Hualde</a:t>
            </a:r>
            <a:r>
              <a:rPr lang="es-ES" sz="3200" dirty="0">
                <a:solidFill>
                  <a:schemeClr val="bg1"/>
                </a:solidFill>
              </a:rPr>
              <a:t> (preopinante en minoría fallo ANAGUA)…</a:t>
            </a:r>
          </a:p>
          <a:p>
            <a:pPr marL="0" indent="0">
              <a:buNone/>
            </a:pPr>
            <a:r>
              <a:rPr lang="es-ES" sz="3200" dirty="0" smtClean="0">
                <a:solidFill>
                  <a:schemeClr val="bg1"/>
                </a:solidFill>
              </a:rPr>
              <a:t>• Con cita de la </a:t>
            </a:r>
            <a:r>
              <a:rPr lang="es-ES" sz="3200" b="1" dirty="0">
                <a:solidFill>
                  <a:schemeClr val="bg1"/>
                </a:solidFill>
              </a:rPr>
              <a:t>Comisión Interamericana de Derechos </a:t>
            </a:r>
            <a:r>
              <a:rPr lang="es-ES" sz="3200" b="1" dirty="0" smtClean="0">
                <a:solidFill>
                  <a:schemeClr val="bg1"/>
                </a:solidFill>
              </a:rPr>
              <a:t>Humanos </a:t>
            </a:r>
            <a:r>
              <a:rPr lang="es-ES" sz="3200" dirty="0" smtClean="0">
                <a:solidFill>
                  <a:schemeClr val="bg1"/>
                </a:solidFill>
              </a:rPr>
              <a:t>(</a:t>
            </a:r>
            <a:r>
              <a:rPr lang="es-ES" sz="3200" b="1" dirty="0" smtClean="0">
                <a:solidFill>
                  <a:schemeClr val="bg1"/>
                </a:solidFill>
              </a:rPr>
              <a:t>Informe </a:t>
            </a:r>
            <a:r>
              <a:rPr lang="es-ES" sz="3200" b="1" dirty="0">
                <a:solidFill>
                  <a:schemeClr val="bg1"/>
                </a:solidFill>
              </a:rPr>
              <a:t>sobre el Uso de la Prisión Preventiva en las </a:t>
            </a:r>
            <a:r>
              <a:rPr lang="es-ES" sz="3200" b="1" dirty="0" smtClean="0">
                <a:solidFill>
                  <a:schemeClr val="bg1"/>
                </a:solidFill>
              </a:rPr>
              <a:t>Américas, 2012</a:t>
            </a:r>
            <a:r>
              <a:rPr lang="es-ES" sz="3200" dirty="0" smtClean="0">
                <a:solidFill>
                  <a:schemeClr val="bg1"/>
                </a:solidFill>
              </a:rPr>
              <a:t>): Toda </a:t>
            </a:r>
            <a:r>
              <a:rPr lang="es-ES" sz="3200" dirty="0">
                <a:solidFill>
                  <a:schemeClr val="bg1"/>
                </a:solidFill>
              </a:rPr>
              <a:t>medida de coerción ha de ser interpretada </a:t>
            </a:r>
            <a:r>
              <a:rPr lang="es-ES" sz="3200" dirty="0" smtClean="0">
                <a:solidFill>
                  <a:schemeClr val="bg1"/>
                </a:solidFill>
              </a:rPr>
              <a:t>restrictivamente. Sin </a:t>
            </a:r>
            <a:r>
              <a:rPr lang="es-ES" sz="3200" dirty="0">
                <a:solidFill>
                  <a:schemeClr val="bg1"/>
                </a:solidFill>
              </a:rPr>
              <a:t>embargo, esta interpretación restrictiva pregonada desde lo teórico no se </a:t>
            </a:r>
            <a:r>
              <a:rPr lang="es-ES" sz="3200" dirty="0" smtClean="0">
                <a:solidFill>
                  <a:schemeClr val="bg1"/>
                </a:solidFill>
              </a:rPr>
              <a:t>condice </a:t>
            </a:r>
            <a:r>
              <a:rPr lang="es-ES" sz="3200" dirty="0">
                <a:solidFill>
                  <a:schemeClr val="bg1"/>
                </a:solidFill>
              </a:rPr>
              <a:t>con el </a:t>
            </a:r>
            <a:r>
              <a:rPr lang="es-ES" sz="3200" b="1" dirty="0">
                <a:solidFill>
                  <a:schemeClr val="bg1"/>
                </a:solidFill>
              </a:rPr>
              <a:t>uso extensivo </a:t>
            </a:r>
            <a:r>
              <a:rPr lang="es-ES" sz="3200" b="1" dirty="0" smtClean="0">
                <a:solidFill>
                  <a:schemeClr val="bg1"/>
                </a:solidFill>
              </a:rPr>
              <a:t>que realizan </a:t>
            </a:r>
            <a:r>
              <a:rPr lang="es-ES" sz="3200" b="1" dirty="0">
                <a:solidFill>
                  <a:schemeClr val="bg1"/>
                </a:solidFill>
              </a:rPr>
              <a:t>los países </a:t>
            </a:r>
            <a:r>
              <a:rPr lang="es-ES" sz="3200" b="1" dirty="0" smtClean="0">
                <a:solidFill>
                  <a:schemeClr val="bg1"/>
                </a:solidFill>
              </a:rPr>
              <a:t>latinoamericanos </a:t>
            </a:r>
            <a:r>
              <a:rPr lang="es-ES" sz="3200" b="1" dirty="0">
                <a:solidFill>
                  <a:schemeClr val="bg1"/>
                </a:solidFill>
              </a:rPr>
              <a:t>del encierro </a:t>
            </a:r>
            <a:r>
              <a:rPr lang="es-ES" sz="3200" b="1" dirty="0" smtClean="0">
                <a:solidFill>
                  <a:schemeClr val="bg1"/>
                </a:solidFill>
              </a:rPr>
              <a:t>cautelar como </a:t>
            </a:r>
            <a:r>
              <a:rPr lang="es-ES" sz="3200" b="1" dirty="0">
                <a:solidFill>
                  <a:schemeClr val="bg1"/>
                </a:solidFill>
              </a:rPr>
              <a:t>vía de solución al </a:t>
            </a:r>
            <a:r>
              <a:rPr lang="es-ES" sz="3200" b="1" dirty="0" smtClean="0">
                <a:solidFill>
                  <a:schemeClr val="bg1"/>
                </a:solidFill>
              </a:rPr>
              <a:t>fenómeno </a:t>
            </a:r>
            <a:r>
              <a:rPr lang="es-ES" sz="3200" b="1" dirty="0">
                <a:solidFill>
                  <a:schemeClr val="bg1"/>
                </a:solidFill>
              </a:rPr>
              <a:t>de la delincuencia</a:t>
            </a:r>
            <a:r>
              <a:rPr lang="es-ES" sz="3200" dirty="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3129099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lstStyle/>
          <a:p>
            <a:r>
              <a:rPr lang="es-ES">
                <a:solidFill>
                  <a:schemeClr val="bg1"/>
                </a:solidFill>
              </a:rPr>
              <a:t>…</a:t>
            </a:r>
            <a:r>
              <a:rPr lang="es-ES" u="sng">
                <a:solidFill>
                  <a:schemeClr val="bg1"/>
                </a:solidFill>
              </a:rPr>
              <a:t>Posiciones doctrinales de mayor apertura</a:t>
            </a:r>
            <a:r>
              <a:rPr lang="es-ES">
                <a:solidFill>
                  <a:schemeClr val="bg1"/>
                </a:solidFill>
              </a:rPr>
              <a:t>…</a:t>
            </a:r>
            <a:endParaRPr lang="en-US" dirty="0">
              <a:solidFill>
                <a:schemeClr val="bg1"/>
              </a:solidFill>
            </a:endParaRPr>
          </a:p>
        </p:txBody>
      </p:sp>
      <p:sp>
        <p:nvSpPr>
          <p:cNvPr id="4" name="Marcador de contenido 3"/>
          <p:cNvSpPr>
            <a:spLocks noGrp="1"/>
          </p:cNvSpPr>
          <p:nvPr>
            <p:ph idx="1"/>
          </p:nvPr>
        </p:nvSpPr>
        <p:spPr/>
        <p:txBody>
          <a:bodyPr/>
          <a:lstStyle/>
          <a:p>
            <a:pPr marL="0" indent="0">
              <a:buNone/>
            </a:pPr>
            <a:r>
              <a:rPr lang="es-AR" dirty="0" smtClean="0">
                <a:solidFill>
                  <a:schemeClr val="bg1"/>
                </a:solidFill>
              </a:rPr>
              <a:t>CICERO:</a:t>
            </a:r>
          </a:p>
          <a:p>
            <a:pPr marL="0" indent="0">
              <a:buNone/>
            </a:pPr>
            <a:r>
              <a:rPr lang="es-ES" dirty="0" smtClean="0">
                <a:solidFill>
                  <a:schemeClr val="bg1"/>
                </a:solidFill>
              </a:rPr>
              <a:t>Rechazar </a:t>
            </a:r>
            <a:r>
              <a:rPr lang="es-ES" dirty="0">
                <a:solidFill>
                  <a:schemeClr val="bg1"/>
                </a:solidFill>
              </a:rPr>
              <a:t>apriorística y dogmáticamente la posibilidad de configuración de un campo de la responsabilidad estatal por actividad judicial no se ajusta al </a:t>
            </a:r>
            <a:r>
              <a:rPr lang="es-ES" i="1" dirty="0" err="1">
                <a:solidFill>
                  <a:schemeClr val="bg1"/>
                </a:solidFill>
              </a:rPr>
              <a:t>alterum</a:t>
            </a:r>
            <a:r>
              <a:rPr lang="es-ES" i="1" dirty="0">
                <a:solidFill>
                  <a:schemeClr val="bg1"/>
                </a:solidFill>
              </a:rPr>
              <a:t> non </a:t>
            </a:r>
            <a:r>
              <a:rPr lang="es-ES" i="1" dirty="0" err="1">
                <a:solidFill>
                  <a:schemeClr val="bg1"/>
                </a:solidFill>
              </a:rPr>
              <a:t>laedere</a:t>
            </a:r>
            <a:r>
              <a:rPr lang="es-ES" i="1" dirty="0">
                <a:solidFill>
                  <a:schemeClr val="bg1"/>
                </a:solidFill>
              </a:rPr>
              <a:t> </a:t>
            </a:r>
            <a:r>
              <a:rPr lang="es-ES" dirty="0">
                <a:solidFill>
                  <a:schemeClr val="bg1"/>
                </a:solidFill>
              </a:rPr>
              <a:t>que hace a la sustancia del sistema </a:t>
            </a:r>
            <a:r>
              <a:rPr lang="es-ES" dirty="0" smtClean="0">
                <a:solidFill>
                  <a:schemeClr val="bg1"/>
                </a:solidFill>
              </a:rPr>
              <a:t>resarcitorio… lo </a:t>
            </a:r>
            <a:r>
              <a:rPr lang="es-ES" dirty="0">
                <a:solidFill>
                  <a:schemeClr val="bg1"/>
                </a:solidFill>
              </a:rPr>
              <a:t>más acertado no es cerrarse a dogmas repetitivos sino abrir espacios para el análisis de su procedencia conforme a las particulares </a:t>
            </a:r>
            <a:r>
              <a:rPr lang="es-ES" b="1" dirty="0">
                <a:solidFill>
                  <a:schemeClr val="bg1"/>
                </a:solidFill>
              </a:rPr>
              <a:t>circunstancias que presenta cada caso… pues afirmar que nunca precederá un resarcimiento es tan equivocado como afirmar que siempre lo hará</a:t>
            </a:r>
            <a:r>
              <a:rPr lang="es-ES"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458831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lstStyle/>
          <a:p>
            <a:r>
              <a:rPr lang="es-ES" dirty="0">
                <a:solidFill>
                  <a:schemeClr val="bg1"/>
                </a:solidFill>
              </a:rPr>
              <a:t>…</a:t>
            </a:r>
            <a:r>
              <a:rPr lang="es-ES" u="sng" dirty="0">
                <a:solidFill>
                  <a:schemeClr val="bg1"/>
                </a:solidFill>
              </a:rPr>
              <a:t>Posiciones doctrinales de mayor </a:t>
            </a:r>
            <a:r>
              <a:rPr lang="es-ES" u="sng" dirty="0" smtClean="0">
                <a:solidFill>
                  <a:schemeClr val="bg1"/>
                </a:solidFill>
              </a:rPr>
              <a:t>apertura</a:t>
            </a:r>
            <a:r>
              <a:rPr lang="es-ES" dirty="0" smtClean="0">
                <a:solidFill>
                  <a:schemeClr val="bg1"/>
                </a:solidFill>
              </a:rPr>
              <a:t>.</a:t>
            </a:r>
            <a:endParaRPr lang="en-US" dirty="0">
              <a:solidFill>
                <a:schemeClr val="bg1"/>
              </a:solidFill>
            </a:endParaRPr>
          </a:p>
        </p:txBody>
      </p:sp>
      <p:sp>
        <p:nvSpPr>
          <p:cNvPr id="4" name="Marcador de contenido 3"/>
          <p:cNvSpPr>
            <a:spLocks noGrp="1"/>
          </p:cNvSpPr>
          <p:nvPr>
            <p:ph idx="1"/>
          </p:nvPr>
        </p:nvSpPr>
        <p:spPr/>
        <p:txBody>
          <a:bodyPr>
            <a:normAutofit/>
          </a:bodyPr>
          <a:lstStyle/>
          <a:p>
            <a:pPr marL="0" indent="0">
              <a:buNone/>
            </a:pPr>
            <a:r>
              <a:rPr lang="es-ES" sz="3200" dirty="0">
                <a:solidFill>
                  <a:schemeClr val="bg1"/>
                </a:solidFill>
              </a:rPr>
              <a:t>Código Penal, Libro Primero, Título II De las penas. </a:t>
            </a:r>
            <a:endParaRPr lang="es-ES" sz="3200" dirty="0" smtClean="0">
              <a:solidFill>
                <a:schemeClr val="bg1"/>
              </a:solidFill>
            </a:endParaRPr>
          </a:p>
          <a:p>
            <a:pPr marL="0" indent="0">
              <a:buNone/>
            </a:pPr>
            <a:r>
              <a:rPr lang="es-ES" sz="3200" dirty="0" smtClean="0">
                <a:solidFill>
                  <a:schemeClr val="bg1"/>
                </a:solidFill>
              </a:rPr>
              <a:t>ARTICULO </a:t>
            </a:r>
            <a:r>
              <a:rPr lang="es-ES" sz="3200" dirty="0">
                <a:solidFill>
                  <a:schemeClr val="bg1"/>
                </a:solidFill>
              </a:rPr>
              <a:t>24.- La </a:t>
            </a:r>
            <a:r>
              <a:rPr lang="es-ES" sz="3200" dirty="0" smtClean="0">
                <a:solidFill>
                  <a:schemeClr val="bg1"/>
                </a:solidFill>
              </a:rPr>
              <a:t>prisión </a:t>
            </a:r>
            <a:r>
              <a:rPr lang="es-ES" sz="3200" dirty="0">
                <a:solidFill>
                  <a:schemeClr val="bg1"/>
                </a:solidFill>
              </a:rPr>
              <a:t>preventiva se computará así: por dos días de prisión preventiva, uno de reclusión; por un día de prisión preventiva, uno de prisión o dos de </a:t>
            </a:r>
            <a:r>
              <a:rPr lang="es-ES" sz="3200" dirty="0" smtClean="0">
                <a:solidFill>
                  <a:schemeClr val="bg1"/>
                </a:solidFill>
              </a:rPr>
              <a:t>inhabilitación </a:t>
            </a:r>
            <a:r>
              <a:rPr lang="es-ES" sz="3200" dirty="0">
                <a:solidFill>
                  <a:schemeClr val="bg1"/>
                </a:solidFill>
              </a:rPr>
              <a:t>o la cantidad de multa que el tribunal fijase entre pesos treinta y cinco y pesos ciento setenta y cinco. </a:t>
            </a:r>
            <a:endParaRPr lang="en-US" sz="3200" dirty="0">
              <a:solidFill>
                <a:schemeClr val="bg1"/>
              </a:solidFill>
            </a:endParaRPr>
          </a:p>
        </p:txBody>
      </p:sp>
    </p:spTree>
    <p:extLst>
      <p:ext uri="{BB962C8B-B14F-4D97-AF65-F5344CB8AC3E}">
        <p14:creationId xmlns:p14="http://schemas.microsoft.com/office/powerpoint/2010/main" val="1146160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1768475"/>
          </a:xfrm>
        </p:spPr>
        <p:txBody>
          <a:bodyPr>
            <a:normAutofit fontScale="90000"/>
          </a:bodyPr>
          <a:lstStyle/>
          <a:p>
            <a:pPr algn="ctr"/>
            <a:r>
              <a:rPr lang="es-ES" dirty="0" smtClean="0">
                <a:solidFill>
                  <a:schemeClr val="bg1"/>
                </a:solidFill>
              </a:rPr>
              <a:t>…</a:t>
            </a:r>
            <a:r>
              <a:rPr lang="es-ES" u="sng" dirty="0">
                <a:solidFill>
                  <a:schemeClr val="bg1"/>
                </a:solidFill>
              </a:rPr>
              <a:t>ARGUMENTOS CONTRARIOS A LA RESPONSABILIDAD ESTATAL POR PRISIÓN PREVENTIVA DERIVADA DE ACTIVIDAD JUDICIAL LEGÍTIMA. </a:t>
            </a:r>
            <a:r>
              <a:rPr lang="es-ES" dirty="0" smtClean="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2355273"/>
            <a:ext cx="10515600" cy="3821690"/>
          </a:xfrm>
        </p:spPr>
        <p:txBody>
          <a:bodyPr>
            <a:normAutofit/>
          </a:bodyPr>
          <a:lstStyle/>
          <a:p>
            <a:pPr marL="0" indent="0">
              <a:buNone/>
            </a:pPr>
            <a:r>
              <a:rPr lang="es-ES" sz="3200" dirty="0">
                <a:solidFill>
                  <a:schemeClr val="bg1"/>
                </a:solidFill>
              </a:rPr>
              <a:t>“</a:t>
            </a:r>
            <a:r>
              <a:rPr lang="es-ES" sz="3200" b="1" dirty="0">
                <a:solidFill>
                  <a:schemeClr val="bg1"/>
                </a:solidFill>
              </a:rPr>
              <a:t>Si toda prisión preventiva equivaliese siempre a un sacrificio especial y grave que es necesario reparar, se paralizaría la actividad punitiva preventiva del Estado</a:t>
            </a:r>
            <a:r>
              <a:rPr lang="es-ES" sz="3200" dirty="0">
                <a:solidFill>
                  <a:schemeClr val="bg1"/>
                </a:solidFill>
              </a:rPr>
              <a:t>” </a:t>
            </a:r>
            <a:endParaRPr lang="es-ES" sz="3200" dirty="0" smtClean="0">
              <a:solidFill>
                <a:schemeClr val="bg1"/>
              </a:solidFill>
            </a:endParaRPr>
          </a:p>
          <a:p>
            <a:pPr marL="0" indent="0">
              <a:buNone/>
            </a:pPr>
            <a:r>
              <a:rPr lang="es-ES" sz="3200" dirty="0" smtClean="0">
                <a:solidFill>
                  <a:schemeClr val="bg1"/>
                </a:solidFill>
              </a:rPr>
              <a:t>(</a:t>
            </a:r>
            <a:r>
              <a:rPr lang="es-ES" sz="3200" dirty="0">
                <a:solidFill>
                  <a:schemeClr val="bg1"/>
                </a:solidFill>
              </a:rPr>
              <a:t>Del fallo de </a:t>
            </a:r>
            <a:r>
              <a:rPr lang="es-ES" sz="3200" dirty="0" smtClean="0">
                <a:solidFill>
                  <a:schemeClr val="bg1"/>
                </a:solidFill>
              </a:rPr>
              <a:t>Cámara </a:t>
            </a:r>
            <a:r>
              <a:rPr lang="es-ES" sz="3200" dirty="0">
                <a:solidFill>
                  <a:schemeClr val="bg1"/>
                </a:solidFill>
              </a:rPr>
              <a:t>revisado en MARCHAN PEREYRA</a:t>
            </a:r>
            <a:r>
              <a:rPr lang="es-ES" sz="3200" dirty="0" smtClean="0">
                <a:solidFill>
                  <a:schemeClr val="bg1"/>
                </a:solidFill>
              </a:rPr>
              <a:t>).</a:t>
            </a:r>
          </a:p>
          <a:p>
            <a:pPr marL="0" indent="0">
              <a:buNone/>
            </a:pPr>
            <a:endParaRPr lang="en-US" dirty="0">
              <a:solidFill>
                <a:schemeClr val="bg1"/>
              </a:solidFill>
            </a:endParaRPr>
          </a:p>
        </p:txBody>
      </p:sp>
    </p:spTree>
    <p:extLst>
      <p:ext uri="{BB962C8B-B14F-4D97-AF65-F5344CB8AC3E}">
        <p14:creationId xmlns:p14="http://schemas.microsoft.com/office/powerpoint/2010/main" val="1428543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6"/>
            <a:ext cx="10515600" cy="673966"/>
          </a:xfrm>
        </p:spPr>
        <p:txBody>
          <a:bodyPr>
            <a:normAutofit fontScale="90000"/>
          </a:bodyPr>
          <a:lstStyle/>
          <a:p>
            <a:r>
              <a:rPr lang="es-AR" dirty="0" smtClean="0">
                <a:solidFill>
                  <a:schemeClr val="bg1"/>
                </a:solidFill>
              </a:rPr>
              <a:t>…</a:t>
            </a:r>
            <a:r>
              <a:rPr lang="es-AR" u="sng" dirty="0" smtClean="0">
                <a:solidFill>
                  <a:schemeClr val="bg1"/>
                </a:solidFill>
              </a:rPr>
              <a:t>Argumentos contrarios a la reparación </a:t>
            </a:r>
            <a:r>
              <a:rPr lang="es-AR" dirty="0" smtClean="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191491"/>
            <a:ext cx="10515600" cy="4985472"/>
          </a:xfrm>
        </p:spPr>
        <p:txBody>
          <a:bodyPr>
            <a:normAutofit fontScale="92500" lnSpcReduction="10000"/>
          </a:bodyPr>
          <a:lstStyle/>
          <a:p>
            <a:pPr marL="0" indent="0">
              <a:buNone/>
            </a:pPr>
            <a:r>
              <a:rPr lang="es-ES" dirty="0" smtClean="0">
                <a:solidFill>
                  <a:schemeClr val="bg1"/>
                </a:solidFill>
              </a:rPr>
              <a:t>Crítica:</a:t>
            </a:r>
          </a:p>
          <a:p>
            <a:r>
              <a:rPr lang="es-ES" dirty="0" smtClean="0">
                <a:solidFill>
                  <a:schemeClr val="bg1"/>
                </a:solidFill>
              </a:rPr>
              <a:t>La </a:t>
            </a:r>
            <a:r>
              <a:rPr lang="es-ES" dirty="0">
                <a:solidFill>
                  <a:schemeClr val="bg1"/>
                </a:solidFill>
              </a:rPr>
              <a:t>alocución “</a:t>
            </a:r>
            <a:r>
              <a:rPr lang="es-ES" b="1" dirty="0">
                <a:solidFill>
                  <a:schemeClr val="bg1"/>
                </a:solidFill>
              </a:rPr>
              <a:t>actividad punitiva preventiva del Estado</a:t>
            </a:r>
            <a:r>
              <a:rPr lang="es-ES" dirty="0">
                <a:solidFill>
                  <a:schemeClr val="bg1"/>
                </a:solidFill>
              </a:rPr>
              <a:t>” es imprecisa y confusa. </a:t>
            </a:r>
          </a:p>
          <a:p>
            <a:r>
              <a:rPr lang="es-ES" dirty="0" smtClean="0">
                <a:solidFill>
                  <a:schemeClr val="bg1"/>
                </a:solidFill>
              </a:rPr>
              <a:t>La prisión preventiva es una </a:t>
            </a:r>
            <a:r>
              <a:rPr lang="es-ES" b="1" dirty="0" smtClean="0">
                <a:solidFill>
                  <a:schemeClr val="bg1"/>
                </a:solidFill>
              </a:rPr>
              <a:t>medida de coerción</a:t>
            </a:r>
            <a:r>
              <a:rPr lang="es-ES" dirty="0" smtClean="0">
                <a:solidFill>
                  <a:schemeClr val="bg1"/>
                </a:solidFill>
              </a:rPr>
              <a:t>. No una </a:t>
            </a:r>
            <a:r>
              <a:rPr lang="es-ES" b="1" dirty="0" smtClean="0">
                <a:solidFill>
                  <a:schemeClr val="bg1"/>
                </a:solidFill>
              </a:rPr>
              <a:t>pena</a:t>
            </a:r>
            <a:r>
              <a:rPr lang="es-ES" dirty="0" smtClean="0">
                <a:solidFill>
                  <a:schemeClr val="bg1"/>
                </a:solidFill>
              </a:rPr>
              <a:t> ni una medida destinada a </a:t>
            </a:r>
            <a:r>
              <a:rPr lang="es-ES" b="1" dirty="0" smtClean="0">
                <a:solidFill>
                  <a:schemeClr val="bg1"/>
                </a:solidFill>
              </a:rPr>
              <a:t>prevenir el delito</a:t>
            </a:r>
            <a:r>
              <a:rPr lang="es-ES" dirty="0" smtClean="0">
                <a:solidFill>
                  <a:schemeClr val="bg1"/>
                </a:solidFill>
              </a:rPr>
              <a:t>.</a:t>
            </a:r>
          </a:p>
          <a:p>
            <a:r>
              <a:rPr lang="es-ES" dirty="0" smtClean="0">
                <a:solidFill>
                  <a:schemeClr val="bg1"/>
                </a:solidFill>
              </a:rPr>
              <a:t>Si alude al </a:t>
            </a:r>
            <a:r>
              <a:rPr lang="es-ES" b="1" dirty="0" smtClean="0">
                <a:solidFill>
                  <a:schemeClr val="bg1"/>
                </a:solidFill>
              </a:rPr>
              <a:t>esfuerzo económico </a:t>
            </a:r>
            <a:r>
              <a:rPr lang="es-ES" dirty="0" smtClean="0">
                <a:solidFill>
                  <a:schemeClr val="bg1"/>
                </a:solidFill>
              </a:rPr>
              <a:t>que significaría afrontar la indemnización a cada inocente privado de libertad, se trata de un problema presupuestario que no puede ser resuelto avasallando la dignidad de las personas.</a:t>
            </a:r>
          </a:p>
          <a:p>
            <a:r>
              <a:rPr lang="es-ES" dirty="0" smtClean="0">
                <a:solidFill>
                  <a:schemeClr val="bg1"/>
                </a:solidFill>
              </a:rPr>
              <a:t>La </a:t>
            </a:r>
            <a:r>
              <a:rPr lang="es-ES" dirty="0">
                <a:solidFill>
                  <a:schemeClr val="bg1"/>
                </a:solidFill>
              </a:rPr>
              <a:t>potencial </a:t>
            </a:r>
            <a:r>
              <a:rPr lang="es-ES" b="1" dirty="0">
                <a:solidFill>
                  <a:schemeClr val="bg1"/>
                </a:solidFill>
              </a:rPr>
              <a:t>masividad de las reparaciones </a:t>
            </a:r>
            <a:r>
              <a:rPr lang="es-ES" dirty="0">
                <a:solidFill>
                  <a:schemeClr val="bg1"/>
                </a:solidFill>
              </a:rPr>
              <a:t>señala en todo caso el </a:t>
            </a:r>
            <a:r>
              <a:rPr lang="es-ES" b="1" dirty="0">
                <a:solidFill>
                  <a:schemeClr val="bg1"/>
                </a:solidFill>
              </a:rPr>
              <a:t>abuso de la prisión preventiva</a:t>
            </a:r>
            <a:r>
              <a:rPr lang="es-ES" dirty="0">
                <a:solidFill>
                  <a:schemeClr val="bg1"/>
                </a:solidFill>
              </a:rPr>
              <a:t>, medida que se ordena sin otro costo para el Estado que no sea el alojamiento del interno.</a:t>
            </a:r>
          </a:p>
          <a:p>
            <a:r>
              <a:rPr lang="es-ES" dirty="0">
                <a:solidFill>
                  <a:schemeClr val="bg1"/>
                </a:solidFill>
              </a:rPr>
              <a:t>La </a:t>
            </a:r>
            <a:r>
              <a:rPr lang="es-ES" b="1" dirty="0">
                <a:solidFill>
                  <a:schemeClr val="bg1"/>
                </a:solidFill>
              </a:rPr>
              <a:t>efectiva indemnización </a:t>
            </a:r>
            <a:r>
              <a:rPr lang="es-ES" dirty="0">
                <a:solidFill>
                  <a:schemeClr val="bg1"/>
                </a:solidFill>
              </a:rPr>
              <a:t>a los inocentes privados de libertad podría coadyuvar a </a:t>
            </a:r>
            <a:r>
              <a:rPr lang="es-ES" b="1" dirty="0">
                <a:solidFill>
                  <a:schemeClr val="bg1"/>
                </a:solidFill>
              </a:rPr>
              <a:t>terminar con esa la mala praxis</a:t>
            </a:r>
            <a:r>
              <a:rPr lang="es-ES" dirty="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1715073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6"/>
            <a:ext cx="10515600" cy="881784"/>
          </a:xfrm>
        </p:spPr>
        <p:txBody>
          <a:bodyPr/>
          <a:lstStyle/>
          <a:p>
            <a:r>
              <a:rPr lang="es-AR" dirty="0">
                <a:solidFill>
                  <a:schemeClr val="bg1"/>
                </a:solidFill>
              </a:rPr>
              <a:t>…</a:t>
            </a:r>
            <a:r>
              <a:rPr lang="es-AR" u="sng" dirty="0">
                <a:solidFill>
                  <a:schemeClr val="bg1"/>
                </a:solidFill>
              </a:rPr>
              <a:t>Argumentos contrarios a la reparación </a:t>
            </a:r>
            <a:r>
              <a:rPr lang="es-AR" dirty="0">
                <a:solidFill>
                  <a:schemeClr val="bg1"/>
                </a:solidFill>
              </a:rPr>
              <a:t>…</a:t>
            </a:r>
            <a:endParaRPr lang="en-US" dirty="0">
              <a:solidFill>
                <a:schemeClr val="bg1"/>
              </a:solidFill>
            </a:endParaRPr>
          </a:p>
        </p:txBody>
      </p:sp>
      <p:sp>
        <p:nvSpPr>
          <p:cNvPr id="4" name="Marcador de contenido 3"/>
          <p:cNvSpPr>
            <a:spLocks noGrp="1"/>
          </p:cNvSpPr>
          <p:nvPr>
            <p:ph idx="1"/>
          </p:nvPr>
        </p:nvSpPr>
        <p:spPr/>
        <p:txBody>
          <a:bodyPr>
            <a:normAutofit/>
          </a:bodyPr>
          <a:lstStyle/>
          <a:p>
            <a:pPr marL="0" indent="0">
              <a:buNone/>
            </a:pPr>
            <a:r>
              <a:rPr lang="es-ES" sz="3200" dirty="0">
                <a:solidFill>
                  <a:schemeClr val="bg1"/>
                </a:solidFill>
              </a:rPr>
              <a:t>CSJN Balda: </a:t>
            </a:r>
            <a:endParaRPr lang="es-ES" sz="3200" dirty="0" smtClean="0">
              <a:solidFill>
                <a:schemeClr val="bg1"/>
              </a:solidFill>
            </a:endParaRPr>
          </a:p>
          <a:p>
            <a:pPr marL="0" indent="0">
              <a:buNone/>
            </a:pPr>
            <a:r>
              <a:rPr lang="es-ES" sz="3200" dirty="0" smtClean="0">
                <a:solidFill>
                  <a:schemeClr val="bg1"/>
                </a:solidFill>
              </a:rPr>
              <a:t>“</a:t>
            </a:r>
            <a:r>
              <a:rPr lang="es-ES" sz="3200" b="1" dirty="0">
                <a:solidFill>
                  <a:schemeClr val="bg1"/>
                </a:solidFill>
              </a:rPr>
              <a:t>en el caso de las sentencias y demás actos judiciales, no pueden </a:t>
            </a:r>
            <a:r>
              <a:rPr lang="es-ES" sz="3200" b="1" dirty="0" smtClean="0">
                <a:solidFill>
                  <a:schemeClr val="bg1"/>
                </a:solidFill>
              </a:rPr>
              <a:t>generar </a:t>
            </a:r>
            <a:r>
              <a:rPr lang="es-ES" sz="3200" b="1" dirty="0">
                <a:solidFill>
                  <a:schemeClr val="bg1"/>
                </a:solidFill>
              </a:rPr>
              <a:t>responsabilidad de tal índole, ya que no se trata de decisiones de naturaleza </a:t>
            </a:r>
            <a:r>
              <a:rPr lang="es-ES" sz="3200" b="1" dirty="0" smtClean="0">
                <a:solidFill>
                  <a:schemeClr val="bg1"/>
                </a:solidFill>
              </a:rPr>
              <a:t>política </a:t>
            </a:r>
            <a:r>
              <a:rPr lang="es-ES" sz="3200" b="1" dirty="0">
                <a:solidFill>
                  <a:schemeClr val="bg1"/>
                </a:solidFill>
              </a:rPr>
              <a:t>para el cumplimiento de fines comunitarios, sino de </a:t>
            </a:r>
            <a:r>
              <a:rPr lang="es-ES" sz="3200" b="1" u="sng" dirty="0">
                <a:solidFill>
                  <a:schemeClr val="bg1"/>
                </a:solidFill>
              </a:rPr>
              <a:t>actos que </a:t>
            </a:r>
            <a:r>
              <a:rPr lang="es-ES" sz="3200" b="1" u="sng" dirty="0" smtClean="0">
                <a:solidFill>
                  <a:schemeClr val="bg1"/>
                </a:solidFill>
              </a:rPr>
              <a:t>resuelven </a:t>
            </a:r>
            <a:r>
              <a:rPr lang="es-ES" sz="3200" b="1" u="sng" dirty="0">
                <a:solidFill>
                  <a:schemeClr val="bg1"/>
                </a:solidFill>
              </a:rPr>
              <a:t>un conflicto en </a:t>
            </a:r>
            <a:r>
              <a:rPr lang="es-ES" sz="3200" b="1" u="sng" dirty="0" smtClean="0">
                <a:solidFill>
                  <a:schemeClr val="bg1"/>
                </a:solidFill>
              </a:rPr>
              <a:t>particular</a:t>
            </a:r>
            <a:r>
              <a:rPr lang="es-ES" sz="3200" dirty="0" smtClean="0">
                <a:solidFill>
                  <a:schemeClr val="bg1"/>
                </a:solidFill>
              </a:rPr>
              <a:t>”.</a:t>
            </a:r>
          </a:p>
          <a:p>
            <a:pPr marL="0" indent="0">
              <a:buNone/>
            </a:pPr>
            <a:endParaRPr lang="en-US" dirty="0">
              <a:solidFill>
                <a:schemeClr val="bg1"/>
              </a:solidFill>
            </a:endParaRPr>
          </a:p>
        </p:txBody>
      </p:sp>
    </p:spTree>
    <p:extLst>
      <p:ext uri="{BB962C8B-B14F-4D97-AF65-F5344CB8AC3E}">
        <p14:creationId xmlns:p14="http://schemas.microsoft.com/office/powerpoint/2010/main" val="1057986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507711"/>
          </a:xfrm>
        </p:spPr>
        <p:txBody>
          <a:bodyPr>
            <a:normAutofit fontScale="90000"/>
          </a:bodyPr>
          <a:lstStyle/>
          <a:p>
            <a:r>
              <a:rPr lang="es-AR" dirty="0">
                <a:solidFill>
                  <a:schemeClr val="bg1"/>
                </a:solidFill>
              </a:rPr>
              <a:t>…</a:t>
            </a:r>
            <a:r>
              <a:rPr lang="es-AR" u="sng" dirty="0">
                <a:solidFill>
                  <a:schemeClr val="bg1"/>
                </a:solidFill>
              </a:rPr>
              <a:t>Argumentos contrarios a la reparación </a:t>
            </a:r>
            <a:r>
              <a:rPr lang="es-AR" dirty="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080655"/>
            <a:ext cx="10515600" cy="5096308"/>
          </a:xfrm>
        </p:spPr>
        <p:txBody>
          <a:bodyPr/>
          <a:lstStyle/>
          <a:p>
            <a:pPr marL="0" indent="0">
              <a:buNone/>
            </a:pPr>
            <a:r>
              <a:rPr lang="es-ES" sz="3200" dirty="0">
                <a:solidFill>
                  <a:schemeClr val="bg1"/>
                </a:solidFill>
              </a:rPr>
              <a:t>Crítica: </a:t>
            </a:r>
          </a:p>
          <a:p>
            <a:r>
              <a:rPr lang="es-ES" sz="3200" dirty="0">
                <a:solidFill>
                  <a:schemeClr val="bg1"/>
                </a:solidFill>
              </a:rPr>
              <a:t>La prisión preventiva no resuelve un conflicto particular. </a:t>
            </a:r>
          </a:p>
          <a:p>
            <a:r>
              <a:rPr lang="es-ES" sz="3200" dirty="0" smtClean="0">
                <a:solidFill>
                  <a:schemeClr val="bg1"/>
                </a:solidFill>
              </a:rPr>
              <a:t>El </a:t>
            </a:r>
            <a:r>
              <a:rPr lang="es-ES" sz="3200" dirty="0">
                <a:solidFill>
                  <a:schemeClr val="bg1"/>
                </a:solidFill>
              </a:rPr>
              <a:t>Ministerio Público Fiscal, representante de los intereses de la comunidad, </a:t>
            </a:r>
            <a:r>
              <a:rPr lang="es-ES" sz="3200" dirty="0" smtClean="0">
                <a:solidFill>
                  <a:schemeClr val="bg1"/>
                </a:solidFill>
              </a:rPr>
              <a:t>es el </a:t>
            </a:r>
            <a:r>
              <a:rPr lang="es-ES" sz="3200" dirty="0">
                <a:solidFill>
                  <a:schemeClr val="bg1"/>
                </a:solidFill>
              </a:rPr>
              <a:t>órgano que investiga y acusa.</a:t>
            </a:r>
          </a:p>
          <a:p>
            <a:r>
              <a:rPr lang="es-ES" sz="3200" dirty="0">
                <a:solidFill>
                  <a:schemeClr val="bg1"/>
                </a:solidFill>
              </a:rPr>
              <a:t>Existen supuestos de responsabilidad estatal por actuar lícito en ejercicio de actividad legislativa o administrativa de alcance </a:t>
            </a:r>
            <a:r>
              <a:rPr lang="es-ES" sz="3200" dirty="0" smtClean="0">
                <a:solidFill>
                  <a:schemeClr val="bg1"/>
                </a:solidFill>
              </a:rPr>
              <a:t>individual (revocación de una concesión, persecución policial, ley de expropiación)</a:t>
            </a:r>
            <a:endParaRPr lang="es-ES" sz="3200"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047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lstStyle/>
          <a:p>
            <a:r>
              <a:rPr lang="es-AR">
                <a:solidFill>
                  <a:schemeClr val="bg1"/>
                </a:solidFill>
              </a:rPr>
              <a:t>…</a:t>
            </a:r>
            <a:r>
              <a:rPr lang="es-AR" u="sng">
                <a:solidFill>
                  <a:schemeClr val="bg1"/>
                </a:solidFill>
              </a:rPr>
              <a:t>Argumentos contrarios a la reparación </a:t>
            </a:r>
            <a:r>
              <a:rPr lang="es-AR">
                <a:solidFill>
                  <a:schemeClr val="bg1"/>
                </a:solidFill>
              </a:rPr>
              <a:t>…</a:t>
            </a:r>
            <a:endParaRPr lang="en-US" dirty="0">
              <a:solidFill>
                <a:schemeClr val="bg1"/>
              </a:solidFill>
            </a:endParaRPr>
          </a:p>
        </p:txBody>
      </p:sp>
      <p:sp>
        <p:nvSpPr>
          <p:cNvPr id="4" name="Marcador de contenido 3"/>
          <p:cNvSpPr>
            <a:spLocks noGrp="1"/>
          </p:cNvSpPr>
          <p:nvPr>
            <p:ph idx="1"/>
          </p:nvPr>
        </p:nvSpPr>
        <p:spPr/>
        <p:txBody>
          <a:bodyPr>
            <a:normAutofit/>
          </a:bodyPr>
          <a:lstStyle/>
          <a:p>
            <a:pPr marL="0" indent="0">
              <a:buNone/>
            </a:pPr>
            <a:r>
              <a:rPr lang="es-ES" sz="3200" dirty="0">
                <a:solidFill>
                  <a:schemeClr val="bg1"/>
                </a:solidFill>
              </a:rPr>
              <a:t>CSJN Balda: </a:t>
            </a:r>
          </a:p>
          <a:p>
            <a:pPr marL="0" indent="0">
              <a:buNone/>
            </a:pPr>
            <a:r>
              <a:rPr lang="es-ES" sz="3200" dirty="0" smtClean="0">
                <a:solidFill>
                  <a:schemeClr val="bg1"/>
                </a:solidFill>
              </a:rPr>
              <a:t>“</a:t>
            </a:r>
            <a:r>
              <a:rPr lang="es-ES" sz="3200" b="1" dirty="0" smtClean="0">
                <a:solidFill>
                  <a:schemeClr val="bg1"/>
                </a:solidFill>
              </a:rPr>
              <a:t>Los </a:t>
            </a:r>
            <a:r>
              <a:rPr lang="es-ES" sz="3200" b="1" dirty="0">
                <a:solidFill>
                  <a:schemeClr val="bg1"/>
                </a:solidFill>
              </a:rPr>
              <a:t>daños que puedan resultar del procedimiento empleado para resolver la </a:t>
            </a:r>
            <a:r>
              <a:rPr lang="es-ES" sz="3200" b="1" dirty="0" smtClean="0">
                <a:solidFill>
                  <a:schemeClr val="bg1"/>
                </a:solidFill>
              </a:rPr>
              <a:t>contienda</a:t>
            </a:r>
            <a:r>
              <a:rPr lang="es-ES" sz="3200" b="1" dirty="0">
                <a:solidFill>
                  <a:schemeClr val="bg1"/>
                </a:solidFill>
              </a:rPr>
              <a:t>, si no son producto del ejercicio irregular del servicio, deben ser soportados por los particulares, pues son </a:t>
            </a:r>
            <a:r>
              <a:rPr lang="es-ES" sz="3200" b="1" u="sng" dirty="0">
                <a:solidFill>
                  <a:schemeClr val="bg1"/>
                </a:solidFill>
              </a:rPr>
              <a:t>costo inevitable de una adecuada administración de justicia</a:t>
            </a:r>
            <a:r>
              <a:rPr lang="es-ES" sz="3200"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47409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6"/>
            <a:ext cx="10515600" cy="1131166"/>
          </a:xfrm>
        </p:spPr>
        <p:txBody>
          <a:bodyPr>
            <a:normAutofit fontScale="90000"/>
          </a:bodyPr>
          <a:lstStyle/>
          <a:p>
            <a:r>
              <a:rPr lang="es-ES" dirty="0" smtClean="0">
                <a:solidFill>
                  <a:schemeClr val="bg1"/>
                </a:solidFill>
              </a:rPr>
              <a:t>SCJM - CUIJ</a:t>
            </a:r>
            <a:r>
              <a:rPr lang="es-ES" dirty="0">
                <a:solidFill>
                  <a:schemeClr val="bg1"/>
                </a:solidFill>
              </a:rPr>
              <a:t>: 13-03815694-7 - HABEAS CORPUS CORRECTIVO Y COLECTIVO (PENITENCIARIA DE MENDOZA).</a:t>
            </a:r>
            <a:endParaRPr lang="en-US" dirty="0">
              <a:solidFill>
                <a:schemeClr val="bg1"/>
              </a:solidFill>
            </a:endParaRPr>
          </a:p>
        </p:txBody>
      </p:sp>
      <p:sp>
        <p:nvSpPr>
          <p:cNvPr id="4" name="Marcador de contenido 3"/>
          <p:cNvSpPr>
            <a:spLocks noGrp="1"/>
          </p:cNvSpPr>
          <p:nvPr>
            <p:ph idx="1"/>
          </p:nvPr>
        </p:nvSpPr>
        <p:spPr>
          <a:xfrm>
            <a:off x="838200" y="1620982"/>
            <a:ext cx="10515600" cy="4555981"/>
          </a:xfrm>
        </p:spPr>
        <p:txBody>
          <a:bodyPr>
            <a:normAutofit lnSpcReduction="10000"/>
          </a:bodyPr>
          <a:lstStyle/>
          <a:p>
            <a:pPr marL="0" indent="0">
              <a:buNone/>
            </a:pPr>
            <a:endParaRPr lang="es-ES" dirty="0" smtClean="0">
              <a:solidFill>
                <a:schemeClr val="bg1"/>
              </a:solidFill>
            </a:endParaRPr>
          </a:p>
          <a:p>
            <a:pPr marL="0" indent="0">
              <a:buNone/>
            </a:pPr>
            <a:r>
              <a:rPr lang="es-ES" sz="3200" dirty="0" smtClean="0">
                <a:solidFill>
                  <a:schemeClr val="bg1"/>
                </a:solidFill>
              </a:rPr>
              <a:t>El </a:t>
            </a:r>
            <a:r>
              <a:rPr lang="es-ES" sz="3200" dirty="0">
                <a:solidFill>
                  <a:schemeClr val="bg1"/>
                </a:solidFill>
              </a:rPr>
              <a:t>encarcelamiento preventivo tiene por función el aseguramiento de tres objetivos: </a:t>
            </a:r>
            <a:endParaRPr lang="es-ES" sz="3200" dirty="0" smtClean="0">
              <a:solidFill>
                <a:schemeClr val="bg1"/>
              </a:solidFill>
            </a:endParaRPr>
          </a:p>
          <a:p>
            <a:pPr marL="0" indent="0">
              <a:buNone/>
            </a:pPr>
            <a:r>
              <a:rPr lang="es-ES" sz="3200" b="1" dirty="0" smtClean="0">
                <a:solidFill>
                  <a:schemeClr val="bg1"/>
                </a:solidFill>
              </a:rPr>
              <a:t>a</a:t>
            </a:r>
            <a:r>
              <a:rPr lang="es-ES" sz="3200" b="1" dirty="0">
                <a:solidFill>
                  <a:schemeClr val="bg1"/>
                </a:solidFill>
              </a:rPr>
              <a:t>) </a:t>
            </a:r>
            <a:r>
              <a:rPr lang="es-ES" sz="3200" dirty="0">
                <a:solidFill>
                  <a:schemeClr val="bg1"/>
                </a:solidFill>
              </a:rPr>
              <a:t>asegurar la presencia del imputado en el proceso penal; </a:t>
            </a:r>
            <a:endParaRPr lang="es-ES" sz="3200" dirty="0" smtClean="0">
              <a:solidFill>
                <a:schemeClr val="bg1"/>
              </a:solidFill>
            </a:endParaRPr>
          </a:p>
          <a:p>
            <a:pPr marL="0" indent="0">
              <a:buNone/>
            </a:pPr>
            <a:r>
              <a:rPr lang="es-ES" sz="3200" b="1" dirty="0" smtClean="0">
                <a:solidFill>
                  <a:schemeClr val="bg1"/>
                </a:solidFill>
              </a:rPr>
              <a:t>b</a:t>
            </a:r>
            <a:r>
              <a:rPr lang="es-ES" sz="3200" b="1" dirty="0">
                <a:solidFill>
                  <a:schemeClr val="bg1"/>
                </a:solidFill>
              </a:rPr>
              <a:t>) </a:t>
            </a:r>
            <a:r>
              <a:rPr lang="es-ES" sz="3200" dirty="0">
                <a:solidFill>
                  <a:schemeClr val="bg1"/>
                </a:solidFill>
              </a:rPr>
              <a:t>garantizar la investigación de los hechos; </a:t>
            </a:r>
            <a:endParaRPr lang="es-ES" sz="3200" dirty="0" smtClean="0">
              <a:solidFill>
                <a:schemeClr val="bg1"/>
              </a:solidFill>
            </a:endParaRPr>
          </a:p>
          <a:p>
            <a:pPr marL="0" indent="0">
              <a:buNone/>
            </a:pPr>
            <a:r>
              <a:rPr lang="es-ES" sz="3200" b="1" dirty="0" smtClean="0">
                <a:solidFill>
                  <a:schemeClr val="bg1"/>
                </a:solidFill>
              </a:rPr>
              <a:t>c</a:t>
            </a:r>
            <a:r>
              <a:rPr lang="es-ES" sz="3200" b="1" dirty="0">
                <a:solidFill>
                  <a:schemeClr val="bg1"/>
                </a:solidFill>
              </a:rPr>
              <a:t>) </a:t>
            </a:r>
            <a:r>
              <a:rPr lang="es-ES" sz="3200" dirty="0">
                <a:solidFill>
                  <a:schemeClr val="bg1"/>
                </a:solidFill>
              </a:rPr>
              <a:t>asegurar la ejecución de la </a:t>
            </a:r>
            <a:r>
              <a:rPr lang="es-ES" sz="3200" dirty="0" smtClean="0">
                <a:solidFill>
                  <a:schemeClr val="bg1"/>
                </a:solidFill>
              </a:rPr>
              <a:t>pena</a:t>
            </a:r>
          </a:p>
          <a:p>
            <a:pPr marL="0" indent="0">
              <a:buNone/>
            </a:pPr>
            <a:r>
              <a:rPr lang="es-ES" sz="3200" dirty="0" smtClean="0">
                <a:solidFill>
                  <a:schemeClr val="bg1"/>
                </a:solidFill>
              </a:rPr>
              <a:t>Sólo </a:t>
            </a:r>
            <a:r>
              <a:rPr lang="es-ES" sz="3200" dirty="0">
                <a:solidFill>
                  <a:schemeClr val="bg1"/>
                </a:solidFill>
              </a:rPr>
              <a:t>el aseguramiento de esto fines legitima el sacrificio de la regla según la cual el imputado debe permanecer en libertad durante el </a:t>
            </a:r>
            <a:r>
              <a:rPr lang="es-ES" sz="3200" dirty="0" smtClean="0">
                <a:solidFill>
                  <a:schemeClr val="bg1"/>
                </a:solidFill>
              </a:rPr>
              <a:t>proceso. </a:t>
            </a:r>
            <a:endParaRPr lang="en-US" sz="3200" dirty="0">
              <a:solidFill>
                <a:schemeClr val="bg1"/>
              </a:solidFill>
            </a:endParaRPr>
          </a:p>
        </p:txBody>
      </p:sp>
    </p:spTree>
    <p:extLst>
      <p:ext uri="{BB962C8B-B14F-4D97-AF65-F5344CB8AC3E}">
        <p14:creationId xmlns:p14="http://schemas.microsoft.com/office/powerpoint/2010/main" val="1725275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lstStyle/>
          <a:p>
            <a:r>
              <a:rPr lang="es-AR">
                <a:solidFill>
                  <a:schemeClr val="bg1"/>
                </a:solidFill>
              </a:rPr>
              <a:t>…</a:t>
            </a:r>
            <a:r>
              <a:rPr lang="es-AR" u="sng">
                <a:solidFill>
                  <a:schemeClr val="bg1"/>
                </a:solidFill>
              </a:rPr>
              <a:t>Argumentos contrarios a la reparación </a:t>
            </a:r>
            <a:r>
              <a:rPr lang="es-AR">
                <a:solidFill>
                  <a:schemeClr val="bg1"/>
                </a:solidFill>
              </a:rPr>
              <a:t>…</a:t>
            </a:r>
            <a:endParaRPr lang="en-US" dirty="0">
              <a:solidFill>
                <a:schemeClr val="bg1"/>
              </a:solidFill>
            </a:endParaRPr>
          </a:p>
        </p:txBody>
      </p:sp>
      <p:sp>
        <p:nvSpPr>
          <p:cNvPr id="4" name="Marcador de contenido 3"/>
          <p:cNvSpPr>
            <a:spLocks noGrp="1"/>
          </p:cNvSpPr>
          <p:nvPr>
            <p:ph idx="1"/>
          </p:nvPr>
        </p:nvSpPr>
        <p:spPr/>
        <p:txBody>
          <a:bodyPr/>
          <a:lstStyle/>
          <a:p>
            <a:pPr marL="0" indent="0">
              <a:buNone/>
            </a:pPr>
            <a:r>
              <a:rPr lang="es-AR" dirty="0" smtClean="0">
                <a:solidFill>
                  <a:schemeClr val="bg1"/>
                </a:solidFill>
              </a:rPr>
              <a:t>CRÍTICA:</a:t>
            </a:r>
          </a:p>
          <a:p>
            <a:r>
              <a:rPr lang="es-ES" dirty="0" smtClean="0">
                <a:solidFill>
                  <a:schemeClr val="bg1"/>
                </a:solidFill>
              </a:rPr>
              <a:t>Es </a:t>
            </a:r>
            <a:r>
              <a:rPr lang="es-ES" dirty="0">
                <a:solidFill>
                  <a:schemeClr val="bg1"/>
                </a:solidFill>
              </a:rPr>
              <a:t>una declaración </a:t>
            </a:r>
            <a:r>
              <a:rPr lang="es-ES" dirty="0" smtClean="0">
                <a:solidFill>
                  <a:schemeClr val="bg1"/>
                </a:solidFill>
              </a:rPr>
              <a:t>sin apoyo </a:t>
            </a:r>
            <a:r>
              <a:rPr lang="es-ES" dirty="0">
                <a:solidFill>
                  <a:schemeClr val="bg1"/>
                </a:solidFill>
              </a:rPr>
              <a:t>normativo. No hay norma imponga individualmente a los privados de libertad y no a toda la comunidad “pagar” el “</a:t>
            </a:r>
            <a:r>
              <a:rPr lang="es-ES" dirty="0" smtClean="0">
                <a:solidFill>
                  <a:schemeClr val="bg1"/>
                </a:solidFill>
              </a:rPr>
              <a:t>costo</a:t>
            </a:r>
            <a:r>
              <a:rPr lang="es-ES" dirty="0">
                <a:solidFill>
                  <a:schemeClr val="bg1"/>
                </a:solidFill>
              </a:rPr>
              <a:t>” de una adecuada administración de justicia. </a:t>
            </a:r>
            <a:endParaRPr lang="es-ES" dirty="0" smtClean="0">
              <a:solidFill>
                <a:schemeClr val="bg1"/>
              </a:solidFill>
            </a:endParaRPr>
          </a:p>
          <a:p>
            <a:r>
              <a:rPr lang="es-ES" dirty="0" smtClean="0">
                <a:solidFill>
                  <a:schemeClr val="bg1"/>
                </a:solidFill>
              </a:rPr>
              <a:t>Más </a:t>
            </a:r>
            <a:r>
              <a:rPr lang="es-ES" dirty="0">
                <a:solidFill>
                  <a:schemeClr val="bg1"/>
                </a:solidFill>
              </a:rPr>
              <a:t>aún, el razonamiento es contrario al art. 16 de la CN “La igualdad es la base del impuesto y de las cargas públicas”. </a:t>
            </a:r>
            <a:endParaRPr lang="es-ES" dirty="0" smtClean="0">
              <a:solidFill>
                <a:schemeClr val="bg1"/>
              </a:solidFill>
            </a:endParaRPr>
          </a:p>
          <a:p>
            <a:r>
              <a:rPr lang="es-ES" dirty="0" smtClean="0">
                <a:solidFill>
                  <a:schemeClr val="bg1"/>
                </a:solidFill>
              </a:rPr>
              <a:t>Ninguna </a:t>
            </a:r>
            <a:r>
              <a:rPr lang="es-ES" dirty="0">
                <a:solidFill>
                  <a:schemeClr val="bg1"/>
                </a:solidFill>
              </a:rPr>
              <a:t>persona inocente tiene el “deber” de perder su libertad.</a:t>
            </a:r>
          </a:p>
          <a:p>
            <a:pPr marL="0" indent="0">
              <a:buNone/>
            </a:pPr>
            <a:endParaRPr lang="en-US" dirty="0">
              <a:solidFill>
                <a:schemeClr val="bg1"/>
              </a:solidFill>
            </a:endParaRPr>
          </a:p>
        </p:txBody>
      </p:sp>
    </p:spTree>
    <p:extLst>
      <p:ext uri="{BB962C8B-B14F-4D97-AF65-F5344CB8AC3E}">
        <p14:creationId xmlns:p14="http://schemas.microsoft.com/office/powerpoint/2010/main" val="1005292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normAutofit fontScale="90000"/>
          </a:bodyPr>
          <a:lstStyle/>
          <a:p>
            <a:r>
              <a:rPr lang="es-ES" dirty="0" smtClean="0">
                <a:solidFill>
                  <a:schemeClr val="bg1"/>
                </a:solidFill>
              </a:rPr>
              <a:t>¿</a:t>
            </a:r>
            <a:r>
              <a:rPr lang="es-ES" u="sng" dirty="0">
                <a:solidFill>
                  <a:schemeClr val="bg1"/>
                </a:solidFill>
              </a:rPr>
              <a:t>Es posible avanzar hacia la reparación de la privación de la libertad ordenada por acto lícito del Estado</a:t>
            </a:r>
            <a:r>
              <a:rPr lang="es-ES" dirty="0">
                <a:solidFill>
                  <a:schemeClr val="bg1"/>
                </a:solidFill>
              </a:rPr>
              <a:t>?</a:t>
            </a:r>
            <a:endParaRPr lang="en-US" dirty="0">
              <a:solidFill>
                <a:schemeClr val="bg1"/>
              </a:solidFill>
            </a:endParaRPr>
          </a:p>
        </p:txBody>
      </p:sp>
      <p:sp>
        <p:nvSpPr>
          <p:cNvPr id="4" name="Marcador de contenido 3"/>
          <p:cNvSpPr>
            <a:spLocks noGrp="1"/>
          </p:cNvSpPr>
          <p:nvPr>
            <p:ph idx="1"/>
          </p:nvPr>
        </p:nvSpPr>
        <p:spPr/>
        <p:txBody>
          <a:bodyPr>
            <a:normAutofit fontScale="92500" lnSpcReduction="10000"/>
          </a:bodyPr>
          <a:lstStyle/>
          <a:p>
            <a:pPr marL="514350" indent="-514350">
              <a:buFont typeface="+mj-lt"/>
              <a:buAutoNum type="arabicPeriod"/>
            </a:pPr>
            <a:r>
              <a:rPr lang="es-ES" b="1" dirty="0">
                <a:solidFill>
                  <a:schemeClr val="bg1"/>
                </a:solidFill>
              </a:rPr>
              <a:t>Declaración de inconstitucionalidad </a:t>
            </a:r>
            <a:r>
              <a:rPr lang="es-ES" dirty="0">
                <a:solidFill>
                  <a:schemeClr val="bg1"/>
                </a:solidFill>
              </a:rPr>
              <a:t>del último párrafo del art. 5 de la Ley 26.944, y el último párrafo del art. 5 de la Ley </a:t>
            </a:r>
            <a:r>
              <a:rPr lang="es-ES" dirty="0" smtClean="0">
                <a:solidFill>
                  <a:schemeClr val="bg1"/>
                </a:solidFill>
              </a:rPr>
              <a:t>8.968 (</a:t>
            </a:r>
            <a:r>
              <a:rPr lang="es-ES" b="1" dirty="0" smtClean="0">
                <a:solidFill>
                  <a:schemeClr val="bg1"/>
                </a:solidFill>
              </a:rPr>
              <a:t>LRE</a:t>
            </a:r>
            <a:r>
              <a:rPr lang="es-ES" dirty="0" smtClean="0">
                <a:solidFill>
                  <a:schemeClr val="bg1"/>
                </a:solidFill>
              </a:rPr>
              <a:t>)</a:t>
            </a:r>
          </a:p>
          <a:p>
            <a:pPr marL="514350" indent="-514350">
              <a:buFont typeface="+mj-lt"/>
              <a:buAutoNum type="arabicPeriod"/>
            </a:pPr>
            <a:r>
              <a:rPr lang="en-US" b="1" dirty="0" err="1">
                <a:solidFill>
                  <a:schemeClr val="bg1"/>
                </a:solidFill>
              </a:rPr>
              <a:t>Regulación</a:t>
            </a:r>
            <a:r>
              <a:rPr lang="en-US" b="1" dirty="0">
                <a:solidFill>
                  <a:schemeClr val="bg1"/>
                </a:solidFill>
              </a:rPr>
              <a:t> </a:t>
            </a:r>
            <a:r>
              <a:rPr lang="en-US" b="1" dirty="0" smtClean="0">
                <a:solidFill>
                  <a:schemeClr val="bg1"/>
                </a:solidFill>
              </a:rPr>
              <a:t>especial</a:t>
            </a:r>
          </a:p>
          <a:p>
            <a:pPr marL="0" indent="0">
              <a:buNone/>
            </a:pPr>
            <a:r>
              <a:rPr lang="es-ES" b="1" dirty="0">
                <a:solidFill>
                  <a:schemeClr val="bg1"/>
                </a:solidFill>
              </a:rPr>
              <a:t>IBARLUCÍA</a:t>
            </a:r>
            <a:r>
              <a:rPr lang="es-ES" dirty="0">
                <a:solidFill>
                  <a:schemeClr val="bg1"/>
                </a:solidFill>
              </a:rPr>
              <a:t>: Dictar una ley específica que fije </a:t>
            </a:r>
            <a:r>
              <a:rPr lang="es-ES" b="1" dirty="0">
                <a:solidFill>
                  <a:schemeClr val="bg1"/>
                </a:solidFill>
              </a:rPr>
              <a:t>indemnizaciones tarifadas </a:t>
            </a:r>
            <a:r>
              <a:rPr lang="es-ES" b="1" dirty="0" smtClean="0">
                <a:solidFill>
                  <a:schemeClr val="bg1"/>
                </a:solidFill>
              </a:rPr>
              <a:t>moderadas</a:t>
            </a:r>
            <a:r>
              <a:rPr lang="es-ES" b="1" dirty="0">
                <a:solidFill>
                  <a:schemeClr val="bg1"/>
                </a:solidFill>
              </a:rPr>
              <a:t>.</a:t>
            </a:r>
          </a:p>
          <a:p>
            <a:pPr marL="0" indent="0">
              <a:buNone/>
            </a:pPr>
            <a:r>
              <a:rPr lang="es-ES" b="1" dirty="0" smtClean="0">
                <a:solidFill>
                  <a:schemeClr val="bg1"/>
                </a:solidFill>
              </a:rPr>
              <a:t>CICERO</a:t>
            </a:r>
            <a:r>
              <a:rPr lang="es-ES" dirty="0" smtClean="0">
                <a:solidFill>
                  <a:schemeClr val="bg1"/>
                </a:solidFill>
              </a:rPr>
              <a:t>: Es una </a:t>
            </a:r>
            <a:r>
              <a:rPr lang="es-ES" dirty="0">
                <a:solidFill>
                  <a:schemeClr val="bg1"/>
                </a:solidFill>
              </a:rPr>
              <a:t>cuestión de política judicial que requiere una ineludible definición legislativa. </a:t>
            </a:r>
            <a:r>
              <a:rPr lang="es-ES" dirty="0" smtClean="0">
                <a:solidFill>
                  <a:schemeClr val="bg1"/>
                </a:solidFill>
              </a:rPr>
              <a:t>Se debe evaluar si el </a:t>
            </a:r>
            <a:r>
              <a:rPr lang="es-ES" dirty="0">
                <a:solidFill>
                  <a:schemeClr val="bg1"/>
                </a:solidFill>
              </a:rPr>
              <a:t>Estado </a:t>
            </a:r>
            <a:r>
              <a:rPr lang="es-ES" dirty="0" smtClean="0">
                <a:solidFill>
                  <a:schemeClr val="bg1"/>
                </a:solidFill>
              </a:rPr>
              <a:t>puede </a:t>
            </a:r>
            <a:r>
              <a:rPr lang="es-ES" dirty="0">
                <a:solidFill>
                  <a:schemeClr val="bg1"/>
                </a:solidFill>
              </a:rPr>
              <a:t>asumir o no el costo de </a:t>
            </a:r>
            <a:r>
              <a:rPr lang="es-ES" dirty="0" smtClean="0">
                <a:solidFill>
                  <a:schemeClr val="bg1"/>
                </a:solidFill>
              </a:rPr>
              <a:t>indemnizar </a:t>
            </a:r>
            <a:r>
              <a:rPr lang="es-ES" dirty="0">
                <a:solidFill>
                  <a:schemeClr val="bg1"/>
                </a:solidFill>
              </a:rPr>
              <a:t>a los procesados que son absueltos sin condena </a:t>
            </a:r>
            <a:r>
              <a:rPr lang="es-ES" b="1" dirty="0">
                <a:solidFill>
                  <a:schemeClr val="bg1"/>
                </a:solidFill>
              </a:rPr>
              <a:t>en todos los casos o solo en </a:t>
            </a:r>
            <a:r>
              <a:rPr lang="es-ES" b="1" dirty="0" smtClean="0">
                <a:solidFill>
                  <a:schemeClr val="bg1"/>
                </a:solidFill>
              </a:rPr>
              <a:t>algunos</a:t>
            </a:r>
            <a:r>
              <a:rPr lang="es-ES" dirty="0">
                <a:solidFill>
                  <a:schemeClr val="bg1"/>
                </a:solidFill>
              </a:rPr>
              <a:t>. Y eventualmente, en qué </a:t>
            </a:r>
            <a:r>
              <a:rPr lang="es-ES" b="1" dirty="0">
                <a:solidFill>
                  <a:schemeClr val="bg1"/>
                </a:solidFill>
              </a:rPr>
              <a:t>ámbito debiera acordarse esta reparación, esto es </a:t>
            </a:r>
            <a:r>
              <a:rPr lang="es-ES" dirty="0">
                <a:solidFill>
                  <a:schemeClr val="bg1"/>
                </a:solidFill>
              </a:rPr>
              <a:t>en un proceso de daños posterior –tal como viene funcionando actualmente– </a:t>
            </a:r>
            <a:r>
              <a:rPr lang="es-ES" b="1" dirty="0">
                <a:solidFill>
                  <a:schemeClr val="bg1"/>
                </a:solidFill>
              </a:rPr>
              <a:t>o bien en el marco del mismo proceso penal </a:t>
            </a:r>
            <a:r>
              <a:rPr lang="es-ES" dirty="0">
                <a:solidFill>
                  <a:schemeClr val="bg1"/>
                </a:solidFill>
              </a:rPr>
              <a:t>y conforme su propia lógica….</a:t>
            </a:r>
          </a:p>
          <a:p>
            <a:pPr marL="0" indent="0">
              <a:buNone/>
            </a:pPr>
            <a:endParaRPr lang="en-US" dirty="0" smtClean="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384805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660111"/>
          </a:xfrm>
        </p:spPr>
        <p:txBody>
          <a:bodyPr>
            <a:normAutofit fontScale="90000"/>
          </a:bodyPr>
          <a:lstStyle/>
          <a:p>
            <a:r>
              <a:rPr lang="es-ES" dirty="0">
                <a:solidFill>
                  <a:schemeClr val="bg1"/>
                </a:solidFill>
              </a:rPr>
              <a:t>¿</a:t>
            </a:r>
            <a:r>
              <a:rPr lang="es-ES" u="sng" dirty="0">
                <a:solidFill>
                  <a:schemeClr val="bg1"/>
                </a:solidFill>
              </a:rPr>
              <a:t>Es posible avanzar hacia la </a:t>
            </a:r>
            <a:r>
              <a:rPr lang="es-ES" u="sng" dirty="0" smtClean="0">
                <a:solidFill>
                  <a:schemeClr val="bg1"/>
                </a:solidFill>
              </a:rPr>
              <a:t>reparación</a:t>
            </a:r>
            <a:r>
              <a:rPr lang="es-ES" dirty="0" smtClean="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025236"/>
            <a:ext cx="10515600" cy="5151727"/>
          </a:xfrm>
        </p:spPr>
        <p:txBody>
          <a:bodyPr>
            <a:normAutofit fontScale="92500"/>
          </a:bodyPr>
          <a:lstStyle/>
          <a:p>
            <a:pPr marL="0" indent="0">
              <a:buNone/>
            </a:pPr>
            <a:r>
              <a:rPr lang="es-AR" sz="3200" dirty="0" smtClean="0">
                <a:solidFill>
                  <a:schemeClr val="bg1"/>
                </a:solidFill>
              </a:rPr>
              <a:t>SAID:</a:t>
            </a:r>
          </a:p>
          <a:p>
            <a:r>
              <a:rPr lang="es-ES" sz="3200" dirty="0">
                <a:solidFill>
                  <a:schemeClr val="bg1"/>
                </a:solidFill>
              </a:rPr>
              <a:t>La actuación del Estado para procurar el bienestar y la dignidad humana se rige, </a:t>
            </a:r>
            <a:r>
              <a:rPr lang="es-ES" sz="3200" dirty="0" smtClean="0">
                <a:solidFill>
                  <a:schemeClr val="bg1"/>
                </a:solidFill>
              </a:rPr>
              <a:t>principalmente</a:t>
            </a:r>
            <a:r>
              <a:rPr lang="es-ES" sz="3200" dirty="0">
                <a:solidFill>
                  <a:schemeClr val="bg1"/>
                </a:solidFill>
              </a:rPr>
              <a:t>, por el </a:t>
            </a:r>
            <a:r>
              <a:rPr lang="es-ES" sz="3200" b="1" dirty="0">
                <a:solidFill>
                  <a:schemeClr val="bg1"/>
                </a:solidFill>
              </a:rPr>
              <a:t>derecho público</a:t>
            </a:r>
            <a:r>
              <a:rPr lang="es-ES" sz="3200" dirty="0">
                <a:solidFill>
                  <a:schemeClr val="bg1"/>
                </a:solidFill>
              </a:rPr>
              <a:t>.</a:t>
            </a:r>
          </a:p>
          <a:p>
            <a:r>
              <a:rPr lang="es-ES" sz="3200" dirty="0" smtClean="0">
                <a:solidFill>
                  <a:schemeClr val="bg1"/>
                </a:solidFill>
              </a:rPr>
              <a:t>El </a:t>
            </a:r>
            <a:r>
              <a:rPr lang="es-ES" sz="3200" dirty="0">
                <a:solidFill>
                  <a:schemeClr val="bg1"/>
                </a:solidFill>
              </a:rPr>
              <a:t>derecho </a:t>
            </a:r>
            <a:r>
              <a:rPr lang="es-ES" sz="3200" dirty="0" smtClean="0">
                <a:solidFill>
                  <a:schemeClr val="bg1"/>
                </a:solidFill>
              </a:rPr>
              <a:t>público </a:t>
            </a:r>
            <a:r>
              <a:rPr lang="es-ES" sz="3200" dirty="0">
                <a:solidFill>
                  <a:schemeClr val="bg1"/>
                </a:solidFill>
              </a:rPr>
              <a:t>actúa los principios de la </a:t>
            </a:r>
            <a:r>
              <a:rPr lang="es-ES" sz="3200" b="1" dirty="0">
                <a:solidFill>
                  <a:schemeClr val="bg1"/>
                </a:solidFill>
              </a:rPr>
              <a:t>justicia distributiva</a:t>
            </a:r>
            <a:r>
              <a:rPr lang="es-ES" sz="3200" dirty="0">
                <a:solidFill>
                  <a:schemeClr val="bg1"/>
                </a:solidFill>
              </a:rPr>
              <a:t>.</a:t>
            </a:r>
          </a:p>
          <a:p>
            <a:r>
              <a:rPr lang="es-ES" sz="3200" dirty="0" smtClean="0">
                <a:solidFill>
                  <a:schemeClr val="bg1"/>
                </a:solidFill>
              </a:rPr>
              <a:t>La </a:t>
            </a:r>
            <a:r>
              <a:rPr lang="es-ES" sz="3200" b="1" dirty="0" smtClean="0">
                <a:solidFill>
                  <a:schemeClr val="bg1"/>
                </a:solidFill>
              </a:rPr>
              <a:t>responsabilidad patrimonial </a:t>
            </a:r>
            <a:r>
              <a:rPr lang="es-ES" sz="3200" dirty="0" smtClean="0">
                <a:solidFill>
                  <a:schemeClr val="bg1"/>
                </a:solidFill>
              </a:rPr>
              <a:t>del </a:t>
            </a:r>
            <a:r>
              <a:rPr lang="es-ES" sz="3200" dirty="0">
                <a:solidFill>
                  <a:schemeClr val="bg1"/>
                </a:solidFill>
              </a:rPr>
              <a:t>Estado es un capítulo del derecho público, y por ende, sujeto a las pautas de justicia distributiva.</a:t>
            </a:r>
          </a:p>
          <a:p>
            <a:r>
              <a:rPr lang="es-ES" sz="3200" b="1" dirty="0" smtClean="0">
                <a:solidFill>
                  <a:schemeClr val="bg1"/>
                </a:solidFill>
              </a:rPr>
              <a:t>La </a:t>
            </a:r>
            <a:r>
              <a:rPr lang="es-ES" sz="3200" b="1" dirty="0">
                <a:solidFill>
                  <a:schemeClr val="bg1"/>
                </a:solidFill>
              </a:rPr>
              <a:t>aplicación de esas pautas puede conllevar que la cuantía de la compensación </a:t>
            </a:r>
            <a:r>
              <a:rPr lang="es-ES" sz="3200" b="1" dirty="0" err="1" smtClean="0">
                <a:solidFill>
                  <a:schemeClr val="bg1"/>
                </a:solidFill>
              </a:rPr>
              <a:t>reparatoria</a:t>
            </a:r>
            <a:r>
              <a:rPr lang="es-ES" sz="3200" b="1" dirty="0" smtClean="0">
                <a:solidFill>
                  <a:schemeClr val="bg1"/>
                </a:solidFill>
              </a:rPr>
              <a:t> </a:t>
            </a:r>
            <a:r>
              <a:rPr lang="es-ES" sz="3200" b="1" dirty="0">
                <a:solidFill>
                  <a:schemeClr val="bg1"/>
                </a:solidFill>
              </a:rPr>
              <a:t>sea inferior a la que correspondería bajo criterios de justicia conmutativa</a:t>
            </a:r>
            <a:r>
              <a:rPr lang="es-ES" sz="3200" dirty="0">
                <a:solidFill>
                  <a:schemeClr val="bg1"/>
                </a:solidFill>
              </a:rPr>
              <a:t>.</a:t>
            </a:r>
          </a:p>
          <a:p>
            <a:pPr marL="0" indent="0">
              <a:buNone/>
            </a:pPr>
            <a:endParaRPr lang="es-E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442061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normAutofit/>
          </a:bodyPr>
          <a:lstStyle/>
          <a:p>
            <a:r>
              <a:rPr lang="es-ES" dirty="0">
                <a:solidFill>
                  <a:schemeClr val="bg1"/>
                </a:solidFill>
              </a:rPr>
              <a:t>¿</a:t>
            </a:r>
            <a:r>
              <a:rPr lang="es-ES" u="sng" dirty="0">
                <a:solidFill>
                  <a:schemeClr val="bg1"/>
                </a:solidFill>
              </a:rPr>
              <a:t>Es posible avanzar hacia la </a:t>
            </a:r>
            <a:r>
              <a:rPr lang="es-ES" u="sng" dirty="0" smtClean="0">
                <a:solidFill>
                  <a:schemeClr val="bg1"/>
                </a:solidFill>
              </a:rPr>
              <a:t>reparación</a:t>
            </a:r>
            <a:r>
              <a:rPr lang="es-ES" dirty="0" smtClean="0">
                <a:solidFill>
                  <a:schemeClr val="bg1"/>
                </a:solidFill>
              </a:rPr>
              <a:t>..?</a:t>
            </a:r>
            <a:endParaRPr lang="en-US" dirty="0">
              <a:solidFill>
                <a:schemeClr val="bg1"/>
              </a:solidFill>
            </a:endParaRPr>
          </a:p>
        </p:txBody>
      </p:sp>
      <p:sp>
        <p:nvSpPr>
          <p:cNvPr id="4" name="Marcador de contenido 3"/>
          <p:cNvSpPr>
            <a:spLocks noGrp="1"/>
          </p:cNvSpPr>
          <p:nvPr>
            <p:ph idx="1"/>
          </p:nvPr>
        </p:nvSpPr>
        <p:spPr>
          <a:xfrm>
            <a:off x="838200" y="1144588"/>
            <a:ext cx="10515600" cy="5032375"/>
          </a:xfrm>
        </p:spPr>
        <p:txBody>
          <a:bodyPr>
            <a:normAutofit/>
          </a:bodyPr>
          <a:lstStyle/>
          <a:p>
            <a:pPr marL="0" indent="0">
              <a:buNone/>
            </a:pPr>
            <a:r>
              <a:rPr lang="es-AR" dirty="0" smtClean="0">
                <a:solidFill>
                  <a:schemeClr val="bg1"/>
                </a:solidFill>
              </a:rPr>
              <a:t>SAID:</a:t>
            </a:r>
          </a:p>
          <a:p>
            <a:r>
              <a:rPr lang="es-ES" dirty="0">
                <a:solidFill>
                  <a:schemeClr val="bg1"/>
                </a:solidFill>
              </a:rPr>
              <a:t>La justificación de esa disminución, desde la perspectiva del Estado, está dada por la </a:t>
            </a:r>
            <a:r>
              <a:rPr lang="es-ES" b="1" dirty="0">
                <a:solidFill>
                  <a:schemeClr val="bg1"/>
                </a:solidFill>
              </a:rPr>
              <a:t>escasez de los fondos </a:t>
            </a:r>
            <a:r>
              <a:rPr lang="es-ES" dirty="0">
                <a:solidFill>
                  <a:schemeClr val="bg1"/>
                </a:solidFill>
              </a:rPr>
              <a:t>con los que cuenta para hacer frente a las pretensiones, de todo tipo, que se dirigen sobre el tesoro público.</a:t>
            </a:r>
          </a:p>
          <a:p>
            <a:r>
              <a:rPr lang="es-ES" dirty="0" smtClean="0">
                <a:solidFill>
                  <a:schemeClr val="bg1"/>
                </a:solidFill>
              </a:rPr>
              <a:t>Ponderar </a:t>
            </a:r>
            <a:r>
              <a:rPr lang="es-ES" dirty="0">
                <a:solidFill>
                  <a:schemeClr val="bg1"/>
                </a:solidFill>
              </a:rPr>
              <a:t>las necesidades a satisfacer con los bienes que integran el acervo colectivo </a:t>
            </a:r>
            <a:r>
              <a:rPr lang="es-ES" b="1" dirty="0">
                <a:solidFill>
                  <a:schemeClr val="bg1"/>
                </a:solidFill>
              </a:rPr>
              <a:t>corresponde a quienes ejercen el poder político del Estado</a:t>
            </a:r>
          </a:p>
          <a:p>
            <a:r>
              <a:rPr lang="es-ES" b="1" dirty="0" smtClean="0">
                <a:solidFill>
                  <a:schemeClr val="bg1"/>
                </a:solidFill>
              </a:rPr>
              <a:t>Ni la Ley ni las sentencias deberían desatender </a:t>
            </a:r>
            <a:r>
              <a:rPr lang="es-ES" b="1" dirty="0">
                <a:solidFill>
                  <a:schemeClr val="bg1"/>
                </a:solidFill>
              </a:rPr>
              <a:t>la caracterización como Estado social y democrático </a:t>
            </a:r>
            <a:r>
              <a:rPr lang="es-ES" b="1" dirty="0" smtClean="0">
                <a:solidFill>
                  <a:schemeClr val="bg1"/>
                </a:solidFill>
              </a:rPr>
              <a:t>de derecho de nuestra </a:t>
            </a:r>
            <a:r>
              <a:rPr lang="es-ES" b="1" dirty="0">
                <a:solidFill>
                  <a:schemeClr val="bg1"/>
                </a:solidFill>
              </a:rPr>
              <a:t>Nación</a:t>
            </a:r>
          </a:p>
          <a:p>
            <a:pPr marL="0" indent="0">
              <a:buNone/>
            </a:pPr>
            <a:endParaRPr lang="es-E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279514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normAutofit/>
          </a:bodyPr>
          <a:lstStyle/>
          <a:p>
            <a:r>
              <a:rPr lang="es-ES" u="sng" dirty="0">
                <a:solidFill>
                  <a:schemeClr val="bg1"/>
                </a:solidFill>
              </a:rPr>
              <a:t>Alternativas jurídicas a la responsabilidad por acto judicial</a:t>
            </a:r>
            <a:r>
              <a:rPr lang="es-ES" dirty="0">
                <a:solidFill>
                  <a:schemeClr val="bg1"/>
                </a:solidFill>
              </a:rPr>
              <a:t>.</a:t>
            </a:r>
            <a:endParaRPr lang="en-US" dirty="0">
              <a:solidFill>
                <a:schemeClr val="bg1"/>
              </a:solidFill>
            </a:endParaRPr>
          </a:p>
        </p:txBody>
      </p:sp>
      <p:sp>
        <p:nvSpPr>
          <p:cNvPr id="4" name="Marcador de contenido 3"/>
          <p:cNvSpPr>
            <a:spLocks noGrp="1"/>
          </p:cNvSpPr>
          <p:nvPr>
            <p:ph idx="1"/>
          </p:nvPr>
        </p:nvSpPr>
        <p:spPr/>
        <p:txBody>
          <a:bodyPr>
            <a:normAutofit/>
          </a:bodyPr>
          <a:lstStyle/>
          <a:p>
            <a:pPr marL="0" indent="0">
              <a:buNone/>
            </a:pPr>
            <a:r>
              <a:rPr lang="es-ES" b="1" dirty="0">
                <a:solidFill>
                  <a:schemeClr val="bg1"/>
                </a:solidFill>
              </a:rPr>
              <a:t>Responsabilidad por la activad legítima del Ministerio Púbico Fiscal</a:t>
            </a:r>
            <a:r>
              <a:rPr lang="es-ES" dirty="0">
                <a:solidFill>
                  <a:schemeClr val="bg1"/>
                </a:solidFill>
              </a:rPr>
              <a:t>.</a:t>
            </a:r>
          </a:p>
          <a:p>
            <a:pPr marL="0" indent="0">
              <a:buNone/>
            </a:pPr>
            <a:r>
              <a:rPr lang="es-ES" dirty="0">
                <a:solidFill>
                  <a:schemeClr val="bg1"/>
                </a:solidFill>
              </a:rPr>
              <a:t>El Ministerio Púbico es un órgano constitucional </a:t>
            </a:r>
            <a:r>
              <a:rPr lang="es-ES" dirty="0" err="1">
                <a:solidFill>
                  <a:schemeClr val="bg1"/>
                </a:solidFill>
              </a:rPr>
              <a:t>extrapoder</a:t>
            </a:r>
            <a:r>
              <a:rPr lang="es-ES" dirty="0">
                <a:solidFill>
                  <a:schemeClr val="bg1"/>
                </a:solidFill>
              </a:rPr>
              <a:t>. No pertenece al poder judicial. Los daños que cause el MP no provocan la responsabilidad del estado por acto judicial. En el sistema acusatorio vigente en la Provincia el ministerio público fiscal es el órgano acusador.</a:t>
            </a:r>
          </a:p>
          <a:p>
            <a:pPr marL="0" indent="0">
              <a:buNone/>
            </a:pPr>
            <a:r>
              <a:rPr lang="es-ES" dirty="0" err="1">
                <a:solidFill>
                  <a:schemeClr val="bg1"/>
                </a:solidFill>
              </a:rPr>
              <a:t>CPCCyT</a:t>
            </a:r>
            <a:r>
              <a:rPr lang="es-ES" dirty="0">
                <a:solidFill>
                  <a:schemeClr val="bg1"/>
                </a:solidFill>
              </a:rPr>
              <a:t> - ART. </a:t>
            </a:r>
            <a:r>
              <a:rPr lang="es-ES" dirty="0" smtClean="0">
                <a:solidFill>
                  <a:schemeClr val="bg1"/>
                </a:solidFill>
              </a:rPr>
              <a:t>112. </a:t>
            </a:r>
            <a:r>
              <a:rPr lang="es-ES" b="1" dirty="0">
                <a:solidFill>
                  <a:schemeClr val="bg1"/>
                </a:solidFill>
              </a:rPr>
              <a:t>Las medidas precautorias </a:t>
            </a:r>
            <a:r>
              <a:rPr lang="es-ES" dirty="0">
                <a:solidFill>
                  <a:schemeClr val="bg1"/>
                </a:solidFill>
              </a:rPr>
              <a:t>que este Código y otras leyes autorizan serán ordenadas por auto, sujetándose a las siguientes reglas, … III.- </a:t>
            </a:r>
            <a:r>
              <a:rPr lang="es-ES" b="1" dirty="0">
                <a:solidFill>
                  <a:schemeClr val="bg1"/>
                </a:solidFill>
              </a:rPr>
              <a:t>Se concederán bajo la responsabilidad del soli</a:t>
            </a:r>
            <a:r>
              <a:rPr lang="es-ES" dirty="0">
                <a:solidFill>
                  <a:schemeClr val="bg1"/>
                </a:solidFill>
              </a:rPr>
              <a:t>citante</a:t>
            </a:r>
            <a:endParaRPr lang="en-US" dirty="0">
              <a:solidFill>
                <a:schemeClr val="bg1"/>
              </a:solidFill>
            </a:endParaRPr>
          </a:p>
        </p:txBody>
      </p:sp>
    </p:spTree>
    <p:extLst>
      <p:ext uri="{BB962C8B-B14F-4D97-AF65-F5344CB8AC3E}">
        <p14:creationId xmlns:p14="http://schemas.microsoft.com/office/powerpoint/2010/main" val="3666084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normAutofit/>
          </a:bodyPr>
          <a:lstStyle/>
          <a:p>
            <a:r>
              <a:rPr lang="es-ES" u="sng" dirty="0">
                <a:solidFill>
                  <a:schemeClr val="bg1"/>
                </a:solidFill>
              </a:rPr>
              <a:t>Daños </a:t>
            </a:r>
            <a:r>
              <a:rPr lang="es-ES" u="sng" dirty="0" smtClean="0">
                <a:solidFill>
                  <a:schemeClr val="bg1"/>
                </a:solidFill>
              </a:rPr>
              <a:t>causados por </a:t>
            </a:r>
            <a:r>
              <a:rPr lang="es-ES" u="sng" dirty="0">
                <a:solidFill>
                  <a:schemeClr val="bg1"/>
                </a:solidFill>
              </a:rPr>
              <a:t>inadecuadas condiciones de detención</a:t>
            </a:r>
            <a:r>
              <a:rPr lang="es-ES" dirty="0" smtClean="0">
                <a:solidFill>
                  <a:schemeClr val="bg1"/>
                </a:solidFill>
              </a:rPr>
              <a:t>.</a:t>
            </a:r>
            <a:endParaRPr lang="en-US" dirty="0">
              <a:solidFill>
                <a:schemeClr val="bg1"/>
              </a:solidFill>
            </a:endParaRPr>
          </a:p>
        </p:txBody>
      </p:sp>
      <p:sp>
        <p:nvSpPr>
          <p:cNvPr id="4" name="Marcador de contenido 3"/>
          <p:cNvSpPr>
            <a:spLocks noGrp="1"/>
          </p:cNvSpPr>
          <p:nvPr>
            <p:ph idx="1"/>
          </p:nvPr>
        </p:nvSpPr>
        <p:spPr/>
        <p:txBody>
          <a:bodyPr>
            <a:normAutofit/>
          </a:bodyPr>
          <a:lstStyle/>
          <a:p>
            <a:pPr marL="0" indent="0">
              <a:buNone/>
            </a:pPr>
            <a:r>
              <a:rPr lang="es-ES" b="1" dirty="0" smtClean="0">
                <a:solidFill>
                  <a:schemeClr val="bg1"/>
                </a:solidFill>
              </a:rPr>
              <a:t>CN, art. 18, CM, arts. 23/24</a:t>
            </a:r>
          </a:p>
          <a:p>
            <a:pPr marL="0" indent="0">
              <a:buNone/>
            </a:pPr>
            <a:r>
              <a:rPr lang="es-ES" dirty="0">
                <a:solidFill>
                  <a:schemeClr val="bg1"/>
                </a:solidFill>
              </a:rPr>
              <a:t>Corte IDH. Caso Neira Alegría y otros Vs. Perú</a:t>
            </a:r>
            <a:r>
              <a:rPr lang="es-ES" dirty="0" smtClean="0">
                <a:solidFill>
                  <a:schemeClr val="bg1"/>
                </a:solidFill>
              </a:rPr>
              <a:t>.</a:t>
            </a:r>
          </a:p>
          <a:p>
            <a:pPr marL="0" indent="0">
              <a:buNone/>
            </a:pPr>
            <a:r>
              <a:rPr lang="es-ES" dirty="0" smtClean="0">
                <a:solidFill>
                  <a:schemeClr val="bg1"/>
                </a:solidFill>
              </a:rPr>
              <a:t>En </a:t>
            </a:r>
            <a:r>
              <a:rPr lang="es-ES" dirty="0">
                <a:solidFill>
                  <a:schemeClr val="bg1"/>
                </a:solidFill>
              </a:rPr>
              <a:t>los términos del artículo 5.2 de la </a:t>
            </a:r>
            <a:r>
              <a:rPr lang="es-ES" dirty="0" smtClean="0">
                <a:solidFill>
                  <a:schemeClr val="bg1"/>
                </a:solidFill>
              </a:rPr>
              <a:t>Convención </a:t>
            </a:r>
            <a:r>
              <a:rPr lang="es-ES" b="1" dirty="0">
                <a:solidFill>
                  <a:schemeClr val="bg1"/>
                </a:solidFill>
              </a:rPr>
              <a:t>toda persona privada de libertad</a:t>
            </a:r>
            <a:r>
              <a:rPr lang="es-ES" dirty="0">
                <a:solidFill>
                  <a:schemeClr val="bg1"/>
                </a:solidFill>
              </a:rPr>
              <a:t> </a:t>
            </a:r>
            <a:r>
              <a:rPr lang="es-ES" b="1" dirty="0">
                <a:solidFill>
                  <a:schemeClr val="bg1"/>
                </a:solidFill>
              </a:rPr>
              <a:t>tiene </a:t>
            </a:r>
            <a:r>
              <a:rPr lang="es-ES" b="1" u="sng" dirty="0">
                <a:solidFill>
                  <a:schemeClr val="bg1"/>
                </a:solidFill>
              </a:rPr>
              <a:t>derecho a vivir en condiciones de detención compatibles con su dignidad </a:t>
            </a:r>
            <a:r>
              <a:rPr lang="es-ES" b="1" u="sng" dirty="0" smtClean="0">
                <a:solidFill>
                  <a:schemeClr val="bg1"/>
                </a:solidFill>
              </a:rPr>
              <a:t>personal</a:t>
            </a:r>
            <a:r>
              <a:rPr lang="es-ES" u="sng" dirty="0" smtClean="0">
                <a:solidFill>
                  <a:schemeClr val="bg1"/>
                </a:solidFill>
              </a:rPr>
              <a:t> </a:t>
            </a:r>
            <a:r>
              <a:rPr lang="es-ES" dirty="0">
                <a:solidFill>
                  <a:schemeClr val="bg1"/>
                </a:solidFill>
              </a:rPr>
              <a:t>y el Estado debe garantizarle el derecho a la vida y a la integridad personal. En consecuencia, </a:t>
            </a:r>
            <a:r>
              <a:rPr lang="es-ES" b="1" dirty="0">
                <a:solidFill>
                  <a:schemeClr val="bg1"/>
                </a:solidFill>
              </a:rPr>
              <a:t>el Estado, como responsable de los establecimientos de detención, </a:t>
            </a:r>
            <a:r>
              <a:rPr lang="es-ES" b="1" u="sng" dirty="0">
                <a:solidFill>
                  <a:schemeClr val="bg1"/>
                </a:solidFill>
              </a:rPr>
              <a:t>es </a:t>
            </a:r>
            <a:r>
              <a:rPr lang="es-ES" b="1" u="sng" dirty="0" smtClean="0">
                <a:solidFill>
                  <a:schemeClr val="bg1"/>
                </a:solidFill>
              </a:rPr>
              <a:t>el garante </a:t>
            </a:r>
            <a:r>
              <a:rPr lang="es-ES" b="1" u="sng" dirty="0">
                <a:solidFill>
                  <a:schemeClr val="bg1"/>
                </a:solidFill>
              </a:rPr>
              <a:t>de estos derechos</a:t>
            </a:r>
            <a:r>
              <a:rPr lang="es-ES" b="1" dirty="0">
                <a:solidFill>
                  <a:schemeClr val="bg1"/>
                </a:solidFill>
              </a:rPr>
              <a:t> de los detenidos. </a:t>
            </a:r>
          </a:p>
        </p:txBody>
      </p:sp>
    </p:spTree>
    <p:extLst>
      <p:ext uri="{BB962C8B-B14F-4D97-AF65-F5344CB8AC3E}">
        <p14:creationId xmlns:p14="http://schemas.microsoft.com/office/powerpoint/2010/main" val="3451878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249383"/>
            <a:ext cx="10515600" cy="895206"/>
          </a:xfrm>
        </p:spPr>
        <p:txBody>
          <a:bodyPr>
            <a:normAutofit/>
          </a:bodyPr>
          <a:lstStyle/>
          <a:p>
            <a:pPr algn="ctr"/>
            <a:r>
              <a:rPr lang="es-ES" u="sng" dirty="0">
                <a:solidFill>
                  <a:schemeClr val="bg1"/>
                </a:solidFill>
              </a:rPr>
              <a:t>¿Se puede evitar dañar?</a:t>
            </a:r>
            <a:endParaRPr lang="en-US" dirty="0">
              <a:solidFill>
                <a:schemeClr val="bg1"/>
              </a:solidFill>
            </a:endParaRPr>
          </a:p>
        </p:txBody>
      </p:sp>
      <p:sp>
        <p:nvSpPr>
          <p:cNvPr id="4" name="Marcador de contenido 3"/>
          <p:cNvSpPr>
            <a:spLocks noGrp="1"/>
          </p:cNvSpPr>
          <p:nvPr>
            <p:ph idx="1"/>
          </p:nvPr>
        </p:nvSpPr>
        <p:spPr>
          <a:xfrm>
            <a:off x="838200" y="1144589"/>
            <a:ext cx="10515600" cy="5032374"/>
          </a:xfrm>
        </p:spPr>
        <p:txBody>
          <a:bodyPr>
            <a:normAutofit/>
          </a:bodyPr>
          <a:lstStyle/>
          <a:p>
            <a:r>
              <a:rPr lang="es-ES" b="1" dirty="0">
                <a:solidFill>
                  <a:schemeClr val="bg1"/>
                </a:solidFill>
              </a:rPr>
              <a:t>Probabilidad de fuga/Entorpecimiento de la investigación: prisión domiciliaria + dispositivos electrónicos.</a:t>
            </a:r>
          </a:p>
          <a:p>
            <a:r>
              <a:rPr lang="es-ES" b="1" dirty="0">
                <a:solidFill>
                  <a:schemeClr val="bg1"/>
                </a:solidFill>
              </a:rPr>
              <a:t>Seguridad de las víctimas y testigos: programas de protección.</a:t>
            </a:r>
          </a:p>
          <a:p>
            <a:pPr marL="0" indent="0">
              <a:buNone/>
            </a:pPr>
            <a:r>
              <a:rPr lang="es-ES" dirty="0" smtClean="0">
                <a:solidFill>
                  <a:schemeClr val="bg1"/>
                </a:solidFill>
              </a:rPr>
              <a:t>CIDH</a:t>
            </a:r>
            <a:r>
              <a:rPr lang="es-ES" dirty="0">
                <a:solidFill>
                  <a:schemeClr val="bg1"/>
                </a:solidFill>
              </a:rPr>
              <a:t>, Informe </a:t>
            </a:r>
            <a:r>
              <a:rPr lang="es-ES" dirty="0" smtClean="0">
                <a:solidFill>
                  <a:schemeClr val="bg1"/>
                </a:solidFill>
              </a:rPr>
              <a:t>42/17. Jorge </a:t>
            </a:r>
            <a:r>
              <a:rPr lang="es-ES" dirty="0" err="1">
                <a:solidFill>
                  <a:schemeClr val="bg1"/>
                </a:solidFill>
              </a:rPr>
              <a:t>Rosadio</a:t>
            </a:r>
            <a:r>
              <a:rPr lang="es-ES" dirty="0">
                <a:solidFill>
                  <a:schemeClr val="bg1"/>
                </a:solidFill>
              </a:rPr>
              <a:t> Villavicencio. Perú</a:t>
            </a:r>
            <a:r>
              <a:rPr lang="es-ES" dirty="0" smtClean="0">
                <a:solidFill>
                  <a:schemeClr val="bg1"/>
                </a:solidFill>
              </a:rPr>
              <a:t>.</a:t>
            </a:r>
          </a:p>
          <a:p>
            <a:pPr marL="0" indent="0">
              <a:buNone/>
            </a:pPr>
            <a:r>
              <a:rPr lang="es-ES" dirty="0" smtClean="0">
                <a:solidFill>
                  <a:schemeClr val="bg1"/>
                </a:solidFill>
              </a:rPr>
              <a:t>“</a:t>
            </a:r>
            <a:r>
              <a:rPr lang="es-ES" b="1" dirty="0" smtClean="0">
                <a:solidFill>
                  <a:schemeClr val="bg1"/>
                </a:solidFill>
              </a:rPr>
              <a:t>Toda </a:t>
            </a:r>
            <a:r>
              <a:rPr lang="es-ES" b="1" dirty="0">
                <a:solidFill>
                  <a:schemeClr val="bg1"/>
                </a:solidFill>
              </a:rPr>
              <a:t>decisión por medio de la cual se restrinja el derecho a la libertad </a:t>
            </a:r>
            <a:r>
              <a:rPr lang="es-ES" dirty="0">
                <a:solidFill>
                  <a:schemeClr val="bg1"/>
                </a:solidFill>
              </a:rPr>
              <a:t>personal </a:t>
            </a:r>
            <a:r>
              <a:rPr lang="es-ES" b="1" dirty="0">
                <a:solidFill>
                  <a:schemeClr val="bg1"/>
                </a:solidFill>
              </a:rPr>
              <a:t>por medio de la aplicación de la prisión preventiva deberá contener </a:t>
            </a:r>
            <a:r>
              <a:rPr lang="es-ES" dirty="0">
                <a:solidFill>
                  <a:schemeClr val="bg1"/>
                </a:solidFill>
              </a:rPr>
              <a:t>una motivación </a:t>
            </a:r>
            <a:r>
              <a:rPr lang="es-ES" dirty="0" smtClean="0">
                <a:solidFill>
                  <a:schemeClr val="bg1"/>
                </a:solidFill>
              </a:rPr>
              <a:t>suficiente </a:t>
            </a:r>
            <a:r>
              <a:rPr lang="es-ES" dirty="0">
                <a:solidFill>
                  <a:schemeClr val="bg1"/>
                </a:solidFill>
              </a:rPr>
              <a:t>e individualizada que permita evaluar si tal detención se ajusta a las condiciones necesarias para su aplicación, particularmente la existencia de fines procesales y </a:t>
            </a:r>
            <a:r>
              <a:rPr lang="es-ES" b="1" dirty="0">
                <a:solidFill>
                  <a:schemeClr val="bg1"/>
                </a:solidFill>
              </a:rPr>
              <a:t>las razones por las cuales no proceden medidas menos lesivas para lograr dichos fines</a:t>
            </a:r>
            <a:r>
              <a:rPr lang="es-ES" dirty="0">
                <a:solidFill>
                  <a:schemeClr val="bg1"/>
                </a:solidFill>
              </a:rPr>
              <a:t>” </a:t>
            </a:r>
            <a:r>
              <a:rPr lang="es-ES" dirty="0" smtClean="0">
                <a:solidFill>
                  <a:schemeClr val="bg1"/>
                </a:solidFill>
              </a:rPr>
              <a:t>(23 </a:t>
            </a:r>
            <a:r>
              <a:rPr lang="es-ES" dirty="0">
                <a:solidFill>
                  <a:schemeClr val="bg1"/>
                </a:solidFill>
              </a:rPr>
              <a:t>de mayo de 2017, párr. 195</a:t>
            </a:r>
            <a:r>
              <a:rPr lang="es-ES" dirty="0" smtClean="0">
                <a:solidFill>
                  <a:schemeClr val="bg1"/>
                </a:solidFill>
              </a:rPr>
              <a:t>)</a:t>
            </a:r>
            <a:endParaRPr lang="es-ES" dirty="0">
              <a:solidFill>
                <a:schemeClr val="bg1"/>
              </a:solidFill>
            </a:endParaRPr>
          </a:p>
        </p:txBody>
      </p:sp>
    </p:spTree>
    <p:extLst>
      <p:ext uri="{BB962C8B-B14F-4D97-AF65-F5344CB8AC3E}">
        <p14:creationId xmlns:p14="http://schemas.microsoft.com/office/powerpoint/2010/main" val="2822677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normAutofit/>
          </a:bodyPr>
          <a:lstStyle/>
          <a:p>
            <a:pPr algn="ctr"/>
            <a:r>
              <a:rPr lang="es-ES" u="sng" dirty="0">
                <a:solidFill>
                  <a:schemeClr val="bg1"/>
                </a:solidFill>
              </a:rPr>
              <a:t>¿Se puede evitar dañar?</a:t>
            </a:r>
            <a:endParaRPr lang="en-US" dirty="0">
              <a:solidFill>
                <a:schemeClr val="bg1"/>
              </a:solidFill>
            </a:endParaRPr>
          </a:p>
        </p:txBody>
      </p:sp>
      <p:sp>
        <p:nvSpPr>
          <p:cNvPr id="4" name="Marcador de contenido 3"/>
          <p:cNvSpPr>
            <a:spLocks noGrp="1"/>
          </p:cNvSpPr>
          <p:nvPr>
            <p:ph idx="1"/>
          </p:nvPr>
        </p:nvSpPr>
        <p:spPr/>
        <p:txBody>
          <a:bodyPr>
            <a:normAutofit/>
          </a:bodyPr>
          <a:lstStyle/>
          <a:p>
            <a:pPr marL="0" indent="0">
              <a:buNone/>
            </a:pPr>
            <a:r>
              <a:rPr lang="es-ES" dirty="0" err="1">
                <a:solidFill>
                  <a:schemeClr val="bg1"/>
                </a:solidFill>
              </a:rPr>
              <a:t>Furque</a:t>
            </a:r>
            <a:r>
              <a:rPr lang="es-ES" dirty="0">
                <a:solidFill>
                  <a:schemeClr val="bg1"/>
                </a:solidFill>
              </a:rPr>
              <a:t>: </a:t>
            </a:r>
            <a:endParaRPr lang="es-ES" dirty="0" smtClean="0">
              <a:solidFill>
                <a:schemeClr val="bg1"/>
              </a:solidFill>
            </a:endParaRPr>
          </a:p>
          <a:p>
            <a:pPr marL="0" indent="0">
              <a:buNone/>
            </a:pPr>
            <a:r>
              <a:rPr lang="es-ES" b="1" dirty="0" smtClean="0">
                <a:solidFill>
                  <a:schemeClr val="bg1"/>
                </a:solidFill>
              </a:rPr>
              <a:t>Mientras </a:t>
            </a:r>
            <a:r>
              <a:rPr lang="es-ES" b="1" dirty="0">
                <a:solidFill>
                  <a:schemeClr val="bg1"/>
                </a:solidFill>
              </a:rPr>
              <a:t>el Estado se mantenga irresponsable por la imposición de la prisión preventiva contra personas inocentes, no tendrá estímulos para aplicar medidas </a:t>
            </a:r>
            <a:r>
              <a:rPr lang="es-ES" b="1" dirty="0" smtClean="0">
                <a:solidFill>
                  <a:schemeClr val="bg1"/>
                </a:solidFill>
              </a:rPr>
              <a:t>distintas </a:t>
            </a:r>
            <a:r>
              <a:rPr lang="es-ES" b="1" dirty="0">
                <a:solidFill>
                  <a:schemeClr val="bg1"/>
                </a:solidFill>
              </a:rPr>
              <a:t>que permitan que los procesados tramiten el proceso en libertad</a:t>
            </a:r>
            <a:r>
              <a:rPr lang="es-ES" b="1" dirty="0" smtClean="0">
                <a:solidFill>
                  <a:schemeClr val="bg1"/>
                </a:solidFill>
              </a:rPr>
              <a:t>.</a:t>
            </a:r>
          </a:p>
          <a:p>
            <a:pPr marL="0" indent="0">
              <a:buNone/>
            </a:pPr>
            <a:endParaRPr lang="es-ES" b="1" dirty="0">
              <a:solidFill>
                <a:schemeClr val="bg1"/>
              </a:solidFill>
            </a:endParaRPr>
          </a:p>
          <a:p>
            <a:pPr marL="0" indent="0">
              <a:buNone/>
            </a:pPr>
            <a:endParaRPr lang="es-ES" b="1" dirty="0" smtClean="0">
              <a:solidFill>
                <a:schemeClr val="bg1"/>
              </a:solidFill>
            </a:endParaRPr>
          </a:p>
          <a:p>
            <a:pPr marL="0" indent="0" algn="ctr">
              <a:buNone/>
            </a:pPr>
            <a:r>
              <a:rPr lang="es-ES" b="1" dirty="0" smtClean="0">
                <a:solidFill>
                  <a:schemeClr val="bg1"/>
                </a:solidFill>
              </a:rPr>
              <a:t>- FIN -</a:t>
            </a:r>
            <a:endParaRPr lang="es-ES" b="1" dirty="0">
              <a:solidFill>
                <a:schemeClr val="bg1"/>
              </a:solidFill>
            </a:endParaRPr>
          </a:p>
        </p:txBody>
      </p:sp>
    </p:spTree>
    <p:extLst>
      <p:ext uri="{BB962C8B-B14F-4D97-AF65-F5344CB8AC3E}">
        <p14:creationId xmlns:p14="http://schemas.microsoft.com/office/powerpoint/2010/main" val="3083579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88" y="0"/>
            <a:ext cx="12187237" cy="6858000"/>
          </a:xfrm>
          <a:prstGeom prst="rect">
            <a:avLst/>
          </a:prstGeom>
        </p:spPr>
      </p:pic>
    </p:spTree>
    <p:extLst>
      <p:ext uri="{BB962C8B-B14F-4D97-AF65-F5344CB8AC3E}">
        <p14:creationId xmlns:p14="http://schemas.microsoft.com/office/powerpoint/2010/main" val="3515890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normAutofit/>
          </a:bodyPr>
          <a:lstStyle/>
          <a:p>
            <a:r>
              <a:rPr lang="es-ES" sz="4000" u="sng" dirty="0">
                <a:solidFill>
                  <a:schemeClr val="bg1"/>
                </a:solidFill>
              </a:rPr>
              <a:t>DAÑOS </a:t>
            </a:r>
            <a:r>
              <a:rPr lang="es-ES" sz="4000" u="sng" dirty="0" smtClean="0">
                <a:solidFill>
                  <a:schemeClr val="bg1"/>
                </a:solidFill>
              </a:rPr>
              <a:t>DERIVADOS DE LA </a:t>
            </a:r>
            <a:r>
              <a:rPr lang="es-ES" sz="4000" u="sng" dirty="0">
                <a:solidFill>
                  <a:schemeClr val="bg1"/>
                </a:solidFill>
              </a:rPr>
              <a:t>PRISIÓN PREVENTIVA</a:t>
            </a:r>
            <a:r>
              <a:rPr lang="es-ES" sz="4000" dirty="0">
                <a:solidFill>
                  <a:schemeClr val="bg1"/>
                </a:solidFill>
              </a:rPr>
              <a:t>.</a:t>
            </a:r>
            <a:endParaRPr lang="en-US" sz="4000" dirty="0">
              <a:solidFill>
                <a:schemeClr val="bg1"/>
              </a:solidFill>
            </a:endParaRPr>
          </a:p>
        </p:txBody>
      </p:sp>
      <p:sp>
        <p:nvSpPr>
          <p:cNvPr id="4" name="Marcador de contenido 3"/>
          <p:cNvSpPr>
            <a:spLocks noGrp="1"/>
          </p:cNvSpPr>
          <p:nvPr>
            <p:ph idx="1"/>
          </p:nvPr>
        </p:nvSpPr>
        <p:spPr>
          <a:xfrm>
            <a:off x="838200" y="1144588"/>
            <a:ext cx="10515600" cy="5032375"/>
          </a:xfrm>
        </p:spPr>
        <p:txBody>
          <a:bodyPr>
            <a:normAutofit/>
          </a:bodyPr>
          <a:lstStyle/>
          <a:p>
            <a:pPr marL="0" indent="0">
              <a:buNone/>
            </a:pPr>
            <a:r>
              <a:rPr lang="es-ES" b="1" dirty="0" smtClean="0">
                <a:solidFill>
                  <a:schemeClr val="bg1"/>
                </a:solidFill>
              </a:rPr>
              <a:t>Privación </a:t>
            </a:r>
            <a:r>
              <a:rPr lang="es-ES" b="1" dirty="0">
                <a:solidFill>
                  <a:schemeClr val="bg1"/>
                </a:solidFill>
              </a:rPr>
              <a:t>de la libertad ambulatoria</a:t>
            </a:r>
            <a:r>
              <a:rPr lang="es-ES" dirty="0">
                <a:solidFill>
                  <a:schemeClr val="bg1"/>
                </a:solidFill>
              </a:rPr>
              <a:t> y consecuencias </a:t>
            </a:r>
            <a:r>
              <a:rPr lang="es-ES" dirty="0" smtClean="0">
                <a:solidFill>
                  <a:schemeClr val="bg1"/>
                </a:solidFill>
              </a:rPr>
              <a:t>asociadas: </a:t>
            </a:r>
          </a:p>
          <a:p>
            <a:pPr marL="514350" indent="-514350">
              <a:buFont typeface="+mj-lt"/>
              <a:buAutoNum type="arabicPeriod"/>
            </a:pPr>
            <a:r>
              <a:rPr lang="es-ES" dirty="0" smtClean="0">
                <a:solidFill>
                  <a:schemeClr val="bg1"/>
                </a:solidFill>
              </a:rPr>
              <a:t>Separación </a:t>
            </a:r>
            <a:r>
              <a:rPr lang="es-ES" dirty="0">
                <a:solidFill>
                  <a:schemeClr val="bg1"/>
                </a:solidFill>
              </a:rPr>
              <a:t>de la </a:t>
            </a:r>
            <a:r>
              <a:rPr lang="es-ES" dirty="0" smtClean="0">
                <a:solidFill>
                  <a:schemeClr val="bg1"/>
                </a:solidFill>
              </a:rPr>
              <a:t>familia</a:t>
            </a:r>
          </a:p>
          <a:p>
            <a:pPr marL="514350" indent="-514350">
              <a:buFont typeface="+mj-lt"/>
              <a:buAutoNum type="arabicPeriod"/>
            </a:pPr>
            <a:r>
              <a:rPr lang="es-ES" dirty="0" smtClean="0">
                <a:solidFill>
                  <a:schemeClr val="bg1"/>
                </a:solidFill>
              </a:rPr>
              <a:t>Lucro </a:t>
            </a:r>
            <a:r>
              <a:rPr lang="es-ES" dirty="0">
                <a:solidFill>
                  <a:schemeClr val="bg1"/>
                </a:solidFill>
              </a:rPr>
              <a:t>cesante – pérdida de chance de trabajar y de jubilarse </a:t>
            </a:r>
            <a:endParaRPr lang="es-ES" dirty="0" smtClean="0">
              <a:solidFill>
                <a:schemeClr val="bg1"/>
              </a:solidFill>
            </a:endParaRPr>
          </a:p>
          <a:p>
            <a:pPr marL="514350" indent="-514350">
              <a:buFont typeface="+mj-lt"/>
              <a:buAutoNum type="arabicPeriod"/>
            </a:pPr>
            <a:r>
              <a:rPr lang="es-ES" dirty="0" smtClean="0">
                <a:solidFill>
                  <a:schemeClr val="bg1"/>
                </a:solidFill>
              </a:rPr>
              <a:t>Pérdida </a:t>
            </a:r>
            <a:r>
              <a:rPr lang="es-ES" dirty="0">
                <a:solidFill>
                  <a:schemeClr val="bg1"/>
                </a:solidFill>
              </a:rPr>
              <a:t>del empleo y dificultades para conseguir nuevo empleo. </a:t>
            </a:r>
            <a:endParaRPr lang="es-ES" dirty="0" smtClean="0">
              <a:solidFill>
                <a:schemeClr val="bg1"/>
              </a:solidFill>
            </a:endParaRPr>
          </a:p>
          <a:p>
            <a:pPr marL="514350" indent="-514350">
              <a:buFont typeface="+mj-lt"/>
              <a:buAutoNum type="arabicPeriod"/>
            </a:pPr>
            <a:r>
              <a:rPr lang="es-ES" dirty="0" smtClean="0">
                <a:solidFill>
                  <a:schemeClr val="bg1"/>
                </a:solidFill>
              </a:rPr>
              <a:t>Descenso </a:t>
            </a:r>
            <a:r>
              <a:rPr lang="es-ES" dirty="0">
                <a:solidFill>
                  <a:schemeClr val="bg1"/>
                </a:solidFill>
              </a:rPr>
              <a:t>en la escala social por empobrecimiento, pérdida de la vivienda, etc.</a:t>
            </a:r>
          </a:p>
          <a:p>
            <a:pPr marL="514350" indent="-514350">
              <a:buFont typeface="+mj-lt"/>
              <a:buAutoNum type="arabicPeriod"/>
            </a:pPr>
            <a:r>
              <a:rPr lang="es-ES" dirty="0" smtClean="0">
                <a:solidFill>
                  <a:schemeClr val="bg1"/>
                </a:solidFill>
              </a:rPr>
              <a:t>Estigmatización</a:t>
            </a:r>
            <a:endParaRPr lang="es-ES" dirty="0">
              <a:solidFill>
                <a:schemeClr val="bg1"/>
              </a:solidFill>
            </a:endParaRPr>
          </a:p>
          <a:p>
            <a:pPr marL="514350" indent="-514350">
              <a:buFont typeface="+mj-lt"/>
              <a:buAutoNum type="arabicPeriod"/>
            </a:pPr>
            <a:r>
              <a:rPr lang="es-ES" dirty="0" smtClean="0">
                <a:solidFill>
                  <a:schemeClr val="bg1"/>
                </a:solidFill>
              </a:rPr>
              <a:t>Los </a:t>
            </a:r>
            <a:r>
              <a:rPr lang="es-ES" dirty="0">
                <a:solidFill>
                  <a:schemeClr val="bg1"/>
                </a:solidFill>
              </a:rPr>
              <a:t>gastos incurridos en la defensa </a:t>
            </a:r>
            <a:endParaRPr lang="es-ES" dirty="0" smtClean="0">
              <a:solidFill>
                <a:schemeClr val="bg1"/>
              </a:solidFill>
            </a:endParaRPr>
          </a:p>
          <a:p>
            <a:pPr marL="514350" indent="-514350">
              <a:buFont typeface="+mj-lt"/>
              <a:buAutoNum type="arabicPeriod"/>
            </a:pPr>
            <a:r>
              <a:rPr lang="es-ES" dirty="0" smtClean="0">
                <a:solidFill>
                  <a:schemeClr val="bg1"/>
                </a:solidFill>
              </a:rPr>
              <a:t>Daño </a:t>
            </a:r>
            <a:r>
              <a:rPr lang="es-ES" dirty="0">
                <a:solidFill>
                  <a:schemeClr val="bg1"/>
                </a:solidFill>
              </a:rPr>
              <a:t>moral</a:t>
            </a:r>
          </a:p>
          <a:p>
            <a:pPr marL="0" indent="0">
              <a:buNone/>
            </a:pPr>
            <a:endParaRPr lang="en-US" dirty="0">
              <a:solidFill>
                <a:schemeClr val="bg1"/>
              </a:solidFill>
            </a:endParaRPr>
          </a:p>
        </p:txBody>
      </p:sp>
    </p:spTree>
    <p:extLst>
      <p:ext uri="{BB962C8B-B14F-4D97-AF65-F5344CB8AC3E}">
        <p14:creationId xmlns:p14="http://schemas.microsoft.com/office/powerpoint/2010/main" val="428156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6"/>
            <a:ext cx="10515600" cy="881784"/>
          </a:xfrm>
        </p:spPr>
        <p:txBody>
          <a:bodyPr/>
          <a:lstStyle/>
          <a:p>
            <a:r>
              <a:rPr lang="es-ES" u="sng" dirty="0">
                <a:solidFill>
                  <a:schemeClr val="bg1"/>
                </a:solidFill>
              </a:rPr>
              <a:t>DAÑOS SUFRIDOS DURANTE LA DETENCIÓN</a:t>
            </a:r>
            <a:endParaRPr lang="en-US" u="sng" dirty="0">
              <a:solidFill>
                <a:schemeClr val="bg1"/>
              </a:solidFill>
            </a:endParaRPr>
          </a:p>
        </p:txBody>
      </p:sp>
      <p:sp>
        <p:nvSpPr>
          <p:cNvPr id="4" name="Marcador de contenido 3"/>
          <p:cNvSpPr>
            <a:spLocks noGrp="1"/>
          </p:cNvSpPr>
          <p:nvPr>
            <p:ph idx="1"/>
          </p:nvPr>
        </p:nvSpPr>
        <p:spPr>
          <a:xfrm>
            <a:off x="727364" y="1396134"/>
            <a:ext cx="10515600" cy="4351338"/>
          </a:xfrm>
        </p:spPr>
        <p:txBody>
          <a:bodyPr>
            <a:normAutofit/>
          </a:bodyPr>
          <a:lstStyle/>
          <a:p>
            <a:pPr marL="514350" indent="-514350">
              <a:buFont typeface="+mj-lt"/>
              <a:buAutoNum type="arabicPeriod"/>
            </a:pPr>
            <a:r>
              <a:rPr lang="es-ES" sz="3600" dirty="0" smtClean="0">
                <a:solidFill>
                  <a:schemeClr val="bg1"/>
                </a:solidFill>
              </a:rPr>
              <a:t>Daño </a:t>
            </a:r>
            <a:r>
              <a:rPr lang="es-ES" sz="3600" dirty="0">
                <a:solidFill>
                  <a:schemeClr val="bg1"/>
                </a:solidFill>
              </a:rPr>
              <a:t>físico – psíquico</a:t>
            </a:r>
          </a:p>
          <a:p>
            <a:pPr marL="514350" indent="-514350">
              <a:buFont typeface="+mj-lt"/>
              <a:buAutoNum type="arabicPeriod"/>
            </a:pPr>
            <a:r>
              <a:rPr lang="es-ES" sz="3600" dirty="0" smtClean="0">
                <a:solidFill>
                  <a:schemeClr val="bg1"/>
                </a:solidFill>
              </a:rPr>
              <a:t>Daño </a:t>
            </a:r>
            <a:r>
              <a:rPr lang="es-ES" sz="3600" dirty="0">
                <a:solidFill>
                  <a:schemeClr val="bg1"/>
                </a:solidFill>
              </a:rPr>
              <a:t>moral. </a:t>
            </a:r>
            <a:endParaRPr lang="es-ES" sz="3600" dirty="0" smtClean="0">
              <a:solidFill>
                <a:schemeClr val="bg1"/>
              </a:solidFill>
            </a:endParaRPr>
          </a:p>
          <a:p>
            <a:pPr marL="0" indent="0">
              <a:buNone/>
            </a:pPr>
            <a:r>
              <a:rPr lang="es-ES" sz="3600" dirty="0" smtClean="0">
                <a:solidFill>
                  <a:schemeClr val="bg1"/>
                </a:solidFill>
              </a:rPr>
              <a:t>En </a:t>
            </a:r>
            <a:r>
              <a:rPr lang="es-ES" sz="3600" dirty="0">
                <a:solidFill>
                  <a:schemeClr val="bg1"/>
                </a:solidFill>
              </a:rPr>
              <a:t>“RÍOS” (2006) dijo KEMELMAJER: </a:t>
            </a:r>
            <a:endParaRPr lang="es-ES" sz="3600" dirty="0" smtClean="0">
              <a:solidFill>
                <a:schemeClr val="bg1"/>
              </a:solidFill>
            </a:endParaRPr>
          </a:p>
          <a:p>
            <a:pPr marL="0" indent="0">
              <a:buNone/>
            </a:pPr>
            <a:r>
              <a:rPr lang="es-ES" sz="3600" dirty="0" smtClean="0">
                <a:solidFill>
                  <a:schemeClr val="bg1"/>
                </a:solidFill>
              </a:rPr>
              <a:t>Sufrir </a:t>
            </a:r>
            <a:r>
              <a:rPr lang="es-ES" sz="3600" dirty="0">
                <a:solidFill>
                  <a:schemeClr val="bg1"/>
                </a:solidFill>
              </a:rPr>
              <a:t>prisión </a:t>
            </a:r>
            <a:r>
              <a:rPr lang="es-ES" sz="3600" dirty="0" smtClean="0">
                <a:solidFill>
                  <a:schemeClr val="bg1"/>
                </a:solidFill>
              </a:rPr>
              <a:t>I</a:t>
            </a:r>
            <a:r>
              <a:rPr lang="es-ES" sz="3600" b="1" dirty="0" smtClean="0">
                <a:solidFill>
                  <a:schemeClr val="bg1"/>
                </a:solidFill>
              </a:rPr>
              <a:t>njustamente</a:t>
            </a:r>
            <a:r>
              <a:rPr lang="es-ES" sz="3600" dirty="0" smtClean="0">
                <a:solidFill>
                  <a:schemeClr val="bg1"/>
                </a:solidFill>
              </a:rPr>
              <a:t> </a:t>
            </a:r>
            <a:r>
              <a:rPr lang="es-ES" sz="3600" dirty="0">
                <a:solidFill>
                  <a:schemeClr val="bg1"/>
                </a:solidFill>
              </a:rPr>
              <a:t>en las espantosas condiciones de nuestras cárceles implica un daño </a:t>
            </a:r>
            <a:r>
              <a:rPr lang="es-ES" sz="3600" dirty="0" smtClean="0">
                <a:solidFill>
                  <a:schemeClr val="bg1"/>
                </a:solidFill>
              </a:rPr>
              <a:t>moral </a:t>
            </a:r>
            <a:r>
              <a:rPr lang="es-ES" sz="3600" dirty="0">
                <a:solidFill>
                  <a:schemeClr val="bg1"/>
                </a:solidFill>
              </a:rPr>
              <a:t>gravísimo. </a:t>
            </a:r>
            <a:endParaRPr lang="en-US" sz="3600" dirty="0">
              <a:solidFill>
                <a:schemeClr val="bg1"/>
              </a:solidFill>
            </a:endParaRPr>
          </a:p>
        </p:txBody>
      </p:sp>
    </p:spTree>
    <p:extLst>
      <p:ext uri="{BB962C8B-B14F-4D97-AF65-F5344CB8AC3E}">
        <p14:creationId xmlns:p14="http://schemas.microsoft.com/office/powerpoint/2010/main" val="163192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365125"/>
            <a:ext cx="10515600" cy="779463"/>
          </a:xfrm>
        </p:spPr>
        <p:txBody>
          <a:bodyPr/>
          <a:lstStyle/>
          <a:p>
            <a:r>
              <a:rPr lang="es-AR" u="sng" dirty="0" smtClean="0">
                <a:solidFill>
                  <a:schemeClr val="bg1"/>
                </a:solidFill>
              </a:rPr>
              <a:t>OTROS DAÑOS</a:t>
            </a:r>
            <a:endParaRPr lang="en-US" u="sng" dirty="0">
              <a:solidFill>
                <a:schemeClr val="bg1"/>
              </a:solidFill>
            </a:endParaRPr>
          </a:p>
        </p:txBody>
      </p:sp>
      <p:sp>
        <p:nvSpPr>
          <p:cNvPr id="4" name="Marcador de contenido 3"/>
          <p:cNvSpPr>
            <a:spLocks noGrp="1"/>
          </p:cNvSpPr>
          <p:nvPr>
            <p:ph idx="1"/>
          </p:nvPr>
        </p:nvSpPr>
        <p:spPr>
          <a:xfrm>
            <a:off x="838200" y="1330036"/>
            <a:ext cx="10515600" cy="4846927"/>
          </a:xfrm>
        </p:spPr>
        <p:txBody>
          <a:bodyPr/>
          <a:lstStyle/>
          <a:p>
            <a:pPr marL="514350" indent="-514350">
              <a:buFont typeface="+mj-lt"/>
              <a:buAutoNum type="arabicPeriod"/>
            </a:pPr>
            <a:r>
              <a:rPr lang="es-ES" dirty="0" smtClean="0">
                <a:solidFill>
                  <a:schemeClr val="bg1"/>
                </a:solidFill>
              </a:rPr>
              <a:t>Afectación </a:t>
            </a:r>
            <a:r>
              <a:rPr lang="es-ES" dirty="0">
                <a:solidFill>
                  <a:schemeClr val="bg1"/>
                </a:solidFill>
              </a:rPr>
              <a:t>del </a:t>
            </a:r>
            <a:r>
              <a:rPr lang="es-ES" b="1" dirty="0">
                <a:solidFill>
                  <a:schemeClr val="bg1"/>
                </a:solidFill>
              </a:rPr>
              <a:t>derecho a la intimidad por difusión de la medida de coerción a </a:t>
            </a:r>
            <a:r>
              <a:rPr lang="es-ES" b="1" dirty="0" smtClean="0">
                <a:solidFill>
                  <a:schemeClr val="bg1"/>
                </a:solidFill>
              </a:rPr>
              <a:t>los </a:t>
            </a:r>
            <a:r>
              <a:rPr lang="es-ES" b="1" dirty="0">
                <a:solidFill>
                  <a:schemeClr val="bg1"/>
                </a:solidFill>
              </a:rPr>
              <a:t>medios de prensa </a:t>
            </a:r>
            <a:endParaRPr lang="es-ES" b="1" dirty="0" smtClean="0">
              <a:solidFill>
                <a:schemeClr val="bg1"/>
              </a:solidFill>
            </a:endParaRPr>
          </a:p>
          <a:p>
            <a:pPr marL="0" indent="0">
              <a:buNone/>
            </a:pPr>
            <a:r>
              <a:rPr lang="es-AR" b="1" dirty="0" smtClean="0">
                <a:solidFill>
                  <a:schemeClr val="bg1"/>
                </a:solidFill>
              </a:rPr>
              <a:t>SÍ: </a:t>
            </a:r>
            <a:r>
              <a:rPr lang="es-ES" dirty="0">
                <a:solidFill>
                  <a:schemeClr val="bg1"/>
                </a:solidFill>
              </a:rPr>
              <a:t>Tribunal Colegiado Civil 1° Nominación de Rosario, </a:t>
            </a:r>
            <a:r>
              <a:rPr lang="es-ES" dirty="0" smtClean="0">
                <a:solidFill>
                  <a:schemeClr val="bg1"/>
                </a:solidFill>
              </a:rPr>
              <a:t>1/12/2004 cit</a:t>
            </a:r>
            <a:r>
              <a:rPr lang="es-ES" dirty="0">
                <a:solidFill>
                  <a:schemeClr val="bg1"/>
                </a:solidFill>
              </a:rPr>
              <a:t>.</a:t>
            </a:r>
            <a:r>
              <a:rPr lang="es-ES" dirty="0" smtClean="0">
                <a:solidFill>
                  <a:schemeClr val="bg1"/>
                </a:solidFill>
              </a:rPr>
              <a:t> </a:t>
            </a:r>
            <a:r>
              <a:rPr lang="es-ES" dirty="0">
                <a:solidFill>
                  <a:schemeClr val="bg1"/>
                </a:solidFill>
              </a:rPr>
              <a:t>en “RIOS”) </a:t>
            </a:r>
            <a:endParaRPr lang="es-ES" dirty="0" smtClean="0">
              <a:solidFill>
                <a:schemeClr val="bg1"/>
              </a:solidFill>
            </a:endParaRPr>
          </a:p>
          <a:p>
            <a:pPr marL="0" indent="0">
              <a:buNone/>
            </a:pPr>
            <a:r>
              <a:rPr lang="es-ES" b="1" dirty="0" smtClean="0">
                <a:solidFill>
                  <a:schemeClr val="bg1"/>
                </a:solidFill>
              </a:rPr>
              <a:t>NO: </a:t>
            </a:r>
            <a:r>
              <a:rPr lang="es-ES" dirty="0" smtClean="0">
                <a:solidFill>
                  <a:schemeClr val="bg1"/>
                </a:solidFill>
              </a:rPr>
              <a:t>SCJM </a:t>
            </a:r>
            <a:r>
              <a:rPr lang="es-ES" dirty="0">
                <a:solidFill>
                  <a:schemeClr val="bg1"/>
                </a:solidFill>
              </a:rPr>
              <a:t>Argüello: puede convenir a la salud republicana la publicidad de los actos </a:t>
            </a:r>
            <a:r>
              <a:rPr lang="es-ES" dirty="0" smtClean="0">
                <a:solidFill>
                  <a:schemeClr val="bg1"/>
                </a:solidFill>
              </a:rPr>
              <a:t>judiciales. Se debe guardar secreto en otras situaciones:</a:t>
            </a:r>
          </a:p>
          <a:p>
            <a:pPr marL="514350" indent="-514350">
              <a:buFont typeface="+mj-lt"/>
              <a:buAutoNum type="arabicPeriod"/>
            </a:pPr>
            <a:r>
              <a:rPr lang="es-ES" dirty="0" smtClean="0">
                <a:solidFill>
                  <a:schemeClr val="bg1"/>
                </a:solidFill>
              </a:rPr>
              <a:t>protección </a:t>
            </a:r>
            <a:r>
              <a:rPr lang="es-ES" dirty="0">
                <a:solidFill>
                  <a:schemeClr val="bg1"/>
                </a:solidFill>
              </a:rPr>
              <a:t>a la reserva de la víctima de delitos </a:t>
            </a:r>
            <a:r>
              <a:rPr lang="es-ES" dirty="0" smtClean="0">
                <a:solidFill>
                  <a:schemeClr val="bg1"/>
                </a:solidFill>
              </a:rPr>
              <a:t>sexuales</a:t>
            </a:r>
          </a:p>
          <a:p>
            <a:pPr marL="514350" indent="-514350">
              <a:buFont typeface="+mj-lt"/>
              <a:buAutoNum type="arabicPeriod"/>
            </a:pPr>
            <a:r>
              <a:rPr lang="es-ES" dirty="0" smtClean="0">
                <a:solidFill>
                  <a:schemeClr val="bg1"/>
                </a:solidFill>
              </a:rPr>
              <a:t>estigmatización </a:t>
            </a:r>
            <a:r>
              <a:rPr lang="es-ES" dirty="0">
                <a:solidFill>
                  <a:schemeClr val="bg1"/>
                </a:solidFill>
              </a:rPr>
              <a:t>de un imputado </a:t>
            </a:r>
            <a:r>
              <a:rPr lang="es-ES" dirty="0" smtClean="0">
                <a:solidFill>
                  <a:schemeClr val="bg1"/>
                </a:solidFill>
              </a:rPr>
              <a:t>adolescente</a:t>
            </a:r>
          </a:p>
          <a:p>
            <a:pPr marL="514350" indent="-514350">
              <a:buFont typeface="+mj-lt"/>
              <a:buAutoNum type="arabicPeriod"/>
            </a:pPr>
            <a:r>
              <a:rPr lang="es-ES" dirty="0" smtClean="0">
                <a:solidFill>
                  <a:schemeClr val="bg1"/>
                </a:solidFill>
              </a:rPr>
              <a:t>razones </a:t>
            </a:r>
            <a:r>
              <a:rPr lang="es-ES" dirty="0">
                <a:solidFill>
                  <a:schemeClr val="bg1"/>
                </a:solidFill>
              </a:rPr>
              <a:t>de éxito en la </a:t>
            </a:r>
            <a:r>
              <a:rPr lang="es-ES" dirty="0" smtClean="0">
                <a:solidFill>
                  <a:schemeClr val="bg1"/>
                </a:solidFill>
              </a:rPr>
              <a:t>pesquisa</a:t>
            </a:r>
            <a:r>
              <a:rPr lang="es-ES" dirty="0">
                <a:solidFill>
                  <a:schemeClr val="bg1"/>
                </a:solidFill>
              </a:rPr>
              <a:t>, etc</a:t>
            </a:r>
            <a:r>
              <a:rPr lang="es-E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82913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a:xfrm>
            <a:off x="838200" y="250031"/>
            <a:ext cx="10515600" cy="894557"/>
          </a:xfrm>
        </p:spPr>
        <p:txBody>
          <a:bodyPr/>
          <a:lstStyle/>
          <a:p>
            <a:r>
              <a:rPr lang="es-AR" u="sng" dirty="0" smtClean="0">
                <a:solidFill>
                  <a:schemeClr val="bg1"/>
                </a:solidFill>
              </a:rPr>
              <a:t>INDEMNIZACIÓN DEL DAÑO</a:t>
            </a:r>
            <a:endParaRPr lang="en-US" u="sng" dirty="0">
              <a:solidFill>
                <a:schemeClr val="bg1"/>
              </a:solidFill>
            </a:endParaRPr>
          </a:p>
        </p:txBody>
      </p:sp>
      <p:sp>
        <p:nvSpPr>
          <p:cNvPr id="4" name="Marcador de contenido 3"/>
          <p:cNvSpPr>
            <a:spLocks noGrp="1"/>
          </p:cNvSpPr>
          <p:nvPr>
            <p:ph idx="1"/>
          </p:nvPr>
        </p:nvSpPr>
        <p:spPr>
          <a:xfrm>
            <a:off x="574964" y="1246909"/>
            <a:ext cx="10515600" cy="4696691"/>
          </a:xfrm>
        </p:spPr>
        <p:txBody>
          <a:bodyPr>
            <a:normAutofit/>
          </a:bodyPr>
          <a:lstStyle/>
          <a:p>
            <a:pPr marL="0" indent="0" algn="ctr">
              <a:buNone/>
            </a:pPr>
            <a:r>
              <a:rPr lang="es-ES" b="1" dirty="0">
                <a:solidFill>
                  <a:schemeClr val="bg1"/>
                </a:solidFill>
              </a:rPr>
              <a:t>¿LA PRISIÓN PREVENTIVA PUEDE SER FUENTE DE </a:t>
            </a:r>
            <a:r>
              <a:rPr lang="es-ES" b="1" dirty="0" smtClean="0">
                <a:solidFill>
                  <a:schemeClr val="bg1"/>
                </a:solidFill>
              </a:rPr>
              <a:t>RESPONSABILIDAD </a:t>
            </a:r>
            <a:r>
              <a:rPr lang="es-ES" b="1" dirty="0">
                <a:solidFill>
                  <a:schemeClr val="bg1"/>
                </a:solidFill>
              </a:rPr>
              <a:t>PATRIMONIAL DEL ESTADO</a:t>
            </a:r>
            <a:r>
              <a:rPr lang="es-ES" b="1" dirty="0" smtClean="0">
                <a:solidFill>
                  <a:schemeClr val="bg1"/>
                </a:solidFill>
              </a:rPr>
              <a:t>?</a:t>
            </a:r>
          </a:p>
          <a:p>
            <a:pPr marL="0" indent="0">
              <a:buNone/>
            </a:pPr>
            <a:r>
              <a:rPr lang="es-ES" b="1" dirty="0" smtClean="0">
                <a:solidFill>
                  <a:schemeClr val="bg1"/>
                </a:solidFill>
              </a:rPr>
              <a:t>CPP MENDOZA </a:t>
            </a:r>
            <a:r>
              <a:rPr lang="es-ES" dirty="0" smtClean="0">
                <a:solidFill>
                  <a:schemeClr val="bg1"/>
                </a:solidFill>
              </a:rPr>
              <a:t>– </a:t>
            </a:r>
            <a:r>
              <a:rPr lang="es-ES" dirty="0">
                <a:solidFill>
                  <a:schemeClr val="bg1"/>
                </a:solidFill>
              </a:rPr>
              <a:t>Libro Primero </a:t>
            </a:r>
            <a:r>
              <a:rPr lang="es-ES" dirty="0" smtClean="0">
                <a:solidFill>
                  <a:schemeClr val="bg1"/>
                </a:solidFill>
              </a:rPr>
              <a:t>Disposiciones Generales - </a:t>
            </a:r>
            <a:r>
              <a:rPr lang="es-ES" dirty="0">
                <a:solidFill>
                  <a:schemeClr val="bg1"/>
                </a:solidFill>
              </a:rPr>
              <a:t>Título VII - Coerción </a:t>
            </a:r>
            <a:r>
              <a:rPr lang="es-ES" dirty="0" smtClean="0">
                <a:solidFill>
                  <a:schemeClr val="bg1"/>
                </a:solidFill>
              </a:rPr>
              <a:t>Personal -  Capítulo </a:t>
            </a:r>
            <a:r>
              <a:rPr lang="es-ES" dirty="0">
                <a:solidFill>
                  <a:schemeClr val="bg1"/>
                </a:solidFill>
              </a:rPr>
              <a:t>3 - Indemnización</a:t>
            </a:r>
          </a:p>
          <a:p>
            <a:pPr marL="0" indent="0">
              <a:buNone/>
            </a:pPr>
            <a:r>
              <a:rPr lang="es-ES" dirty="0">
                <a:solidFill>
                  <a:schemeClr val="bg1"/>
                </a:solidFill>
              </a:rPr>
              <a:t>Art. 312 - Procedencia.</a:t>
            </a:r>
          </a:p>
          <a:p>
            <a:pPr marL="0" indent="0">
              <a:buNone/>
            </a:pPr>
            <a:r>
              <a:rPr lang="es-ES" sz="3200" dirty="0">
                <a:solidFill>
                  <a:schemeClr val="bg1"/>
                </a:solidFill>
              </a:rPr>
              <a:t>Si al disponerse el sobreseimiento o la absolución del imputado, éste entendiere que fue privado </a:t>
            </a:r>
            <a:r>
              <a:rPr lang="es-ES" sz="3200" b="1" dirty="0">
                <a:solidFill>
                  <a:schemeClr val="bg1"/>
                </a:solidFill>
              </a:rPr>
              <a:t>arbitrariamente</a:t>
            </a:r>
            <a:r>
              <a:rPr lang="es-ES" sz="3200" dirty="0">
                <a:solidFill>
                  <a:schemeClr val="bg1"/>
                </a:solidFill>
              </a:rPr>
              <a:t> de su libertad, podrá reclamar en el fuero civil la indemnización que estime corresponder conforme a la legislación sustantiva.</a:t>
            </a:r>
            <a:endParaRPr lang="en-US" sz="3200" dirty="0">
              <a:solidFill>
                <a:schemeClr val="bg1"/>
              </a:solidFill>
            </a:endParaRPr>
          </a:p>
        </p:txBody>
      </p:sp>
    </p:spTree>
    <p:extLst>
      <p:ext uri="{BB962C8B-B14F-4D97-AF65-F5344CB8AC3E}">
        <p14:creationId xmlns:p14="http://schemas.microsoft.com/office/powerpoint/2010/main" val="22286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S RESPONSABILIDAD DEL ESTADO ppt_Mesa de trabajo 1 copia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12187237" cy="6858000"/>
          </a:xfrm>
          <a:prstGeom prst="rect">
            <a:avLst/>
          </a:prstGeom>
        </p:spPr>
      </p:pic>
      <p:sp>
        <p:nvSpPr>
          <p:cNvPr id="3" name="Título 2"/>
          <p:cNvSpPr>
            <a:spLocks noGrp="1"/>
          </p:cNvSpPr>
          <p:nvPr>
            <p:ph type="title"/>
          </p:nvPr>
        </p:nvSpPr>
        <p:spPr/>
        <p:txBody>
          <a:bodyPr/>
          <a:lstStyle/>
          <a:p>
            <a:r>
              <a:rPr lang="es-AR" dirty="0" smtClean="0">
                <a:solidFill>
                  <a:schemeClr val="bg1"/>
                </a:solidFill>
              </a:rPr>
              <a:t>LRE 26.944 (Nacional) y 8.968 (Mendoza)</a:t>
            </a:r>
            <a:endParaRPr lang="en-US" dirty="0">
              <a:solidFill>
                <a:schemeClr val="bg1"/>
              </a:solidFill>
            </a:endParaRPr>
          </a:p>
        </p:txBody>
      </p:sp>
      <p:sp>
        <p:nvSpPr>
          <p:cNvPr id="4" name="Marcador de contenido 3"/>
          <p:cNvSpPr>
            <a:spLocks noGrp="1"/>
          </p:cNvSpPr>
          <p:nvPr>
            <p:ph idx="1"/>
          </p:nvPr>
        </p:nvSpPr>
        <p:spPr/>
        <p:txBody>
          <a:bodyPr/>
          <a:lstStyle/>
          <a:p>
            <a:pPr marL="0" indent="0">
              <a:buNone/>
            </a:pPr>
            <a:r>
              <a:rPr lang="es-AR" dirty="0" smtClean="0">
                <a:solidFill>
                  <a:schemeClr val="bg1"/>
                </a:solidFill>
              </a:rPr>
              <a:t>Art. 5 último párrafo: </a:t>
            </a:r>
          </a:p>
          <a:p>
            <a:pPr marL="0" indent="0">
              <a:buNone/>
            </a:pPr>
            <a:r>
              <a:rPr lang="es-ES" sz="4000" dirty="0">
                <a:solidFill>
                  <a:schemeClr val="bg1"/>
                </a:solidFill>
              </a:rPr>
              <a:t>“…Los daños causados por la actividad judicial legítima del Estado </a:t>
            </a:r>
            <a:r>
              <a:rPr lang="es-ES" sz="4000" b="1" u="sng" dirty="0">
                <a:solidFill>
                  <a:schemeClr val="bg1"/>
                </a:solidFill>
              </a:rPr>
              <a:t>no</a:t>
            </a:r>
            <a:r>
              <a:rPr lang="es-ES" sz="4000" dirty="0">
                <a:solidFill>
                  <a:schemeClr val="bg1"/>
                </a:solidFill>
              </a:rPr>
              <a:t> generan </a:t>
            </a:r>
            <a:r>
              <a:rPr lang="es-ES" sz="4000" dirty="0" smtClean="0">
                <a:solidFill>
                  <a:schemeClr val="bg1"/>
                </a:solidFill>
              </a:rPr>
              <a:t>derecho </a:t>
            </a:r>
            <a:r>
              <a:rPr lang="es-ES" sz="4000" dirty="0">
                <a:solidFill>
                  <a:schemeClr val="bg1"/>
                </a:solidFill>
              </a:rPr>
              <a:t>a </a:t>
            </a:r>
            <a:r>
              <a:rPr lang="es-ES" sz="4000" dirty="0" smtClean="0">
                <a:solidFill>
                  <a:schemeClr val="bg1"/>
                </a:solidFill>
              </a:rPr>
              <a:t>indemnización”.</a:t>
            </a:r>
            <a:endParaRPr lang="en-US" sz="4000" dirty="0">
              <a:solidFill>
                <a:schemeClr val="bg1"/>
              </a:solidFill>
            </a:endParaRPr>
          </a:p>
        </p:txBody>
      </p:sp>
    </p:spTree>
    <p:extLst>
      <p:ext uri="{BB962C8B-B14F-4D97-AF65-F5344CB8AC3E}">
        <p14:creationId xmlns:p14="http://schemas.microsoft.com/office/powerpoint/2010/main" val="3809341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1242</TotalTime>
  <Words>4093</Words>
  <Application>Microsoft Office PowerPoint</Application>
  <PresentationFormat>Panorámica</PresentationFormat>
  <Paragraphs>206</Paragraphs>
  <Slides>48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48</vt:i4>
      </vt:variant>
    </vt:vector>
  </HeadingPairs>
  <TitlesOfParts>
    <vt:vector size="52" baseType="lpstr">
      <vt:lpstr>Arial</vt:lpstr>
      <vt:lpstr>Calibri</vt:lpstr>
      <vt:lpstr>Calibri Light</vt:lpstr>
      <vt:lpstr>Tema de Office</vt:lpstr>
      <vt:lpstr>Presentación de PowerPoint</vt:lpstr>
      <vt:lpstr>Módulo IV. Responsabilidad del Estado por actividad lícita. Lunes 08 de mayo de 2023.</vt:lpstr>
      <vt:lpstr>Finalidad de la prisión preventiva según Comisión IDH</vt:lpstr>
      <vt:lpstr>SCJM - CUIJ: 13-03815694-7 - HABEAS CORPUS CORRECTIVO Y COLECTIVO (PENITENCIARIA DE MENDOZA).</vt:lpstr>
      <vt:lpstr>DAÑOS DERIVADOS DE LA PRISIÓN PREVENTIVA.</vt:lpstr>
      <vt:lpstr>DAÑOS SUFRIDOS DURANTE LA DETENCIÓN</vt:lpstr>
      <vt:lpstr>OTROS DAÑOS</vt:lpstr>
      <vt:lpstr>INDEMNIZACIÓN DEL DAÑO</vt:lpstr>
      <vt:lpstr>LRE 26.944 (Nacional) y 8.968 (Mendoza)</vt:lpstr>
      <vt:lpstr>Evolución Jurisprudencial</vt:lpstr>
      <vt:lpstr>Jurisprudencia restrictiva de la indemnización de los daños causados por la prisión preventiva</vt:lpstr>
      <vt:lpstr>Apertura de la jurisprudencia a otros supuestos:</vt:lpstr>
      <vt:lpstr>Morosidad judicial o indebida dilación de los procedimientos…</vt:lpstr>
      <vt:lpstr>…Morosidad judicial o indebida dilación de los procedimientos…</vt:lpstr>
      <vt:lpstr>…Morosidad judicial o indebida dilación de los procedimientos.</vt:lpstr>
      <vt:lpstr>Arbitrariedad manifiesta o error grosero del auto de procesamiento seguido de absolución o sobreseimiento</vt:lpstr>
      <vt:lpstr>…Arbitrariedad…</vt:lpstr>
      <vt:lpstr>…Arbitrariedad…</vt:lpstr>
      <vt:lpstr>…Arbitrariedad…</vt:lpstr>
      <vt:lpstr>…Arbitrariedad…</vt:lpstr>
      <vt:lpstr>…Arbitrariedad…</vt:lpstr>
      <vt:lpstr>…Arbitrariedad…</vt:lpstr>
      <vt:lpstr>Prueba ilegítimamente obtenida por la policía</vt:lpstr>
      <vt:lpstr>Posiciones doctrinales de mayor apertura…</vt:lpstr>
      <vt:lpstr>…Posiciones doctrinales de mayor apertura…</vt:lpstr>
      <vt:lpstr>…Posiciones doctrinales de mayor apertura…</vt:lpstr>
      <vt:lpstr>…Posiciones doctrinales de mayor apertura…</vt:lpstr>
      <vt:lpstr>…Posiciones doctrinales de mayor apertura…</vt:lpstr>
      <vt:lpstr>…Posiciones doctrinales de mayor apertura…</vt:lpstr>
      <vt:lpstr>…Posiciones doctrinales de mayor apertura…</vt:lpstr>
      <vt:lpstr>…Posiciones doctrinales de mayor apertura…</vt:lpstr>
      <vt:lpstr>…Posiciones doctrinales de mayor apertura…</vt:lpstr>
      <vt:lpstr>…Posiciones doctrinales de mayor apertura…</vt:lpstr>
      <vt:lpstr>…Posiciones doctrinales de mayor apertura.</vt:lpstr>
      <vt:lpstr>…ARGUMENTOS CONTRARIOS A LA RESPONSABILIDAD ESTATAL POR PRISIÓN PREVENTIVA DERIVADA DE ACTIVIDAD JUDICIAL LEGÍTIMA. …</vt:lpstr>
      <vt:lpstr>…Argumentos contrarios a la reparación …</vt:lpstr>
      <vt:lpstr>…Argumentos contrarios a la reparación …</vt:lpstr>
      <vt:lpstr>…Argumentos contrarios a la reparación …</vt:lpstr>
      <vt:lpstr>…Argumentos contrarios a la reparación …</vt:lpstr>
      <vt:lpstr>…Argumentos contrarios a la reparación …</vt:lpstr>
      <vt:lpstr>¿Es posible avanzar hacia la reparación de la privación de la libertad ordenada por acto lícito del Estado?</vt:lpstr>
      <vt:lpstr>¿Es posible avanzar hacia la reparación..?</vt:lpstr>
      <vt:lpstr>¿Es posible avanzar hacia la reparación..?</vt:lpstr>
      <vt:lpstr>Alternativas jurídicas a la responsabilidad por acto judicial.</vt:lpstr>
      <vt:lpstr>Daños causados por inadecuadas condiciones de detención.</vt:lpstr>
      <vt:lpstr>¿Se puede evitar dañar?</vt:lpstr>
      <vt:lpstr>¿Se puede evitar dañar?</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Luciano</dc:creator>
  <cp:lastModifiedBy>Gustavo</cp:lastModifiedBy>
  <cp:revision>48</cp:revision>
  <dcterms:created xsi:type="dcterms:W3CDTF">2023-04-25T14:39:32Z</dcterms:created>
  <dcterms:modified xsi:type="dcterms:W3CDTF">2023-05-08T12:44:06Z</dcterms:modified>
</cp:coreProperties>
</file>