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6" r:id="rId3"/>
    <p:sldId id="260" r:id="rId4"/>
    <p:sldId id="258" r:id="rId5"/>
    <p:sldId id="262" r:id="rId6"/>
    <p:sldId id="265" r:id="rId7"/>
    <p:sldId id="270" r:id="rId8"/>
    <p:sldId id="269" r:id="rId9"/>
    <p:sldId id="272" r:id="rId10"/>
    <p:sldId id="273" r:id="rId11"/>
    <p:sldId id="274" r:id="rId12"/>
    <p:sldId id="271" r:id="rId13"/>
    <p:sldId id="257" r:id="rId14"/>
    <p:sldId id="259" r:id="rId15"/>
    <p:sldId id="277" r:id="rId16"/>
    <p:sldId id="278" r:id="rId17"/>
    <p:sldId id="280" r:id="rId18"/>
    <p:sldId id="263" r:id="rId19"/>
    <p:sldId id="281" r:id="rId20"/>
    <p:sldId id="275" r:id="rId21"/>
    <p:sldId id="279" r:id="rId22"/>
    <p:sldId id="283" r:id="rId23"/>
    <p:sldId id="285" r:id="rId24"/>
    <p:sldId id="286" r:id="rId25"/>
    <p:sldId id="288" r:id="rId26"/>
    <p:sldId id="289" r:id="rId27"/>
    <p:sldId id="264" r:id="rId28"/>
    <p:sldId id="284" r:id="rId29"/>
    <p:sldId id="290" r:id="rId30"/>
    <p:sldId id="291" r:id="rId31"/>
    <p:sldId id="292" r:id="rId32"/>
    <p:sldId id="293" r:id="rId33"/>
    <p:sldId id="294" r:id="rId3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uario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55" d="100"/>
          <a:sy n="55" d="100"/>
        </p:scale>
        <p:origin x="-614" y="-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6BBD50-A7DA-4D23-8B57-71C318FA7D6F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4A2286EB-A9E0-48C1-9AAA-6283AB0B86E8}">
      <dgm:prSet phldrT="[Texto]" custT="1"/>
      <dgm:spPr>
        <a:ln>
          <a:solidFill>
            <a:schemeClr val="tx1"/>
          </a:solidFill>
        </a:ln>
      </dgm:spPr>
      <dgm:t>
        <a:bodyPr/>
        <a:lstStyle/>
        <a:p>
          <a:r>
            <a:rPr lang="es-AR" sz="1800" b="1" u="sng" dirty="0" smtClean="0">
              <a:solidFill>
                <a:schemeClr val="tx1"/>
              </a:solidFill>
            </a:rPr>
            <a:t>Instituciones</a:t>
          </a:r>
          <a:r>
            <a:rPr lang="es-AR" sz="1800" dirty="0" smtClean="0">
              <a:solidFill>
                <a:schemeClr val="tx1"/>
              </a:solidFill>
            </a:rPr>
            <a:t>:</a:t>
          </a:r>
          <a:r>
            <a:rPr lang="es-AR" sz="1800" dirty="0" smtClean="0"/>
            <a:t> </a:t>
          </a:r>
        </a:p>
        <a:p>
          <a:r>
            <a:rPr lang="es-AR" sz="1800" dirty="0" smtClean="0"/>
            <a:t>Reproducen</a:t>
          </a:r>
        </a:p>
        <a:p>
          <a:r>
            <a:rPr lang="es-AR" sz="1800" dirty="0" smtClean="0"/>
            <a:t>Mantienen </a:t>
          </a:r>
        </a:p>
        <a:p>
          <a:r>
            <a:rPr lang="es-AR" sz="1800" dirty="0" smtClean="0"/>
            <a:t>Naturalizan</a:t>
          </a:r>
          <a:endParaRPr lang="es-AR" sz="1800" dirty="0"/>
        </a:p>
      </dgm:t>
    </dgm:pt>
    <dgm:pt modelId="{CFD587AB-0339-4EE9-A1D5-F11F5A4DF34C}" type="parTrans" cxnId="{8DDA01E0-7747-4A48-A54D-535DAA1D0757}">
      <dgm:prSet/>
      <dgm:spPr/>
      <dgm:t>
        <a:bodyPr/>
        <a:lstStyle/>
        <a:p>
          <a:endParaRPr lang="es-AR"/>
        </a:p>
      </dgm:t>
    </dgm:pt>
    <dgm:pt modelId="{C7D14D2D-96E3-4BD3-B542-B5D1FD54A495}" type="sibTrans" cxnId="{8DDA01E0-7747-4A48-A54D-535DAA1D0757}">
      <dgm:prSet/>
      <dgm:spPr/>
      <dgm:t>
        <a:bodyPr/>
        <a:lstStyle/>
        <a:p>
          <a:endParaRPr lang="es-AR"/>
        </a:p>
      </dgm:t>
    </dgm:pt>
    <dgm:pt modelId="{DA6DA64D-E5E4-425D-A8A6-6CF8C16E593C}">
      <dgm:prSet phldrT="[Texto]"/>
      <dgm:spPr>
        <a:solidFill>
          <a:schemeClr val="tx2">
            <a:lumMod val="40000"/>
            <a:lumOff val="60000"/>
          </a:schemeClr>
        </a:solidFill>
        <a:ln>
          <a:solidFill>
            <a:schemeClr val="tx2"/>
          </a:solidFill>
        </a:ln>
        <a:effectLst>
          <a:outerShdw blurRad="225425" dist="50800" dir="5220000" algn="ctr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gm:spPr>
      <dgm:t>
        <a:bodyPr/>
        <a:lstStyle/>
        <a:p>
          <a:r>
            <a:rPr lang="es-AR" b="1" dirty="0" smtClean="0"/>
            <a:t>Estado</a:t>
          </a:r>
          <a:endParaRPr lang="es-AR" b="1" dirty="0"/>
        </a:p>
      </dgm:t>
    </dgm:pt>
    <dgm:pt modelId="{20C55C96-DF83-45FF-9A4F-01FEDD4A909E}" type="parTrans" cxnId="{0960E796-789B-4A90-A2C2-8C1D4E6F594A}">
      <dgm:prSet/>
      <dgm:spPr/>
      <dgm:t>
        <a:bodyPr/>
        <a:lstStyle/>
        <a:p>
          <a:endParaRPr lang="es-AR"/>
        </a:p>
      </dgm:t>
    </dgm:pt>
    <dgm:pt modelId="{B9C6264F-142E-476A-BF97-B270BCCD9E60}" type="sibTrans" cxnId="{0960E796-789B-4A90-A2C2-8C1D4E6F594A}">
      <dgm:prSet/>
      <dgm:spPr/>
      <dgm:t>
        <a:bodyPr/>
        <a:lstStyle/>
        <a:p>
          <a:endParaRPr lang="es-AR"/>
        </a:p>
      </dgm:t>
    </dgm:pt>
    <dgm:pt modelId="{54802F23-C45C-49B5-951F-A04ED23FEB13}">
      <dgm:prSet phldrT="[Texto]"/>
      <dgm:spPr>
        <a:solidFill>
          <a:schemeClr val="tx2">
            <a:lumMod val="40000"/>
            <a:lumOff val="60000"/>
          </a:schemeClr>
        </a:solidFill>
        <a:ln>
          <a:solidFill>
            <a:schemeClr val="tx2"/>
          </a:solidFill>
        </a:ln>
        <a:effectLst>
          <a:outerShdw blurRad="225425" dist="50800" dir="5220000" algn="ctr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gm:spPr>
      <dgm:t>
        <a:bodyPr/>
        <a:lstStyle/>
        <a:p>
          <a:r>
            <a:rPr lang="es-AR" b="1" dirty="0" smtClean="0"/>
            <a:t>Educación</a:t>
          </a:r>
          <a:endParaRPr lang="es-AR" b="1" dirty="0"/>
        </a:p>
      </dgm:t>
    </dgm:pt>
    <dgm:pt modelId="{0B6CEEC5-5BAA-451E-B86A-F2E9B10491D7}" type="parTrans" cxnId="{2DEF9740-29BD-4955-A0CD-6540562C9AB1}">
      <dgm:prSet/>
      <dgm:spPr/>
      <dgm:t>
        <a:bodyPr/>
        <a:lstStyle/>
        <a:p>
          <a:endParaRPr lang="es-AR"/>
        </a:p>
      </dgm:t>
    </dgm:pt>
    <dgm:pt modelId="{AACAE20F-F0F5-4776-9878-3BEC4774AC56}" type="sibTrans" cxnId="{2DEF9740-29BD-4955-A0CD-6540562C9AB1}">
      <dgm:prSet/>
      <dgm:spPr/>
      <dgm:t>
        <a:bodyPr/>
        <a:lstStyle/>
        <a:p>
          <a:endParaRPr lang="es-AR"/>
        </a:p>
      </dgm:t>
    </dgm:pt>
    <dgm:pt modelId="{45FEF3AE-3CB1-4EC0-AFE4-7A416DBB7D22}">
      <dgm:prSet phldrT="[Texto]" custT="1"/>
      <dgm:spPr>
        <a:solidFill>
          <a:schemeClr val="tx2">
            <a:lumMod val="40000"/>
            <a:lumOff val="60000"/>
          </a:schemeClr>
        </a:solidFill>
        <a:ln>
          <a:solidFill>
            <a:schemeClr val="tx2"/>
          </a:solidFill>
        </a:ln>
        <a:effectLst>
          <a:outerShdw blurRad="225425" dist="50800" dir="5220000" algn="ctr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gm:spPr>
      <dgm:t>
        <a:bodyPr/>
        <a:lstStyle/>
        <a:p>
          <a:r>
            <a:rPr lang="es-AR" sz="2200" b="1" dirty="0" smtClean="0"/>
            <a:t>Religiones</a:t>
          </a:r>
          <a:endParaRPr lang="es-AR" sz="2200" b="1" dirty="0"/>
        </a:p>
      </dgm:t>
    </dgm:pt>
    <dgm:pt modelId="{96AB78E8-B742-4FDC-AFB2-F732B5FB4998}" type="parTrans" cxnId="{B59B3025-5CEC-48F0-870A-23052A78B198}">
      <dgm:prSet/>
      <dgm:spPr/>
      <dgm:t>
        <a:bodyPr/>
        <a:lstStyle/>
        <a:p>
          <a:endParaRPr lang="es-AR"/>
        </a:p>
      </dgm:t>
    </dgm:pt>
    <dgm:pt modelId="{B7114E67-4432-4449-865C-03DF6B7C092E}" type="sibTrans" cxnId="{B59B3025-5CEC-48F0-870A-23052A78B198}">
      <dgm:prSet/>
      <dgm:spPr/>
      <dgm:t>
        <a:bodyPr/>
        <a:lstStyle/>
        <a:p>
          <a:endParaRPr lang="es-AR"/>
        </a:p>
      </dgm:t>
    </dgm:pt>
    <dgm:pt modelId="{14BD375F-E0ED-423D-ADF6-E05BBA020CC5}">
      <dgm:prSet phldrT="[Texto]" custT="1"/>
      <dgm:spPr>
        <a:solidFill>
          <a:schemeClr val="tx2">
            <a:lumMod val="40000"/>
            <a:lumOff val="60000"/>
          </a:schemeClr>
        </a:solidFill>
        <a:ln>
          <a:solidFill>
            <a:schemeClr val="tx2"/>
          </a:solidFill>
        </a:ln>
        <a:effectLst>
          <a:outerShdw blurRad="225425" dist="50800" dir="5220000" algn="ctr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gm:spPr>
      <dgm:t>
        <a:bodyPr/>
        <a:lstStyle/>
        <a:p>
          <a:r>
            <a:rPr lang="es-AR" sz="2200" b="1" dirty="0" smtClean="0"/>
            <a:t>Familia</a:t>
          </a:r>
          <a:endParaRPr lang="es-AR" sz="2200" b="1" dirty="0"/>
        </a:p>
      </dgm:t>
    </dgm:pt>
    <dgm:pt modelId="{D985BC2E-361A-4BA1-9054-1982E3CB9E33}" type="parTrans" cxnId="{6A44CCC5-6447-43DA-AD25-82DAE3ED14A2}">
      <dgm:prSet/>
      <dgm:spPr/>
      <dgm:t>
        <a:bodyPr/>
        <a:lstStyle/>
        <a:p>
          <a:endParaRPr lang="es-AR"/>
        </a:p>
      </dgm:t>
    </dgm:pt>
    <dgm:pt modelId="{1BEBBBD1-4F9A-48F7-89AA-976B2E98FAA0}" type="sibTrans" cxnId="{6A44CCC5-6447-43DA-AD25-82DAE3ED14A2}">
      <dgm:prSet/>
      <dgm:spPr/>
      <dgm:t>
        <a:bodyPr/>
        <a:lstStyle/>
        <a:p>
          <a:endParaRPr lang="es-AR"/>
        </a:p>
      </dgm:t>
    </dgm:pt>
    <dgm:pt modelId="{FF1A36BA-6374-4B6A-A5F1-AC459D39AB6D}">
      <dgm:prSet custT="1"/>
      <dgm:spPr>
        <a:solidFill>
          <a:schemeClr val="tx2">
            <a:lumMod val="40000"/>
            <a:lumOff val="60000"/>
          </a:schemeClr>
        </a:solidFill>
        <a:ln>
          <a:solidFill>
            <a:schemeClr val="tx2"/>
          </a:solidFill>
        </a:ln>
        <a:effectLst>
          <a:outerShdw blurRad="225425" dist="50800" dir="5220000" algn="ctr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gm:spPr>
      <dgm:t>
        <a:bodyPr/>
        <a:lstStyle/>
        <a:p>
          <a:r>
            <a:rPr lang="es-AR" sz="2200" b="1" dirty="0" smtClean="0"/>
            <a:t>Ciencia</a:t>
          </a:r>
          <a:endParaRPr lang="es-AR" sz="2200" b="1" dirty="0"/>
        </a:p>
      </dgm:t>
    </dgm:pt>
    <dgm:pt modelId="{AC274010-3307-4A66-A3FB-BF4D575C4B62}" type="parTrans" cxnId="{4164AD47-2C65-4A65-943D-0C7489B0030B}">
      <dgm:prSet/>
      <dgm:spPr/>
      <dgm:t>
        <a:bodyPr/>
        <a:lstStyle/>
        <a:p>
          <a:endParaRPr lang="es-AR"/>
        </a:p>
      </dgm:t>
    </dgm:pt>
    <dgm:pt modelId="{B1744C7D-6F1C-45A9-B3DC-5340324677BF}" type="sibTrans" cxnId="{4164AD47-2C65-4A65-943D-0C7489B0030B}">
      <dgm:prSet/>
      <dgm:spPr/>
      <dgm:t>
        <a:bodyPr/>
        <a:lstStyle/>
        <a:p>
          <a:endParaRPr lang="es-AR"/>
        </a:p>
      </dgm:t>
    </dgm:pt>
    <dgm:pt modelId="{679030C6-C527-424D-80DE-6E420F5B6672}">
      <dgm:prSet custT="1"/>
      <dgm:spPr>
        <a:solidFill>
          <a:schemeClr val="tx2">
            <a:lumMod val="40000"/>
            <a:lumOff val="60000"/>
          </a:schemeClr>
        </a:solidFill>
        <a:ln>
          <a:solidFill>
            <a:schemeClr val="tx2"/>
          </a:solidFill>
        </a:ln>
        <a:effectLst>
          <a:outerShdw blurRad="225425" dist="50800" dir="5220000" algn="ctr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gm:spPr>
      <dgm:t>
        <a:bodyPr/>
        <a:lstStyle/>
        <a:p>
          <a:r>
            <a:rPr lang="es-AR" sz="2200" b="1" dirty="0" smtClean="0"/>
            <a:t>Derecho</a:t>
          </a:r>
          <a:endParaRPr lang="es-AR" sz="2200" b="1" dirty="0"/>
        </a:p>
      </dgm:t>
    </dgm:pt>
    <dgm:pt modelId="{FFD48FAA-34D3-4A9D-9C62-27631A4EAB24}" type="parTrans" cxnId="{10A65E47-5B44-4004-B216-87327BFF05B0}">
      <dgm:prSet/>
      <dgm:spPr/>
      <dgm:t>
        <a:bodyPr/>
        <a:lstStyle/>
        <a:p>
          <a:endParaRPr lang="es-AR"/>
        </a:p>
      </dgm:t>
    </dgm:pt>
    <dgm:pt modelId="{D2E7D626-44A8-49EA-A6A4-4E5979FE7ADB}" type="sibTrans" cxnId="{10A65E47-5B44-4004-B216-87327BFF05B0}">
      <dgm:prSet/>
      <dgm:spPr/>
      <dgm:t>
        <a:bodyPr/>
        <a:lstStyle/>
        <a:p>
          <a:endParaRPr lang="es-AR"/>
        </a:p>
      </dgm:t>
    </dgm:pt>
    <dgm:pt modelId="{35EEBA81-AD26-4E03-92CD-40A8F690BD7D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sz="2200" b="1" dirty="0" smtClean="0">
              <a:solidFill>
                <a:schemeClr val="tx1"/>
              </a:solidFill>
            </a:rPr>
            <a:t>Lenguaje</a:t>
          </a:r>
          <a:endParaRPr lang="es-AR" sz="2200" b="1" dirty="0">
            <a:solidFill>
              <a:schemeClr val="tx1"/>
            </a:solidFill>
          </a:endParaRPr>
        </a:p>
      </dgm:t>
    </dgm:pt>
    <dgm:pt modelId="{C8A67E8F-E55A-4A6F-B4B7-408BF4567464}" type="parTrans" cxnId="{7572038E-FD9F-47C4-A7FA-6334EAF314BA}">
      <dgm:prSet/>
      <dgm:spPr/>
      <dgm:t>
        <a:bodyPr/>
        <a:lstStyle/>
        <a:p>
          <a:endParaRPr lang="es-AR"/>
        </a:p>
      </dgm:t>
    </dgm:pt>
    <dgm:pt modelId="{902D8DA1-968E-4A6B-BC57-3EE3C4B8F8E1}" type="sibTrans" cxnId="{7572038E-FD9F-47C4-A7FA-6334EAF314BA}">
      <dgm:prSet/>
      <dgm:spPr/>
      <dgm:t>
        <a:bodyPr/>
        <a:lstStyle/>
        <a:p>
          <a:endParaRPr lang="es-AR"/>
        </a:p>
      </dgm:t>
    </dgm:pt>
    <dgm:pt modelId="{79E7E6E3-D592-446D-9355-251212FBE92A}" type="pres">
      <dgm:prSet presAssocID="{9D6BBD50-A7DA-4D23-8B57-71C318FA7D6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028A4D28-052A-446E-92E9-5DB5C26C1921}" type="pres">
      <dgm:prSet presAssocID="{4A2286EB-A9E0-48C1-9AAA-6283AB0B86E8}" presName="centerShape" presStyleLbl="node0" presStyleIdx="0" presStyleCnt="1" custScaleX="130421" custScaleY="120826"/>
      <dgm:spPr/>
      <dgm:t>
        <a:bodyPr/>
        <a:lstStyle/>
        <a:p>
          <a:endParaRPr lang="es-AR"/>
        </a:p>
      </dgm:t>
    </dgm:pt>
    <dgm:pt modelId="{298027CD-9523-48E3-A93C-ABB918EAEBC7}" type="pres">
      <dgm:prSet presAssocID="{20C55C96-DF83-45FF-9A4F-01FEDD4A909E}" presName="Name9" presStyleLbl="parChTrans1D2" presStyleIdx="0" presStyleCnt="7"/>
      <dgm:spPr/>
      <dgm:t>
        <a:bodyPr/>
        <a:lstStyle/>
        <a:p>
          <a:endParaRPr lang="es-AR"/>
        </a:p>
      </dgm:t>
    </dgm:pt>
    <dgm:pt modelId="{DE62758B-8C20-474F-B0EA-CB973104D6DD}" type="pres">
      <dgm:prSet presAssocID="{20C55C96-DF83-45FF-9A4F-01FEDD4A909E}" presName="connTx" presStyleLbl="parChTrans1D2" presStyleIdx="0" presStyleCnt="7"/>
      <dgm:spPr/>
      <dgm:t>
        <a:bodyPr/>
        <a:lstStyle/>
        <a:p>
          <a:endParaRPr lang="es-AR"/>
        </a:p>
      </dgm:t>
    </dgm:pt>
    <dgm:pt modelId="{B29ACF6C-C8D3-4CBF-A443-BAD11EF46BA1}" type="pres">
      <dgm:prSet presAssocID="{DA6DA64D-E5E4-425D-A8A6-6CF8C16E593C}" presName="node" presStyleLbl="node1" presStyleIdx="0" presStyleCnt="7" custRadScaleRad="99993" custRadScaleInc="47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6594F35-6EAE-4D19-9A19-D0142623AD42}" type="pres">
      <dgm:prSet presAssocID="{0B6CEEC5-5BAA-451E-B86A-F2E9B10491D7}" presName="Name9" presStyleLbl="parChTrans1D2" presStyleIdx="1" presStyleCnt="7"/>
      <dgm:spPr/>
      <dgm:t>
        <a:bodyPr/>
        <a:lstStyle/>
        <a:p>
          <a:endParaRPr lang="es-AR"/>
        </a:p>
      </dgm:t>
    </dgm:pt>
    <dgm:pt modelId="{93E1504C-7966-452D-8621-963CFF41FAB9}" type="pres">
      <dgm:prSet presAssocID="{0B6CEEC5-5BAA-451E-B86A-F2E9B10491D7}" presName="connTx" presStyleLbl="parChTrans1D2" presStyleIdx="1" presStyleCnt="7"/>
      <dgm:spPr/>
      <dgm:t>
        <a:bodyPr/>
        <a:lstStyle/>
        <a:p>
          <a:endParaRPr lang="es-AR"/>
        </a:p>
      </dgm:t>
    </dgm:pt>
    <dgm:pt modelId="{80EF0B44-2AD8-44F6-A113-9081F031BCED}" type="pres">
      <dgm:prSet presAssocID="{54802F23-C45C-49B5-951F-A04ED23FEB13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061AF4A-C452-432E-B45D-7FA0F9AC4C59}" type="pres">
      <dgm:prSet presAssocID="{96AB78E8-B742-4FDC-AFB2-F732B5FB4998}" presName="Name9" presStyleLbl="parChTrans1D2" presStyleIdx="2" presStyleCnt="7"/>
      <dgm:spPr/>
      <dgm:t>
        <a:bodyPr/>
        <a:lstStyle/>
        <a:p>
          <a:endParaRPr lang="es-AR"/>
        </a:p>
      </dgm:t>
    </dgm:pt>
    <dgm:pt modelId="{71BFF9A7-F81C-40A5-BFC2-922D82798CE4}" type="pres">
      <dgm:prSet presAssocID="{96AB78E8-B742-4FDC-AFB2-F732B5FB4998}" presName="connTx" presStyleLbl="parChTrans1D2" presStyleIdx="2" presStyleCnt="7"/>
      <dgm:spPr/>
      <dgm:t>
        <a:bodyPr/>
        <a:lstStyle/>
        <a:p>
          <a:endParaRPr lang="es-AR"/>
        </a:p>
      </dgm:t>
    </dgm:pt>
    <dgm:pt modelId="{4AAF03C5-5E7D-4E91-A9A6-8E1B2E8A547E}" type="pres">
      <dgm:prSet presAssocID="{45FEF3AE-3CB1-4EC0-AFE4-7A416DBB7D22}" presName="node" presStyleLbl="node1" presStyleIdx="2" presStyleCnt="7" custScaleX="109799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5956F64-5493-4AA3-8F39-34264883F259}" type="pres">
      <dgm:prSet presAssocID="{D985BC2E-361A-4BA1-9054-1982E3CB9E33}" presName="Name9" presStyleLbl="parChTrans1D2" presStyleIdx="3" presStyleCnt="7"/>
      <dgm:spPr/>
      <dgm:t>
        <a:bodyPr/>
        <a:lstStyle/>
        <a:p>
          <a:endParaRPr lang="es-AR"/>
        </a:p>
      </dgm:t>
    </dgm:pt>
    <dgm:pt modelId="{D227C5BD-07BE-48AD-B57C-53B55B5129EE}" type="pres">
      <dgm:prSet presAssocID="{D985BC2E-361A-4BA1-9054-1982E3CB9E33}" presName="connTx" presStyleLbl="parChTrans1D2" presStyleIdx="3" presStyleCnt="7"/>
      <dgm:spPr/>
      <dgm:t>
        <a:bodyPr/>
        <a:lstStyle/>
        <a:p>
          <a:endParaRPr lang="es-AR"/>
        </a:p>
      </dgm:t>
    </dgm:pt>
    <dgm:pt modelId="{A33BFDE7-4878-47B5-9BCF-0225BC48760C}" type="pres">
      <dgm:prSet presAssocID="{14BD375F-E0ED-423D-ADF6-E05BBA020CC5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3809755-FE13-42AB-99F2-3D6DE7F8661F}" type="pres">
      <dgm:prSet presAssocID="{AC274010-3307-4A66-A3FB-BF4D575C4B62}" presName="Name9" presStyleLbl="parChTrans1D2" presStyleIdx="4" presStyleCnt="7"/>
      <dgm:spPr/>
      <dgm:t>
        <a:bodyPr/>
        <a:lstStyle/>
        <a:p>
          <a:endParaRPr lang="es-AR"/>
        </a:p>
      </dgm:t>
    </dgm:pt>
    <dgm:pt modelId="{C64F1CA7-8E1C-44C8-BDEF-22E00AFABA10}" type="pres">
      <dgm:prSet presAssocID="{AC274010-3307-4A66-A3FB-BF4D575C4B62}" presName="connTx" presStyleLbl="parChTrans1D2" presStyleIdx="4" presStyleCnt="7"/>
      <dgm:spPr/>
      <dgm:t>
        <a:bodyPr/>
        <a:lstStyle/>
        <a:p>
          <a:endParaRPr lang="es-AR"/>
        </a:p>
      </dgm:t>
    </dgm:pt>
    <dgm:pt modelId="{0C560857-E2C3-4114-8792-5501A75A4A31}" type="pres">
      <dgm:prSet presAssocID="{FF1A36BA-6374-4B6A-A5F1-AC459D39AB6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A72838B-3522-4355-8701-3A270EB0EA64}" type="pres">
      <dgm:prSet presAssocID="{FFD48FAA-34D3-4A9D-9C62-27631A4EAB24}" presName="Name9" presStyleLbl="parChTrans1D2" presStyleIdx="5" presStyleCnt="7"/>
      <dgm:spPr/>
      <dgm:t>
        <a:bodyPr/>
        <a:lstStyle/>
        <a:p>
          <a:endParaRPr lang="es-AR"/>
        </a:p>
      </dgm:t>
    </dgm:pt>
    <dgm:pt modelId="{15FFE080-1C15-41A1-8E59-EEB938083C49}" type="pres">
      <dgm:prSet presAssocID="{FFD48FAA-34D3-4A9D-9C62-27631A4EAB24}" presName="connTx" presStyleLbl="parChTrans1D2" presStyleIdx="5" presStyleCnt="7"/>
      <dgm:spPr/>
      <dgm:t>
        <a:bodyPr/>
        <a:lstStyle/>
        <a:p>
          <a:endParaRPr lang="es-AR"/>
        </a:p>
      </dgm:t>
    </dgm:pt>
    <dgm:pt modelId="{DCDF3906-8C06-48A2-BD09-4F0031318150}" type="pres">
      <dgm:prSet presAssocID="{679030C6-C527-424D-80DE-6E420F5B667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A748639-26D4-4DF4-8ED0-242D9A4FBE37}" type="pres">
      <dgm:prSet presAssocID="{C8A67E8F-E55A-4A6F-B4B7-408BF4567464}" presName="Name9" presStyleLbl="parChTrans1D2" presStyleIdx="6" presStyleCnt="7"/>
      <dgm:spPr/>
      <dgm:t>
        <a:bodyPr/>
        <a:lstStyle/>
        <a:p>
          <a:endParaRPr lang="es-AR"/>
        </a:p>
      </dgm:t>
    </dgm:pt>
    <dgm:pt modelId="{57A99348-BBC0-4E87-9F77-2B46C8D672ED}" type="pres">
      <dgm:prSet presAssocID="{C8A67E8F-E55A-4A6F-B4B7-408BF4567464}" presName="connTx" presStyleLbl="parChTrans1D2" presStyleIdx="6" presStyleCnt="7"/>
      <dgm:spPr/>
      <dgm:t>
        <a:bodyPr/>
        <a:lstStyle/>
        <a:p>
          <a:endParaRPr lang="es-AR"/>
        </a:p>
      </dgm:t>
    </dgm:pt>
    <dgm:pt modelId="{5215C2AA-0CAA-49D4-BE90-85B304D084D1}" type="pres">
      <dgm:prSet presAssocID="{35EEBA81-AD26-4E03-92CD-40A8F690BD7D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0960E796-789B-4A90-A2C2-8C1D4E6F594A}" srcId="{4A2286EB-A9E0-48C1-9AAA-6283AB0B86E8}" destId="{DA6DA64D-E5E4-425D-A8A6-6CF8C16E593C}" srcOrd="0" destOrd="0" parTransId="{20C55C96-DF83-45FF-9A4F-01FEDD4A909E}" sibTransId="{B9C6264F-142E-476A-BF97-B270BCCD9E60}"/>
    <dgm:cxn modelId="{74F80883-7955-4FAF-B50D-AAF276064A46}" type="presOf" srcId="{679030C6-C527-424D-80DE-6E420F5B6672}" destId="{DCDF3906-8C06-48A2-BD09-4F0031318150}" srcOrd="0" destOrd="0" presId="urn:microsoft.com/office/officeart/2005/8/layout/radial1"/>
    <dgm:cxn modelId="{B59B3025-5CEC-48F0-870A-23052A78B198}" srcId="{4A2286EB-A9E0-48C1-9AAA-6283AB0B86E8}" destId="{45FEF3AE-3CB1-4EC0-AFE4-7A416DBB7D22}" srcOrd="2" destOrd="0" parTransId="{96AB78E8-B742-4FDC-AFB2-F732B5FB4998}" sibTransId="{B7114E67-4432-4449-865C-03DF6B7C092E}"/>
    <dgm:cxn modelId="{894A2E97-53E7-40FF-AA99-9D9022EE187E}" type="presOf" srcId="{14BD375F-E0ED-423D-ADF6-E05BBA020CC5}" destId="{A33BFDE7-4878-47B5-9BCF-0225BC48760C}" srcOrd="0" destOrd="0" presId="urn:microsoft.com/office/officeart/2005/8/layout/radial1"/>
    <dgm:cxn modelId="{6773A4E0-8B2E-4425-9766-CC25CF431C2E}" type="presOf" srcId="{FF1A36BA-6374-4B6A-A5F1-AC459D39AB6D}" destId="{0C560857-E2C3-4114-8792-5501A75A4A31}" srcOrd="0" destOrd="0" presId="urn:microsoft.com/office/officeart/2005/8/layout/radial1"/>
    <dgm:cxn modelId="{A42DCD4C-F77B-495E-826C-B8B9E0FC83F1}" type="presOf" srcId="{DA6DA64D-E5E4-425D-A8A6-6CF8C16E593C}" destId="{B29ACF6C-C8D3-4CBF-A443-BAD11EF46BA1}" srcOrd="0" destOrd="0" presId="urn:microsoft.com/office/officeart/2005/8/layout/radial1"/>
    <dgm:cxn modelId="{44AB4242-44EA-4E40-8CCD-B19B41986995}" type="presOf" srcId="{D985BC2E-361A-4BA1-9054-1982E3CB9E33}" destId="{D227C5BD-07BE-48AD-B57C-53B55B5129EE}" srcOrd="1" destOrd="0" presId="urn:microsoft.com/office/officeart/2005/8/layout/radial1"/>
    <dgm:cxn modelId="{E8DCB73D-F6F1-43D4-A585-AB6BD27E661E}" type="presOf" srcId="{D985BC2E-361A-4BA1-9054-1982E3CB9E33}" destId="{C5956F64-5493-4AA3-8F39-34264883F259}" srcOrd="0" destOrd="0" presId="urn:microsoft.com/office/officeart/2005/8/layout/radial1"/>
    <dgm:cxn modelId="{B44B5CE2-B6B8-4BA3-87B7-85AE51AA56D7}" type="presOf" srcId="{AC274010-3307-4A66-A3FB-BF4D575C4B62}" destId="{23809755-FE13-42AB-99F2-3D6DE7F8661F}" srcOrd="0" destOrd="0" presId="urn:microsoft.com/office/officeart/2005/8/layout/radial1"/>
    <dgm:cxn modelId="{4D1367A9-A399-4D78-9CBA-216C154F4637}" type="presOf" srcId="{C8A67E8F-E55A-4A6F-B4B7-408BF4567464}" destId="{57A99348-BBC0-4E87-9F77-2B46C8D672ED}" srcOrd="1" destOrd="0" presId="urn:microsoft.com/office/officeart/2005/8/layout/radial1"/>
    <dgm:cxn modelId="{2DEF9740-29BD-4955-A0CD-6540562C9AB1}" srcId="{4A2286EB-A9E0-48C1-9AAA-6283AB0B86E8}" destId="{54802F23-C45C-49B5-951F-A04ED23FEB13}" srcOrd="1" destOrd="0" parTransId="{0B6CEEC5-5BAA-451E-B86A-F2E9B10491D7}" sibTransId="{AACAE20F-F0F5-4776-9878-3BEC4774AC56}"/>
    <dgm:cxn modelId="{383A1DB6-8C08-4428-9465-8758624C0F24}" type="presOf" srcId="{96AB78E8-B742-4FDC-AFB2-F732B5FB4998}" destId="{71BFF9A7-F81C-40A5-BFC2-922D82798CE4}" srcOrd="1" destOrd="0" presId="urn:microsoft.com/office/officeart/2005/8/layout/radial1"/>
    <dgm:cxn modelId="{4164AD47-2C65-4A65-943D-0C7489B0030B}" srcId="{4A2286EB-A9E0-48C1-9AAA-6283AB0B86E8}" destId="{FF1A36BA-6374-4B6A-A5F1-AC459D39AB6D}" srcOrd="4" destOrd="0" parTransId="{AC274010-3307-4A66-A3FB-BF4D575C4B62}" sibTransId="{B1744C7D-6F1C-45A9-B3DC-5340324677BF}"/>
    <dgm:cxn modelId="{6A44CCC5-6447-43DA-AD25-82DAE3ED14A2}" srcId="{4A2286EB-A9E0-48C1-9AAA-6283AB0B86E8}" destId="{14BD375F-E0ED-423D-ADF6-E05BBA020CC5}" srcOrd="3" destOrd="0" parTransId="{D985BC2E-361A-4BA1-9054-1982E3CB9E33}" sibTransId="{1BEBBBD1-4F9A-48F7-89AA-976B2E98FAA0}"/>
    <dgm:cxn modelId="{F098BDCB-D1B0-49AA-9482-49C74781282D}" type="presOf" srcId="{FFD48FAA-34D3-4A9D-9C62-27631A4EAB24}" destId="{1A72838B-3522-4355-8701-3A270EB0EA64}" srcOrd="0" destOrd="0" presId="urn:microsoft.com/office/officeart/2005/8/layout/radial1"/>
    <dgm:cxn modelId="{A709819A-C616-43F8-B73B-CCBE62DD22F7}" type="presOf" srcId="{20C55C96-DF83-45FF-9A4F-01FEDD4A909E}" destId="{298027CD-9523-48E3-A93C-ABB918EAEBC7}" srcOrd="0" destOrd="0" presId="urn:microsoft.com/office/officeart/2005/8/layout/radial1"/>
    <dgm:cxn modelId="{B0EC59AB-BCE5-43F1-A61C-E6CD845D9929}" type="presOf" srcId="{35EEBA81-AD26-4E03-92CD-40A8F690BD7D}" destId="{5215C2AA-0CAA-49D4-BE90-85B304D084D1}" srcOrd="0" destOrd="0" presId="urn:microsoft.com/office/officeart/2005/8/layout/radial1"/>
    <dgm:cxn modelId="{EB181D95-46A4-4B3B-BCA4-763B453CAC44}" type="presOf" srcId="{9D6BBD50-A7DA-4D23-8B57-71C318FA7D6F}" destId="{79E7E6E3-D592-446D-9355-251212FBE92A}" srcOrd="0" destOrd="0" presId="urn:microsoft.com/office/officeart/2005/8/layout/radial1"/>
    <dgm:cxn modelId="{153DEC58-FF1E-44C0-8685-6292B3B779E0}" type="presOf" srcId="{0B6CEEC5-5BAA-451E-B86A-F2E9B10491D7}" destId="{26594F35-6EAE-4D19-9A19-D0142623AD42}" srcOrd="0" destOrd="0" presId="urn:microsoft.com/office/officeart/2005/8/layout/radial1"/>
    <dgm:cxn modelId="{CC2C11CF-6BC8-4910-AA3D-41AED4D45967}" type="presOf" srcId="{54802F23-C45C-49B5-951F-A04ED23FEB13}" destId="{80EF0B44-2AD8-44F6-A113-9081F031BCED}" srcOrd="0" destOrd="0" presId="urn:microsoft.com/office/officeart/2005/8/layout/radial1"/>
    <dgm:cxn modelId="{842E381D-3846-4A72-9ECF-274379F3E697}" type="presOf" srcId="{FFD48FAA-34D3-4A9D-9C62-27631A4EAB24}" destId="{15FFE080-1C15-41A1-8E59-EEB938083C49}" srcOrd="1" destOrd="0" presId="urn:microsoft.com/office/officeart/2005/8/layout/radial1"/>
    <dgm:cxn modelId="{41A74133-BD19-4096-BCC5-98CA74231298}" type="presOf" srcId="{4A2286EB-A9E0-48C1-9AAA-6283AB0B86E8}" destId="{028A4D28-052A-446E-92E9-5DB5C26C1921}" srcOrd="0" destOrd="0" presId="urn:microsoft.com/office/officeart/2005/8/layout/radial1"/>
    <dgm:cxn modelId="{5AD92B95-83FA-49AB-B3B5-31839EA9FDD6}" type="presOf" srcId="{0B6CEEC5-5BAA-451E-B86A-F2E9B10491D7}" destId="{93E1504C-7966-452D-8621-963CFF41FAB9}" srcOrd="1" destOrd="0" presId="urn:microsoft.com/office/officeart/2005/8/layout/radial1"/>
    <dgm:cxn modelId="{7572038E-FD9F-47C4-A7FA-6334EAF314BA}" srcId="{4A2286EB-A9E0-48C1-9AAA-6283AB0B86E8}" destId="{35EEBA81-AD26-4E03-92CD-40A8F690BD7D}" srcOrd="6" destOrd="0" parTransId="{C8A67E8F-E55A-4A6F-B4B7-408BF4567464}" sibTransId="{902D8DA1-968E-4A6B-BC57-3EE3C4B8F8E1}"/>
    <dgm:cxn modelId="{8DDA01E0-7747-4A48-A54D-535DAA1D0757}" srcId="{9D6BBD50-A7DA-4D23-8B57-71C318FA7D6F}" destId="{4A2286EB-A9E0-48C1-9AAA-6283AB0B86E8}" srcOrd="0" destOrd="0" parTransId="{CFD587AB-0339-4EE9-A1D5-F11F5A4DF34C}" sibTransId="{C7D14D2D-96E3-4BD3-B542-B5D1FD54A495}"/>
    <dgm:cxn modelId="{7B10B925-EA0D-49CC-AEFF-7403EF6B12CE}" type="presOf" srcId="{20C55C96-DF83-45FF-9A4F-01FEDD4A909E}" destId="{DE62758B-8C20-474F-B0EA-CB973104D6DD}" srcOrd="1" destOrd="0" presId="urn:microsoft.com/office/officeart/2005/8/layout/radial1"/>
    <dgm:cxn modelId="{592A39B0-AD7F-49CE-AEF1-E39F10CDEAF3}" type="presOf" srcId="{96AB78E8-B742-4FDC-AFB2-F732B5FB4998}" destId="{F061AF4A-C452-432E-B45D-7FA0F9AC4C59}" srcOrd="0" destOrd="0" presId="urn:microsoft.com/office/officeart/2005/8/layout/radial1"/>
    <dgm:cxn modelId="{679AA8DD-3ABE-4D13-B1CB-45D5906F5FF0}" type="presOf" srcId="{45FEF3AE-3CB1-4EC0-AFE4-7A416DBB7D22}" destId="{4AAF03C5-5E7D-4E91-A9A6-8E1B2E8A547E}" srcOrd="0" destOrd="0" presId="urn:microsoft.com/office/officeart/2005/8/layout/radial1"/>
    <dgm:cxn modelId="{54CE8DA0-C8A6-48A1-86B7-E1B4C7CE617B}" type="presOf" srcId="{AC274010-3307-4A66-A3FB-BF4D575C4B62}" destId="{C64F1CA7-8E1C-44C8-BDEF-22E00AFABA10}" srcOrd="1" destOrd="0" presId="urn:microsoft.com/office/officeart/2005/8/layout/radial1"/>
    <dgm:cxn modelId="{4BE5C8F4-CC2A-4BEB-8B52-3327F932E1C4}" type="presOf" srcId="{C8A67E8F-E55A-4A6F-B4B7-408BF4567464}" destId="{BA748639-26D4-4DF4-8ED0-242D9A4FBE37}" srcOrd="0" destOrd="0" presId="urn:microsoft.com/office/officeart/2005/8/layout/radial1"/>
    <dgm:cxn modelId="{10A65E47-5B44-4004-B216-87327BFF05B0}" srcId="{4A2286EB-A9E0-48C1-9AAA-6283AB0B86E8}" destId="{679030C6-C527-424D-80DE-6E420F5B6672}" srcOrd="5" destOrd="0" parTransId="{FFD48FAA-34D3-4A9D-9C62-27631A4EAB24}" sibTransId="{D2E7D626-44A8-49EA-A6A4-4E5979FE7ADB}"/>
    <dgm:cxn modelId="{28A452A8-776C-4401-AEB0-1CC1C7911637}" type="presParOf" srcId="{79E7E6E3-D592-446D-9355-251212FBE92A}" destId="{028A4D28-052A-446E-92E9-5DB5C26C1921}" srcOrd="0" destOrd="0" presId="urn:microsoft.com/office/officeart/2005/8/layout/radial1"/>
    <dgm:cxn modelId="{C83495F8-1A36-4E62-A79C-72D82BDCD56F}" type="presParOf" srcId="{79E7E6E3-D592-446D-9355-251212FBE92A}" destId="{298027CD-9523-48E3-A93C-ABB918EAEBC7}" srcOrd="1" destOrd="0" presId="urn:microsoft.com/office/officeart/2005/8/layout/radial1"/>
    <dgm:cxn modelId="{7196FDF5-9E77-4ABE-855A-35A6AFD7ECA4}" type="presParOf" srcId="{298027CD-9523-48E3-A93C-ABB918EAEBC7}" destId="{DE62758B-8C20-474F-B0EA-CB973104D6DD}" srcOrd="0" destOrd="0" presId="urn:microsoft.com/office/officeart/2005/8/layout/radial1"/>
    <dgm:cxn modelId="{2A3DE5C3-9909-4764-AEFE-0CBB899CCA13}" type="presParOf" srcId="{79E7E6E3-D592-446D-9355-251212FBE92A}" destId="{B29ACF6C-C8D3-4CBF-A443-BAD11EF46BA1}" srcOrd="2" destOrd="0" presId="urn:microsoft.com/office/officeart/2005/8/layout/radial1"/>
    <dgm:cxn modelId="{946ED8DC-1C16-4D6C-B8F4-3EE30F71C0ED}" type="presParOf" srcId="{79E7E6E3-D592-446D-9355-251212FBE92A}" destId="{26594F35-6EAE-4D19-9A19-D0142623AD42}" srcOrd="3" destOrd="0" presId="urn:microsoft.com/office/officeart/2005/8/layout/radial1"/>
    <dgm:cxn modelId="{B4DB49FF-1C51-41AC-B843-2A10F5DD0A76}" type="presParOf" srcId="{26594F35-6EAE-4D19-9A19-D0142623AD42}" destId="{93E1504C-7966-452D-8621-963CFF41FAB9}" srcOrd="0" destOrd="0" presId="urn:microsoft.com/office/officeart/2005/8/layout/radial1"/>
    <dgm:cxn modelId="{409C7D89-1750-4BF3-97C5-A027A75E1D7C}" type="presParOf" srcId="{79E7E6E3-D592-446D-9355-251212FBE92A}" destId="{80EF0B44-2AD8-44F6-A113-9081F031BCED}" srcOrd="4" destOrd="0" presId="urn:microsoft.com/office/officeart/2005/8/layout/radial1"/>
    <dgm:cxn modelId="{ABEF73C3-30A9-4AB2-9C60-815DF5AF9E64}" type="presParOf" srcId="{79E7E6E3-D592-446D-9355-251212FBE92A}" destId="{F061AF4A-C452-432E-B45D-7FA0F9AC4C59}" srcOrd="5" destOrd="0" presId="urn:microsoft.com/office/officeart/2005/8/layout/radial1"/>
    <dgm:cxn modelId="{E5BF5231-EF16-4EA7-96DC-9570360CAB89}" type="presParOf" srcId="{F061AF4A-C452-432E-B45D-7FA0F9AC4C59}" destId="{71BFF9A7-F81C-40A5-BFC2-922D82798CE4}" srcOrd="0" destOrd="0" presId="urn:microsoft.com/office/officeart/2005/8/layout/radial1"/>
    <dgm:cxn modelId="{1FA7787F-2C4F-42D2-9D62-3B203F1F7D77}" type="presParOf" srcId="{79E7E6E3-D592-446D-9355-251212FBE92A}" destId="{4AAF03C5-5E7D-4E91-A9A6-8E1B2E8A547E}" srcOrd="6" destOrd="0" presId="urn:microsoft.com/office/officeart/2005/8/layout/radial1"/>
    <dgm:cxn modelId="{E606EC06-37A8-4AAA-8F6D-0AC27D96166B}" type="presParOf" srcId="{79E7E6E3-D592-446D-9355-251212FBE92A}" destId="{C5956F64-5493-4AA3-8F39-34264883F259}" srcOrd="7" destOrd="0" presId="urn:microsoft.com/office/officeart/2005/8/layout/radial1"/>
    <dgm:cxn modelId="{1404BC16-E622-4DE9-BE0A-1E0AF966FC37}" type="presParOf" srcId="{C5956F64-5493-4AA3-8F39-34264883F259}" destId="{D227C5BD-07BE-48AD-B57C-53B55B5129EE}" srcOrd="0" destOrd="0" presId="urn:microsoft.com/office/officeart/2005/8/layout/radial1"/>
    <dgm:cxn modelId="{FE5317E1-6144-4906-8803-F26B02974346}" type="presParOf" srcId="{79E7E6E3-D592-446D-9355-251212FBE92A}" destId="{A33BFDE7-4878-47B5-9BCF-0225BC48760C}" srcOrd="8" destOrd="0" presId="urn:microsoft.com/office/officeart/2005/8/layout/radial1"/>
    <dgm:cxn modelId="{ECEC7356-38F4-4737-8B4C-6E261171CB7B}" type="presParOf" srcId="{79E7E6E3-D592-446D-9355-251212FBE92A}" destId="{23809755-FE13-42AB-99F2-3D6DE7F8661F}" srcOrd="9" destOrd="0" presId="urn:microsoft.com/office/officeart/2005/8/layout/radial1"/>
    <dgm:cxn modelId="{2D1F7C59-A86B-4451-8D77-FE0E60AC5518}" type="presParOf" srcId="{23809755-FE13-42AB-99F2-3D6DE7F8661F}" destId="{C64F1CA7-8E1C-44C8-BDEF-22E00AFABA10}" srcOrd="0" destOrd="0" presId="urn:microsoft.com/office/officeart/2005/8/layout/radial1"/>
    <dgm:cxn modelId="{EBC3924A-6517-4305-B08F-3EF24F7355A8}" type="presParOf" srcId="{79E7E6E3-D592-446D-9355-251212FBE92A}" destId="{0C560857-E2C3-4114-8792-5501A75A4A31}" srcOrd="10" destOrd="0" presId="urn:microsoft.com/office/officeart/2005/8/layout/radial1"/>
    <dgm:cxn modelId="{426AB252-1AB1-4A15-B93C-37619EE8ACF7}" type="presParOf" srcId="{79E7E6E3-D592-446D-9355-251212FBE92A}" destId="{1A72838B-3522-4355-8701-3A270EB0EA64}" srcOrd="11" destOrd="0" presId="urn:microsoft.com/office/officeart/2005/8/layout/radial1"/>
    <dgm:cxn modelId="{DE1E3666-FC1D-4CFA-8297-DAD5112F4501}" type="presParOf" srcId="{1A72838B-3522-4355-8701-3A270EB0EA64}" destId="{15FFE080-1C15-41A1-8E59-EEB938083C49}" srcOrd="0" destOrd="0" presId="urn:microsoft.com/office/officeart/2005/8/layout/radial1"/>
    <dgm:cxn modelId="{DECE9EB4-0471-49FE-9ED7-624AD578B9B5}" type="presParOf" srcId="{79E7E6E3-D592-446D-9355-251212FBE92A}" destId="{DCDF3906-8C06-48A2-BD09-4F0031318150}" srcOrd="12" destOrd="0" presId="urn:microsoft.com/office/officeart/2005/8/layout/radial1"/>
    <dgm:cxn modelId="{337852FC-4E44-4F59-9DE3-CC0FEFC60DF9}" type="presParOf" srcId="{79E7E6E3-D592-446D-9355-251212FBE92A}" destId="{BA748639-26D4-4DF4-8ED0-242D9A4FBE37}" srcOrd="13" destOrd="0" presId="urn:microsoft.com/office/officeart/2005/8/layout/radial1"/>
    <dgm:cxn modelId="{882F47D8-9124-4BC2-8FBF-BFA1F62F03CD}" type="presParOf" srcId="{BA748639-26D4-4DF4-8ED0-242D9A4FBE37}" destId="{57A99348-BBC0-4E87-9F77-2B46C8D672ED}" srcOrd="0" destOrd="0" presId="urn:microsoft.com/office/officeart/2005/8/layout/radial1"/>
    <dgm:cxn modelId="{2CA449D2-2ED7-407D-B962-88351336D880}" type="presParOf" srcId="{79E7E6E3-D592-446D-9355-251212FBE92A}" destId="{5215C2AA-0CAA-49D4-BE90-85B304D084D1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2676D9-E246-456D-BBB8-646ADD633E1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B6E39476-B3AA-4776-AA4E-4F62698AD5BA}" type="pres">
      <dgm:prSet presAssocID="{B12676D9-E246-456D-BBB8-646ADD633E1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</dgm:ptLst>
  <dgm:cxnLst>
    <dgm:cxn modelId="{47BD32B4-4856-41E2-8157-24A1B1699971}" type="presOf" srcId="{B12676D9-E246-456D-BBB8-646ADD633E14}" destId="{B6E39476-B3AA-4776-AA4E-4F62698AD5BA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05AE42-1C9A-462F-8D78-23D1DF3AFBC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46C00B0E-850A-4335-9D6A-9ECDA4EEB42B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dirty="0" smtClean="0"/>
            <a:t>SOCIEDAD</a:t>
          </a:r>
          <a:endParaRPr lang="es-AR" dirty="0"/>
        </a:p>
      </dgm:t>
    </dgm:pt>
    <dgm:pt modelId="{268ED960-3499-42B9-8C88-6BB859DC09BF}" type="parTrans" cxnId="{646CD246-FB80-4EFF-B768-FFC1D32AEAF6}">
      <dgm:prSet/>
      <dgm:spPr/>
      <dgm:t>
        <a:bodyPr/>
        <a:lstStyle/>
        <a:p>
          <a:endParaRPr lang="es-AR"/>
        </a:p>
      </dgm:t>
    </dgm:pt>
    <dgm:pt modelId="{C0A3AA29-7C3D-4319-9A3D-C7FC20295AA6}" type="sibTrans" cxnId="{646CD246-FB80-4EFF-B768-FFC1D32AEAF6}">
      <dgm:prSet/>
      <dgm:spPr/>
      <dgm:t>
        <a:bodyPr/>
        <a:lstStyle/>
        <a:p>
          <a:endParaRPr lang="es-AR"/>
        </a:p>
      </dgm:t>
    </dgm:pt>
    <dgm:pt modelId="{9FB0FCED-AAA4-46C9-93E6-B89FED137D60}" type="asst">
      <dgm:prSet phldrT="[Texto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dirty="0" smtClean="0"/>
            <a:t>ESTRUCTURAS SIMBÓLICA</a:t>
          </a:r>
        </a:p>
        <a:p>
          <a:r>
            <a:rPr lang="es-AR" dirty="0" smtClean="0"/>
            <a:t>(justifican, legitiman)</a:t>
          </a:r>
          <a:endParaRPr lang="es-AR" dirty="0"/>
        </a:p>
      </dgm:t>
    </dgm:pt>
    <dgm:pt modelId="{C7E92E5F-A22F-4A4B-9392-430A6763B53E}" type="parTrans" cxnId="{28DDE79E-99CD-460E-9E6F-D2918CF6A026}">
      <dgm:prSet/>
      <dgm:spPr/>
      <dgm:t>
        <a:bodyPr/>
        <a:lstStyle/>
        <a:p>
          <a:endParaRPr lang="es-AR"/>
        </a:p>
      </dgm:t>
    </dgm:pt>
    <dgm:pt modelId="{F0DF2CD2-012C-4E8B-9168-4D122B2F63E8}" type="sibTrans" cxnId="{28DDE79E-99CD-460E-9E6F-D2918CF6A026}">
      <dgm:prSet/>
      <dgm:spPr/>
      <dgm:t>
        <a:bodyPr/>
        <a:lstStyle/>
        <a:p>
          <a:endParaRPr lang="es-AR"/>
        </a:p>
      </dgm:t>
    </dgm:pt>
    <dgm:pt modelId="{4BECCAF5-350F-4C93-BB8A-17C71E76E863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dirty="0" smtClean="0"/>
            <a:t>ESTRUCTURAS MATERIALES</a:t>
          </a:r>
          <a:endParaRPr lang="es-AR" dirty="0"/>
        </a:p>
      </dgm:t>
    </dgm:pt>
    <dgm:pt modelId="{03548080-4255-4F25-B191-CEB4818C8ADC}" type="parTrans" cxnId="{AA849D17-7714-4CF3-9E74-438B696E7BA6}">
      <dgm:prSet/>
      <dgm:spPr/>
      <dgm:t>
        <a:bodyPr/>
        <a:lstStyle/>
        <a:p>
          <a:endParaRPr lang="es-AR"/>
        </a:p>
      </dgm:t>
    </dgm:pt>
    <dgm:pt modelId="{465C42B4-88C2-44B9-A3E8-7C0C73E094D7}" type="sibTrans" cxnId="{AA849D17-7714-4CF3-9E74-438B696E7BA6}">
      <dgm:prSet/>
      <dgm:spPr/>
      <dgm:t>
        <a:bodyPr/>
        <a:lstStyle/>
        <a:p>
          <a:endParaRPr lang="es-AR"/>
        </a:p>
      </dgm:t>
    </dgm:pt>
    <dgm:pt modelId="{E98C3DB5-6B94-4675-8A0B-7F273CC53F5C}" type="pres">
      <dgm:prSet presAssocID="{F205AE42-1C9A-462F-8D78-23D1DF3AFBC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67966DD7-10B1-494D-B655-B80CEE7B55BF}" type="pres">
      <dgm:prSet presAssocID="{46C00B0E-850A-4335-9D6A-9ECDA4EEB42B}" presName="hierRoot1" presStyleCnt="0">
        <dgm:presLayoutVars>
          <dgm:hierBranch val="init"/>
        </dgm:presLayoutVars>
      </dgm:prSet>
      <dgm:spPr/>
    </dgm:pt>
    <dgm:pt modelId="{5AD3D403-A336-452E-9DF8-E1C2F6B019CE}" type="pres">
      <dgm:prSet presAssocID="{46C00B0E-850A-4335-9D6A-9ECDA4EEB42B}" presName="rootComposite1" presStyleCnt="0"/>
      <dgm:spPr/>
    </dgm:pt>
    <dgm:pt modelId="{5355431D-5624-41FD-B70A-60C37E43F944}" type="pres">
      <dgm:prSet presAssocID="{46C00B0E-850A-4335-9D6A-9ECDA4EEB42B}" presName="rootText1" presStyleLbl="node0" presStyleIdx="0" presStyleCnt="1" custScaleX="172376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es-AR"/>
        </a:p>
      </dgm:t>
    </dgm:pt>
    <dgm:pt modelId="{83AD5F0F-0BAE-4040-9048-19721A7FF1B6}" type="pres">
      <dgm:prSet presAssocID="{46C00B0E-850A-4335-9D6A-9ECDA4EEB42B}" presName="rootConnector1" presStyleLbl="node1" presStyleIdx="0" presStyleCnt="0"/>
      <dgm:spPr/>
      <dgm:t>
        <a:bodyPr/>
        <a:lstStyle/>
        <a:p>
          <a:endParaRPr lang="es-AR"/>
        </a:p>
      </dgm:t>
    </dgm:pt>
    <dgm:pt modelId="{6C57702B-BF66-4242-8FEF-2F5E5AF0CE6D}" type="pres">
      <dgm:prSet presAssocID="{46C00B0E-850A-4335-9D6A-9ECDA4EEB42B}" presName="hierChild2" presStyleCnt="0"/>
      <dgm:spPr/>
    </dgm:pt>
    <dgm:pt modelId="{DDB7BF00-488C-4D1A-98FA-AABD69C1C1D0}" type="pres">
      <dgm:prSet presAssocID="{03548080-4255-4F25-B191-CEB4818C8ADC}" presName="Name37" presStyleLbl="parChTrans1D2" presStyleIdx="0" presStyleCnt="2"/>
      <dgm:spPr/>
      <dgm:t>
        <a:bodyPr/>
        <a:lstStyle/>
        <a:p>
          <a:endParaRPr lang="es-AR"/>
        </a:p>
      </dgm:t>
    </dgm:pt>
    <dgm:pt modelId="{AFBC7F8F-6BA6-48CE-9816-DDA90C5B9D78}" type="pres">
      <dgm:prSet presAssocID="{4BECCAF5-350F-4C93-BB8A-17C71E76E863}" presName="hierRoot2" presStyleCnt="0">
        <dgm:presLayoutVars>
          <dgm:hierBranch val="init"/>
        </dgm:presLayoutVars>
      </dgm:prSet>
      <dgm:spPr/>
    </dgm:pt>
    <dgm:pt modelId="{8893A74A-7ECB-44A1-87E7-B1AA39640FC6}" type="pres">
      <dgm:prSet presAssocID="{4BECCAF5-350F-4C93-BB8A-17C71E76E863}" presName="rootComposite" presStyleCnt="0"/>
      <dgm:spPr/>
    </dgm:pt>
    <dgm:pt modelId="{27AF1A98-61AF-4A2B-BEBE-67065F6D9BB4}" type="pres">
      <dgm:prSet presAssocID="{4BECCAF5-350F-4C93-BB8A-17C71E76E863}" presName="rootText" presStyleLbl="node2" presStyleIdx="0" presStyleCnt="1" custScaleX="148246" custScaleY="141177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83EA77FE-94AF-49F8-84AF-87EAC86B65D4}" type="pres">
      <dgm:prSet presAssocID="{4BECCAF5-350F-4C93-BB8A-17C71E76E863}" presName="rootConnector" presStyleLbl="node2" presStyleIdx="0" presStyleCnt="1"/>
      <dgm:spPr/>
      <dgm:t>
        <a:bodyPr/>
        <a:lstStyle/>
        <a:p>
          <a:endParaRPr lang="es-AR"/>
        </a:p>
      </dgm:t>
    </dgm:pt>
    <dgm:pt modelId="{95EE5B2C-FD9D-4188-BC85-F56AE761D451}" type="pres">
      <dgm:prSet presAssocID="{4BECCAF5-350F-4C93-BB8A-17C71E76E863}" presName="hierChild4" presStyleCnt="0"/>
      <dgm:spPr/>
    </dgm:pt>
    <dgm:pt modelId="{16D8D4C6-0152-4E34-B8DA-10DA8CC7ED05}" type="pres">
      <dgm:prSet presAssocID="{4BECCAF5-350F-4C93-BB8A-17C71E76E863}" presName="hierChild5" presStyleCnt="0"/>
      <dgm:spPr/>
    </dgm:pt>
    <dgm:pt modelId="{8B397C22-11E3-45B5-BF50-9ABF6FEF1AF3}" type="pres">
      <dgm:prSet presAssocID="{46C00B0E-850A-4335-9D6A-9ECDA4EEB42B}" presName="hierChild3" presStyleCnt="0"/>
      <dgm:spPr/>
    </dgm:pt>
    <dgm:pt modelId="{FD9C55D6-FD51-4072-968A-E98EE16FF222}" type="pres">
      <dgm:prSet presAssocID="{C7E92E5F-A22F-4A4B-9392-430A6763B53E}" presName="Name111" presStyleLbl="parChTrans1D2" presStyleIdx="1" presStyleCnt="2"/>
      <dgm:spPr/>
      <dgm:t>
        <a:bodyPr/>
        <a:lstStyle/>
        <a:p>
          <a:endParaRPr lang="es-AR"/>
        </a:p>
      </dgm:t>
    </dgm:pt>
    <dgm:pt modelId="{2B13035C-0A0B-41A6-9563-EDDA62920992}" type="pres">
      <dgm:prSet presAssocID="{9FB0FCED-AAA4-46C9-93E6-B89FED137D60}" presName="hierRoot3" presStyleCnt="0">
        <dgm:presLayoutVars>
          <dgm:hierBranch val="init"/>
        </dgm:presLayoutVars>
      </dgm:prSet>
      <dgm:spPr/>
    </dgm:pt>
    <dgm:pt modelId="{B1411179-5804-4F0E-8FB1-073DCD5D37BA}" type="pres">
      <dgm:prSet presAssocID="{9FB0FCED-AAA4-46C9-93E6-B89FED137D60}" presName="rootComposite3" presStyleCnt="0"/>
      <dgm:spPr/>
    </dgm:pt>
    <dgm:pt modelId="{997E09E2-B2EF-49BD-A901-28D85A367CB6}" type="pres">
      <dgm:prSet presAssocID="{9FB0FCED-AAA4-46C9-93E6-B89FED137D60}" presName="rootText3" presStyleLbl="asst1" presStyleIdx="0" presStyleCnt="1" custScaleX="149382" custScaleY="117931" custLinFactNeighborX="-12434" custLinFactNeighborY="-5329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86A22BD-4FD7-49F5-9254-DBEAB93F2A1B}" type="pres">
      <dgm:prSet presAssocID="{9FB0FCED-AAA4-46C9-93E6-B89FED137D60}" presName="rootConnector3" presStyleLbl="asst1" presStyleIdx="0" presStyleCnt="1"/>
      <dgm:spPr/>
      <dgm:t>
        <a:bodyPr/>
        <a:lstStyle/>
        <a:p>
          <a:endParaRPr lang="es-AR"/>
        </a:p>
      </dgm:t>
    </dgm:pt>
    <dgm:pt modelId="{1F69EFB6-6E78-43F3-9E09-BE9B448341A2}" type="pres">
      <dgm:prSet presAssocID="{9FB0FCED-AAA4-46C9-93E6-B89FED137D60}" presName="hierChild6" presStyleCnt="0"/>
      <dgm:spPr/>
    </dgm:pt>
    <dgm:pt modelId="{8655C6E0-8D71-41C3-AC68-531B3295379B}" type="pres">
      <dgm:prSet presAssocID="{9FB0FCED-AAA4-46C9-93E6-B89FED137D60}" presName="hierChild7" presStyleCnt="0"/>
      <dgm:spPr/>
    </dgm:pt>
  </dgm:ptLst>
  <dgm:cxnLst>
    <dgm:cxn modelId="{7486B214-AF13-48FF-9C74-1A33BE6401B8}" type="presOf" srcId="{9FB0FCED-AAA4-46C9-93E6-B89FED137D60}" destId="{786A22BD-4FD7-49F5-9254-DBEAB93F2A1B}" srcOrd="1" destOrd="0" presId="urn:microsoft.com/office/officeart/2005/8/layout/orgChart1"/>
    <dgm:cxn modelId="{AA849D17-7714-4CF3-9E74-438B696E7BA6}" srcId="{46C00B0E-850A-4335-9D6A-9ECDA4EEB42B}" destId="{4BECCAF5-350F-4C93-BB8A-17C71E76E863}" srcOrd="1" destOrd="0" parTransId="{03548080-4255-4F25-B191-CEB4818C8ADC}" sibTransId="{465C42B4-88C2-44B9-A3E8-7C0C73E094D7}"/>
    <dgm:cxn modelId="{93C29A32-47FC-4A96-95A5-57A49CFFEB76}" type="presOf" srcId="{C7E92E5F-A22F-4A4B-9392-430A6763B53E}" destId="{FD9C55D6-FD51-4072-968A-E98EE16FF222}" srcOrd="0" destOrd="0" presId="urn:microsoft.com/office/officeart/2005/8/layout/orgChart1"/>
    <dgm:cxn modelId="{0C5EF3D2-6BEA-4584-BE63-9890F48F3895}" type="presOf" srcId="{46C00B0E-850A-4335-9D6A-9ECDA4EEB42B}" destId="{5355431D-5624-41FD-B70A-60C37E43F944}" srcOrd="0" destOrd="0" presId="urn:microsoft.com/office/officeart/2005/8/layout/orgChart1"/>
    <dgm:cxn modelId="{646CD246-FB80-4EFF-B768-FFC1D32AEAF6}" srcId="{F205AE42-1C9A-462F-8D78-23D1DF3AFBCD}" destId="{46C00B0E-850A-4335-9D6A-9ECDA4EEB42B}" srcOrd="0" destOrd="0" parTransId="{268ED960-3499-42B9-8C88-6BB859DC09BF}" sibTransId="{C0A3AA29-7C3D-4319-9A3D-C7FC20295AA6}"/>
    <dgm:cxn modelId="{2E42DBAC-F9A4-44CB-9C92-BB4E73F7AC0D}" type="presOf" srcId="{9FB0FCED-AAA4-46C9-93E6-B89FED137D60}" destId="{997E09E2-B2EF-49BD-A901-28D85A367CB6}" srcOrd="0" destOrd="0" presId="urn:microsoft.com/office/officeart/2005/8/layout/orgChart1"/>
    <dgm:cxn modelId="{1FF2E0C7-2CE5-45B3-98F6-1D29D7C62AE5}" type="presOf" srcId="{4BECCAF5-350F-4C93-BB8A-17C71E76E863}" destId="{83EA77FE-94AF-49F8-84AF-87EAC86B65D4}" srcOrd="1" destOrd="0" presId="urn:microsoft.com/office/officeart/2005/8/layout/orgChart1"/>
    <dgm:cxn modelId="{28DDE79E-99CD-460E-9E6F-D2918CF6A026}" srcId="{46C00B0E-850A-4335-9D6A-9ECDA4EEB42B}" destId="{9FB0FCED-AAA4-46C9-93E6-B89FED137D60}" srcOrd="0" destOrd="0" parTransId="{C7E92E5F-A22F-4A4B-9392-430A6763B53E}" sibTransId="{F0DF2CD2-012C-4E8B-9168-4D122B2F63E8}"/>
    <dgm:cxn modelId="{9767B6DB-82CD-48FC-A14C-DFB4868B6975}" type="presOf" srcId="{4BECCAF5-350F-4C93-BB8A-17C71E76E863}" destId="{27AF1A98-61AF-4A2B-BEBE-67065F6D9BB4}" srcOrd="0" destOrd="0" presId="urn:microsoft.com/office/officeart/2005/8/layout/orgChart1"/>
    <dgm:cxn modelId="{ED2BF921-F38A-4098-9A35-ABEB537BFB7B}" type="presOf" srcId="{03548080-4255-4F25-B191-CEB4818C8ADC}" destId="{DDB7BF00-488C-4D1A-98FA-AABD69C1C1D0}" srcOrd="0" destOrd="0" presId="urn:microsoft.com/office/officeart/2005/8/layout/orgChart1"/>
    <dgm:cxn modelId="{990725D2-B2C0-4472-BB8C-E510BBB13C13}" type="presOf" srcId="{F205AE42-1C9A-462F-8D78-23D1DF3AFBCD}" destId="{E98C3DB5-6B94-4675-8A0B-7F273CC53F5C}" srcOrd="0" destOrd="0" presId="urn:microsoft.com/office/officeart/2005/8/layout/orgChart1"/>
    <dgm:cxn modelId="{087F50E4-00D6-4B04-8F8C-125F4F83578E}" type="presOf" srcId="{46C00B0E-850A-4335-9D6A-9ECDA4EEB42B}" destId="{83AD5F0F-0BAE-4040-9048-19721A7FF1B6}" srcOrd="1" destOrd="0" presId="urn:microsoft.com/office/officeart/2005/8/layout/orgChart1"/>
    <dgm:cxn modelId="{D5ECC2FA-7748-4A91-9A4E-DE256627BF79}" type="presParOf" srcId="{E98C3DB5-6B94-4675-8A0B-7F273CC53F5C}" destId="{67966DD7-10B1-494D-B655-B80CEE7B55BF}" srcOrd="0" destOrd="0" presId="urn:microsoft.com/office/officeart/2005/8/layout/orgChart1"/>
    <dgm:cxn modelId="{632F17F6-0D5A-46D7-AE77-1E83C48FC721}" type="presParOf" srcId="{67966DD7-10B1-494D-B655-B80CEE7B55BF}" destId="{5AD3D403-A336-452E-9DF8-E1C2F6B019CE}" srcOrd="0" destOrd="0" presId="urn:microsoft.com/office/officeart/2005/8/layout/orgChart1"/>
    <dgm:cxn modelId="{F6368CBC-25A2-424F-BD60-8CF975EDD253}" type="presParOf" srcId="{5AD3D403-A336-452E-9DF8-E1C2F6B019CE}" destId="{5355431D-5624-41FD-B70A-60C37E43F944}" srcOrd="0" destOrd="0" presId="urn:microsoft.com/office/officeart/2005/8/layout/orgChart1"/>
    <dgm:cxn modelId="{6CD3FE6C-EE9A-4B22-8A67-EE3536161A73}" type="presParOf" srcId="{5AD3D403-A336-452E-9DF8-E1C2F6B019CE}" destId="{83AD5F0F-0BAE-4040-9048-19721A7FF1B6}" srcOrd="1" destOrd="0" presId="urn:microsoft.com/office/officeart/2005/8/layout/orgChart1"/>
    <dgm:cxn modelId="{E223DDDC-1DE0-4964-B72D-D9D89CB04142}" type="presParOf" srcId="{67966DD7-10B1-494D-B655-B80CEE7B55BF}" destId="{6C57702B-BF66-4242-8FEF-2F5E5AF0CE6D}" srcOrd="1" destOrd="0" presId="urn:microsoft.com/office/officeart/2005/8/layout/orgChart1"/>
    <dgm:cxn modelId="{AEF95AB9-690A-498E-B464-262ACA213390}" type="presParOf" srcId="{6C57702B-BF66-4242-8FEF-2F5E5AF0CE6D}" destId="{DDB7BF00-488C-4D1A-98FA-AABD69C1C1D0}" srcOrd="0" destOrd="0" presId="urn:microsoft.com/office/officeart/2005/8/layout/orgChart1"/>
    <dgm:cxn modelId="{7B543F81-ECBE-4293-BB2E-30CA84ED2FAE}" type="presParOf" srcId="{6C57702B-BF66-4242-8FEF-2F5E5AF0CE6D}" destId="{AFBC7F8F-6BA6-48CE-9816-DDA90C5B9D78}" srcOrd="1" destOrd="0" presId="urn:microsoft.com/office/officeart/2005/8/layout/orgChart1"/>
    <dgm:cxn modelId="{1FC5651E-AC67-46B5-B61C-69006C2A495F}" type="presParOf" srcId="{AFBC7F8F-6BA6-48CE-9816-DDA90C5B9D78}" destId="{8893A74A-7ECB-44A1-87E7-B1AA39640FC6}" srcOrd="0" destOrd="0" presId="urn:microsoft.com/office/officeart/2005/8/layout/orgChart1"/>
    <dgm:cxn modelId="{A0813F93-A9D0-45D5-9B15-8F4477D5CD7A}" type="presParOf" srcId="{8893A74A-7ECB-44A1-87E7-B1AA39640FC6}" destId="{27AF1A98-61AF-4A2B-BEBE-67065F6D9BB4}" srcOrd="0" destOrd="0" presId="urn:microsoft.com/office/officeart/2005/8/layout/orgChart1"/>
    <dgm:cxn modelId="{91000714-75B9-4833-8246-BD97B996DDCC}" type="presParOf" srcId="{8893A74A-7ECB-44A1-87E7-B1AA39640FC6}" destId="{83EA77FE-94AF-49F8-84AF-87EAC86B65D4}" srcOrd="1" destOrd="0" presId="urn:microsoft.com/office/officeart/2005/8/layout/orgChart1"/>
    <dgm:cxn modelId="{303C50EB-0FC3-47E9-920B-D6BDFF65BCC5}" type="presParOf" srcId="{AFBC7F8F-6BA6-48CE-9816-DDA90C5B9D78}" destId="{95EE5B2C-FD9D-4188-BC85-F56AE761D451}" srcOrd="1" destOrd="0" presId="urn:microsoft.com/office/officeart/2005/8/layout/orgChart1"/>
    <dgm:cxn modelId="{7A3B658E-88C3-4B4A-A934-F0E41C9A6EF1}" type="presParOf" srcId="{AFBC7F8F-6BA6-48CE-9816-DDA90C5B9D78}" destId="{16D8D4C6-0152-4E34-B8DA-10DA8CC7ED05}" srcOrd="2" destOrd="0" presId="urn:microsoft.com/office/officeart/2005/8/layout/orgChart1"/>
    <dgm:cxn modelId="{7A74F525-3EF7-4050-B3F6-7AD50C6BF938}" type="presParOf" srcId="{67966DD7-10B1-494D-B655-B80CEE7B55BF}" destId="{8B397C22-11E3-45B5-BF50-9ABF6FEF1AF3}" srcOrd="2" destOrd="0" presId="urn:microsoft.com/office/officeart/2005/8/layout/orgChart1"/>
    <dgm:cxn modelId="{9EE0032C-6E1E-4145-BB9E-DB21B0437F4A}" type="presParOf" srcId="{8B397C22-11E3-45B5-BF50-9ABF6FEF1AF3}" destId="{FD9C55D6-FD51-4072-968A-E98EE16FF222}" srcOrd="0" destOrd="0" presId="urn:microsoft.com/office/officeart/2005/8/layout/orgChart1"/>
    <dgm:cxn modelId="{BF36B68A-F1B7-4205-B37F-D3B1D3AFC766}" type="presParOf" srcId="{8B397C22-11E3-45B5-BF50-9ABF6FEF1AF3}" destId="{2B13035C-0A0B-41A6-9563-EDDA62920992}" srcOrd="1" destOrd="0" presId="urn:microsoft.com/office/officeart/2005/8/layout/orgChart1"/>
    <dgm:cxn modelId="{DC1356A8-51FA-44AC-B6B5-72E30046E5F0}" type="presParOf" srcId="{2B13035C-0A0B-41A6-9563-EDDA62920992}" destId="{B1411179-5804-4F0E-8FB1-073DCD5D37BA}" srcOrd="0" destOrd="0" presId="urn:microsoft.com/office/officeart/2005/8/layout/orgChart1"/>
    <dgm:cxn modelId="{F07581A4-15A3-4E60-9C66-D9084E247CF5}" type="presParOf" srcId="{B1411179-5804-4F0E-8FB1-073DCD5D37BA}" destId="{997E09E2-B2EF-49BD-A901-28D85A367CB6}" srcOrd="0" destOrd="0" presId="urn:microsoft.com/office/officeart/2005/8/layout/orgChart1"/>
    <dgm:cxn modelId="{22FE4A89-7E76-479E-91AB-FB15AFAF7AE1}" type="presParOf" srcId="{B1411179-5804-4F0E-8FB1-073DCD5D37BA}" destId="{786A22BD-4FD7-49F5-9254-DBEAB93F2A1B}" srcOrd="1" destOrd="0" presId="urn:microsoft.com/office/officeart/2005/8/layout/orgChart1"/>
    <dgm:cxn modelId="{78A83435-815A-4909-8C63-2C14176D0528}" type="presParOf" srcId="{2B13035C-0A0B-41A6-9563-EDDA62920992}" destId="{1F69EFB6-6E78-43F3-9E09-BE9B448341A2}" srcOrd="1" destOrd="0" presId="urn:microsoft.com/office/officeart/2005/8/layout/orgChart1"/>
    <dgm:cxn modelId="{D99800D7-865D-4255-8A24-20B517B466DA}" type="presParOf" srcId="{2B13035C-0A0B-41A6-9563-EDDA62920992}" destId="{8655C6E0-8D71-41C3-AC68-531B329537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1340BF-D88B-4F47-B080-6E4162E16B7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3CA52408-DB30-4AB3-84FE-51BB2AD954F3}">
      <dgm:prSet phldrT="[Texto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sz="2200" i="0" dirty="0" smtClean="0">
              <a:latin typeface="Comic Sans MS" pitchFamily="66" charset="0"/>
            </a:rPr>
            <a:t>Androcentrismo</a:t>
          </a:r>
          <a:endParaRPr lang="es-AR" sz="2200" i="0" dirty="0">
            <a:latin typeface="Comic Sans MS" pitchFamily="66" charset="0"/>
          </a:endParaRPr>
        </a:p>
      </dgm:t>
    </dgm:pt>
    <dgm:pt modelId="{4F24BD24-0FEC-428D-9440-6EA19238461A}" type="parTrans" cxnId="{4B104898-E6C4-482C-8782-1361F9440E11}">
      <dgm:prSet/>
      <dgm:spPr/>
      <dgm:t>
        <a:bodyPr/>
        <a:lstStyle/>
        <a:p>
          <a:endParaRPr lang="es-AR"/>
        </a:p>
      </dgm:t>
    </dgm:pt>
    <dgm:pt modelId="{F588E525-6AD7-4EEE-89D6-5A838D7D499C}" type="sibTrans" cxnId="{4B104898-E6C4-482C-8782-1361F9440E11}">
      <dgm:prSet/>
      <dgm:spPr/>
      <dgm:t>
        <a:bodyPr/>
        <a:lstStyle/>
        <a:p>
          <a:endParaRPr lang="es-AR"/>
        </a:p>
      </dgm:t>
    </dgm:pt>
    <dgm:pt modelId="{6AB630FC-70CC-4019-97B0-71E744C32BAC}">
      <dgm:prSet phldrT="[Texto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dirty="0" smtClean="0">
              <a:latin typeface="Comic Sans MS" pitchFamily="66" charset="0"/>
            </a:rPr>
            <a:t>Invisibilización</a:t>
          </a:r>
          <a:endParaRPr lang="es-AR" dirty="0">
            <a:latin typeface="Comic Sans MS" pitchFamily="66" charset="0"/>
          </a:endParaRPr>
        </a:p>
      </dgm:t>
    </dgm:pt>
    <dgm:pt modelId="{FFFD25F9-BAC5-4CF2-88E6-7CB0D56413F4}" type="parTrans" cxnId="{CC04E488-14FF-49D7-A756-E4D4FC9D086F}">
      <dgm:prSet/>
      <dgm:spPr/>
      <dgm:t>
        <a:bodyPr/>
        <a:lstStyle/>
        <a:p>
          <a:endParaRPr lang="es-AR"/>
        </a:p>
      </dgm:t>
    </dgm:pt>
    <dgm:pt modelId="{0C1E3B5D-0166-4CC5-9537-58AFC6CFE4CC}" type="sibTrans" cxnId="{CC04E488-14FF-49D7-A756-E4D4FC9D086F}">
      <dgm:prSet/>
      <dgm:spPr/>
      <dgm:t>
        <a:bodyPr/>
        <a:lstStyle/>
        <a:p>
          <a:endParaRPr lang="es-AR"/>
        </a:p>
      </dgm:t>
    </dgm:pt>
    <dgm:pt modelId="{BA5EBBC0-9BA2-4234-B9CC-C87789F23389}">
      <dgm:prSet phldrT="[Texto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AR" sz="2400" dirty="0" smtClean="0">
              <a:latin typeface="Comic Sans MS" pitchFamily="66" charset="0"/>
            </a:rPr>
            <a:t>Exclusión</a:t>
          </a:r>
          <a:endParaRPr lang="es-AR" sz="2400" dirty="0">
            <a:latin typeface="Comic Sans MS" pitchFamily="66" charset="0"/>
          </a:endParaRPr>
        </a:p>
      </dgm:t>
    </dgm:pt>
    <dgm:pt modelId="{0FE06ECE-5398-485B-8BA4-BEBDDF905898}" type="parTrans" cxnId="{CAE199FC-57F4-4DD7-B43E-D6D1C67CBB1C}">
      <dgm:prSet/>
      <dgm:spPr/>
      <dgm:t>
        <a:bodyPr/>
        <a:lstStyle/>
        <a:p>
          <a:endParaRPr lang="es-AR"/>
        </a:p>
      </dgm:t>
    </dgm:pt>
    <dgm:pt modelId="{FD9E5B86-3D34-4446-A297-52B0F3FF906E}" type="sibTrans" cxnId="{CAE199FC-57F4-4DD7-B43E-D6D1C67CBB1C}">
      <dgm:prSet/>
      <dgm:spPr/>
      <dgm:t>
        <a:bodyPr/>
        <a:lstStyle/>
        <a:p>
          <a:endParaRPr lang="es-AR"/>
        </a:p>
      </dgm:t>
    </dgm:pt>
    <dgm:pt modelId="{61416FB9-4DF7-4237-974A-B9F124F062B4}">
      <dgm:prSet custT="1"/>
      <dgm:spPr/>
      <dgm:t>
        <a:bodyPr/>
        <a:lstStyle/>
        <a:p>
          <a:pPr algn="just"/>
          <a:r>
            <a:rPr lang="es-AR" sz="2200" dirty="0" smtClean="0"/>
            <a:t>Manifestación en la cual las mujeres, sus aportes y sus obras no reciben el mismo reconocimiento que la de los hombres, pasan inadvertidas o desaparecen. Ej: historia, arte, ciencias, lenguaje, diccionarios, gramática.  </a:t>
          </a:r>
          <a:endParaRPr lang="es-AR" sz="2200" dirty="0"/>
        </a:p>
      </dgm:t>
    </dgm:pt>
    <dgm:pt modelId="{98232962-B57D-4932-8449-F609844B21F3}" type="parTrans" cxnId="{CA22359B-DBC4-440D-B8F4-A43AD7D030AA}">
      <dgm:prSet/>
      <dgm:spPr/>
      <dgm:t>
        <a:bodyPr/>
        <a:lstStyle/>
        <a:p>
          <a:endParaRPr lang="es-AR"/>
        </a:p>
      </dgm:t>
    </dgm:pt>
    <dgm:pt modelId="{E2528B69-B05F-4995-870D-C0505AD8E62B}" type="sibTrans" cxnId="{CA22359B-DBC4-440D-B8F4-A43AD7D030AA}">
      <dgm:prSet/>
      <dgm:spPr/>
      <dgm:t>
        <a:bodyPr/>
        <a:lstStyle/>
        <a:p>
          <a:endParaRPr lang="es-AR"/>
        </a:p>
      </dgm:t>
    </dgm:pt>
    <dgm:pt modelId="{0E3A0D39-E760-4CE1-A3E6-CD76FB9C8D57}">
      <dgm:prSet custT="1"/>
      <dgm:spPr/>
      <dgm:t>
        <a:bodyPr/>
        <a:lstStyle/>
        <a:p>
          <a:pPr algn="just"/>
          <a:r>
            <a:rPr lang="es-AR" sz="2200" dirty="0" smtClean="0"/>
            <a:t>Recurso consistente en la omisión de las mujeres en forma abierta y deliberada, quitándoles el lugar que les corresponde, y negando su autonomía e independencia.  Ej: mayor valor al trabajo del varón,  gratuidad del trabajo  doméstico y de cuidado, lenguaje.  </a:t>
          </a:r>
          <a:endParaRPr lang="es-AR" sz="2200" dirty="0"/>
        </a:p>
      </dgm:t>
    </dgm:pt>
    <dgm:pt modelId="{818DB0A8-0DC3-40F8-AAF0-BDF96D6282B1}" type="parTrans" cxnId="{AAAC9642-094E-4244-BD83-3363EBCB36F1}">
      <dgm:prSet/>
      <dgm:spPr/>
      <dgm:t>
        <a:bodyPr/>
        <a:lstStyle/>
        <a:p>
          <a:endParaRPr lang="es-AR"/>
        </a:p>
      </dgm:t>
    </dgm:pt>
    <dgm:pt modelId="{5DC926F0-5176-434B-9E6B-A9B795AA01DE}" type="sibTrans" cxnId="{AAAC9642-094E-4244-BD83-3363EBCB36F1}">
      <dgm:prSet/>
      <dgm:spPr/>
      <dgm:t>
        <a:bodyPr/>
        <a:lstStyle/>
        <a:p>
          <a:endParaRPr lang="es-AR"/>
        </a:p>
      </dgm:t>
    </dgm:pt>
    <dgm:pt modelId="{7177D3C9-E9B0-421D-BEAF-7E809CE50171}" type="pres">
      <dgm:prSet presAssocID="{251340BF-D88B-4F47-B080-6E4162E16B7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9B2D2531-7EBE-478C-88A1-728B04A27672}" type="pres">
      <dgm:prSet presAssocID="{3CA52408-DB30-4AB3-84FE-51BB2AD954F3}" presName="root1" presStyleCnt="0"/>
      <dgm:spPr/>
    </dgm:pt>
    <dgm:pt modelId="{901DDCC3-22E8-4B5A-97CF-56491592D772}" type="pres">
      <dgm:prSet presAssocID="{3CA52408-DB30-4AB3-84FE-51BB2AD954F3}" presName="LevelOneTextNode" presStyleLbl="node0" presStyleIdx="0" presStyleCnt="1" custScaleX="85163" custScaleY="67843" custLinFactX="-981" custLinFactNeighborX="-100000" custLinFactNeighborY="137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EE3F4951-3A74-4B1A-AE12-695EE91CAA46}" type="pres">
      <dgm:prSet presAssocID="{3CA52408-DB30-4AB3-84FE-51BB2AD954F3}" presName="level2hierChild" presStyleCnt="0"/>
      <dgm:spPr/>
    </dgm:pt>
    <dgm:pt modelId="{7C2759FB-C898-4D9D-A198-EBB17592D317}" type="pres">
      <dgm:prSet presAssocID="{FFFD25F9-BAC5-4CF2-88E6-7CB0D56413F4}" presName="conn2-1" presStyleLbl="parChTrans1D2" presStyleIdx="0" presStyleCnt="2"/>
      <dgm:spPr/>
      <dgm:t>
        <a:bodyPr/>
        <a:lstStyle/>
        <a:p>
          <a:endParaRPr lang="es-AR"/>
        </a:p>
      </dgm:t>
    </dgm:pt>
    <dgm:pt modelId="{C35E83BB-E9EA-4A4E-AE00-0DC3E228F135}" type="pres">
      <dgm:prSet presAssocID="{FFFD25F9-BAC5-4CF2-88E6-7CB0D56413F4}" presName="connTx" presStyleLbl="parChTrans1D2" presStyleIdx="0" presStyleCnt="2"/>
      <dgm:spPr/>
      <dgm:t>
        <a:bodyPr/>
        <a:lstStyle/>
        <a:p>
          <a:endParaRPr lang="es-AR"/>
        </a:p>
      </dgm:t>
    </dgm:pt>
    <dgm:pt modelId="{FEFBF908-93B4-4742-B3D7-0FA6A5DA9570}" type="pres">
      <dgm:prSet presAssocID="{6AB630FC-70CC-4019-97B0-71E744C32BAC}" presName="root2" presStyleCnt="0"/>
      <dgm:spPr/>
    </dgm:pt>
    <dgm:pt modelId="{1DC5E7CE-0F1A-4AB0-ACC7-0D47471EF504}" type="pres">
      <dgm:prSet presAssocID="{6AB630FC-70CC-4019-97B0-71E744C32BAC}" presName="LevelTwoTextNode" presStyleLbl="node2" presStyleIdx="0" presStyleCnt="2" custScaleX="72784" custScaleY="50594" custLinFactNeighborX="-8378" custLinFactNeighborY="-798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8D4CA470-C70F-4E62-9A34-E1DA3FCCD82B}" type="pres">
      <dgm:prSet presAssocID="{6AB630FC-70CC-4019-97B0-71E744C32BAC}" presName="level3hierChild" presStyleCnt="0"/>
      <dgm:spPr/>
    </dgm:pt>
    <dgm:pt modelId="{95719310-18F6-4759-8BDB-108BB78A112A}" type="pres">
      <dgm:prSet presAssocID="{98232962-B57D-4932-8449-F609844B21F3}" presName="conn2-1" presStyleLbl="parChTrans1D3" presStyleIdx="0" presStyleCnt="2"/>
      <dgm:spPr/>
      <dgm:t>
        <a:bodyPr/>
        <a:lstStyle/>
        <a:p>
          <a:endParaRPr lang="es-AR"/>
        </a:p>
      </dgm:t>
    </dgm:pt>
    <dgm:pt modelId="{340347F6-2944-438F-A375-975906DDB866}" type="pres">
      <dgm:prSet presAssocID="{98232962-B57D-4932-8449-F609844B21F3}" presName="connTx" presStyleLbl="parChTrans1D3" presStyleIdx="0" presStyleCnt="2"/>
      <dgm:spPr/>
      <dgm:t>
        <a:bodyPr/>
        <a:lstStyle/>
        <a:p>
          <a:endParaRPr lang="es-AR"/>
        </a:p>
      </dgm:t>
    </dgm:pt>
    <dgm:pt modelId="{1BD3DF9A-9380-43D9-94C8-FC9BDB468D1C}" type="pres">
      <dgm:prSet presAssocID="{61416FB9-4DF7-4237-974A-B9F124F062B4}" presName="root2" presStyleCnt="0"/>
      <dgm:spPr/>
    </dgm:pt>
    <dgm:pt modelId="{90983E3C-5AC6-4B09-B7E5-002C5B3EF335}" type="pres">
      <dgm:prSet presAssocID="{61416FB9-4DF7-4237-974A-B9F124F062B4}" presName="LevelTwoTextNode" presStyleLbl="node3" presStyleIdx="0" presStyleCnt="2" custScaleX="215675" custScaleY="16206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B85FE63-5985-41E3-9482-4BA6563F2F82}" type="pres">
      <dgm:prSet presAssocID="{61416FB9-4DF7-4237-974A-B9F124F062B4}" presName="level3hierChild" presStyleCnt="0"/>
      <dgm:spPr/>
    </dgm:pt>
    <dgm:pt modelId="{AF0441DA-07E0-4B0A-9268-4073FDDE52DF}" type="pres">
      <dgm:prSet presAssocID="{0FE06ECE-5398-485B-8BA4-BEBDDF905898}" presName="conn2-1" presStyleLbl="parChTrans1D2" presStyleIdx="1" presStyleCnt="2"/>
      <dgm:spPr/>
      <dgm:t>
        <a:bodyPr/>
        <a:lstStyle/>
        <a:p>
          <a:endParaRPr lang="es-AR"/>
        </a:p>
      </dgm:t>
    </dgm:pt>
    <dgm:pt modelId="{2F4E6AEF-BDED-498C-9B5B-1B5A20FD1701}" type="pres">
      <dgm:prSet presAssocID="{0FE06ECE-5398-485B-8BA4-BEBDDF905898}" presName="connTx" presStyleLbl="parChTrans1D2" presStyleIdx="1" presStyleCnt="2"/>
      <dgm:spPr/>
      <dgm:t>
        <a:bodyPr/>
        <a:lstStyle/>
        <a:p>
          <a:endParaRPr lang="es-AR"/>
        </a:p>
      </dgm:t>
    </dgm:pt>
    <dgm:pt modelId="{942D9C3B-7560-4CA0-ABD4-531248875D8B}" type="pres">
      <dgm:prSet presAssocID="{BA5EBBC0-9BA2-4234-B9CC-C87789F23389}" presName="root2" presStyleCnt="0"/>
      <dgm:spPr/>
    </dgm:pt>
    <dgm:pt modelId="{95D1D443-A1E8-4074-AFE9-DB84C02035ED}" type="pres">
      <dgm:prSet presAssocID="{BA5EBBC0-9BA2-4234-B9CC-C87789F23389}" presName="LevelTwoTextNode" presStyleLbl="node2" presStyleIdx="1" presStyleCnt="2" custScaleX="69467" custScaleY="49900" custLinFactNeighborX="-5985" custLinFactNeighborY="798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D2E6530C-48D8-4E59-BB44-BD29A8BB56F2}" type="pres">
      <dgm:prSet presAssocID="{BA5EBBC0-9BA2-4234-B9CC-C87789F23389}" presName="level3hierChild" presStyleCnt="0"/>
      <dgm:spPr/>
    </dgm:pt>
    <dgm:pt modelId="{32567A82-77FB-4ADC-AD88-3C9BCA93A6A6}" type="pres">
      <dgm:prSet presAssocID="{818DB0A8-0DC3-40F8-AAF0-BDF96D6282B1}" presName="conn2-1" presStyleLbl="parChTrans1D3" presStyleIdx="1" presStyleCnt="2"/>
      <dgm:spPr/>
      <dgm:t>
        <a:bodyPr/>
        <a:lstStyle/>
        <a:p>
          <a:endParaRPr lang="es-AR"/>
        </a:p>
      </dgm:t>
    </dgm:pt>
    <dgm:pt modelId="{02CEA8CD-8CDD-49D3-9140-12E02CAC9D13}" type="pres">
      <dgm:prSet presAssocID="{818DB0A8-0DC3-40F8-AAF0-BDF96D6282B1}" presName="connTx" presStyleLbl="parChTrans1D3" presStyleIdx="1" presStyleCnt="2"/>
      <dgm:spPr/>
      <dgm:t>
        <a:bodyPr/>
        <a:lstStyle/>
        <a:p>
          <a:endParaRPr lang="es-AR"/>
        </a:p>
      </dgm:t>
    </dgm:pt>
    <dgm:pt modelId="{236BDD24-06CF-46F4-AF24-4D4E014A546F}" type="pres">
      <dgm:prSet presAssocID="{0E3A0D39-E760-4CE1-A3E6-CD76FB9C8D57}" presName="root2" presStyleCnt="0"/>
      <dgm:spPr/>
    </dgm:pt>
    <dgm:pt modelId="{EB959FD7-4BFD-4699-8233-08B6CA57B076}" type="pres">
      <dgm:prSet presAssocID="{0E3A0D39-E760-4CE1-A3E6-CD76FB9C8D57}" presName="LevelTwoTextNode" presStyleLbl="node3" presStyleIdx="1" presStyleCnt="2" custScaleX="212549" custScaleY="161413" custLinFactNeighborX="4397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B3562FED-5AE0-4CE3-8BF7-2D72C5D940C0}" type="pres">
      <dgm:prSet presAssocID="{0E3A0D39-E760-4CE1-A3E6-CD76FB9C8D57}" presName="level3hierChild" presStyleCnt="0"/>
      <dgm:spPr/>
    </dgm:pt>
  </dgm:ptLst>
  <dgm:cxnLst>
    <dgm:cxn modelId="{AAAC9642-094E-4244-BD83-3363EBCB36F1}" srcId="{BA5EBBC0-9BA2-4234-B9CC-C87789F23389}" destId="{0E3A0D39-E760-4CE1-A3E6-CD76FB9C8D57}" srcOrd="0" destOrd="0" parTransId="{818DB0A8-0DC3-40F8-AAF0-BDF96D6282B1}" sibTransId="{5DC926F0-5176-434B-9E6B-A9B795AA01DE}"/>
    <dgm:cxn modelId="{49F62FA8-DB30-44F4-A706-3475BE1F29A0}" type="presOf" srcId="{3CA52408-DB30-4AB3-84FE-51BB2AD954F3}" destId="{901DDCC3-22E8-4B5A-97CF-56491592D772}" srcOrd="0" destOrd="0" presId="urn:microsoft.com/office/officeart/2005/8/layout/hierarchy2"/>
    <dgm:cxn modelId="{CAE199FC-57F4-4DD7-B43E-D6D1C67CBB1C}" srcId="{3CA52408-DB30-4AB3-84FE-51BB2AD954F3}" destId="{BA5EBBC0-9BA2-4234-B9CC-C87789F23389}" srcOrd="1" destOrd="0" parTransId="{0FE06ECE-5398-485B-8BA4-BEBDDF905898}" sibTransId="{FD9E5B86-3D34-4446-A297-52B0F3FF906E}"/>
    <dgm:cxn modelId="{7D6FF292-1055-40A1-9AC3-A4F0B255D7EE}" type="presOf" srcId="{0E3A0D39-E760-4CE1-A3E6-CD76FB9C8D57}" destId="{EB959FD7-4BFD-4699-8233-08B6CA57B076}" srcOrd="0" destOrd="0" presId="urn:microsoft.com/office/officeart/2005/8/layout/hierarchy2"/>
    <dgm:cxn modelId="{E82BE312-00DD-4891-9813-AAF0321CFED7}" type="presOf" srcId="{6AB630FC-70CC-4019-97B0-71E744C32BAC}" destId="{1DC5E7CE-0F1A-4AB0-ACC7-0D47471EF504}" srcOrd="0" destOrd="0" presId="urn:microsoft.com/office/officeart/2005/8/layout/hierarchy2"/>
    <dgm:cxn modelId="{81405555-393B-4BA1-AF0C-29BAD2194000}" type="presOf" srcId="{818DB0A8-0DC3-40F8-AAF0-BDF96D6282B1}" destId="{02CEA8CD-8CDD-49D3-9140-12E02CAC9D13}" srcOrd="1" destOrd="0" presId="urn:microsoft.com/office/officeart/2005/8/layout/hierarchy2"/>
    <dgm:cxn modelId="{6A10EBBA-1399-4447-8EEE-A6F0F80E0578}" type="presOf" srcId="{0FE06ECE-5398-485B-8BA4-BEBDDF905898}" destId="{2F4E6AEF-BDED-498C-9B5B-1B5A20FD1701}" srcOrd="1" destOrd="0" presId="urn:microsoft.com/office/officeart/2005/8/layout/hierarchy2"/>
    <dgm:cxn modelId="{52BF20E7-ED0E-46C4-9364-10E4BD5F186D}" type="presOf" srcId="{98232962-B57D-4932-8449-F609844B21F3}" destId="{340347F6-2944-438F-A375-975906DDB866}" srcOrd="1" destOrd="0" presId="urn:microsoft.com/office/officeart/2005/8/layout/hierarchy2"/>
    <dgm:cxn modelId="{CC04E488-14FF-49D7-A756-E4D4FC9D086F}" srcId="{3CA52408-DB30-4AB3-84FE-51BB2AD954F3}" destId="{6AB630FC-70CC-4019-97B0-71E744C32BAC}" srcOrd="0" destOrd="0" parTransId="{FFFD25F9-BAC5-4CF2-88E6-7CB0D56413F4}" sibTransId="{0C1E3B5D-0166-4CC5-9537-58AFC6CFE4CC}"/>
    <dgm:cxn modelId="{44687E0F-75A1-477B-B539-11C715BCB259}" type="presOf" srcId="{FFFD25F9-BAC5-4CF2-88E6-7CB0D56413F4}" destId="{7C2759FB-C898-4D9D-A198-EBB17592D317}" srcOrd="0" destOrd="0" presId="urn:microsoft.com/office/officeart/2005/8/layout/hierarchy2"/>
    <dgm:cxn modelId="{0B7DAF6A-8A79-4ECF-B3F5-6B33C2DF940D}" type="presOf" srcId="{818DB0A8-0DC3-40F8-AAF0-BDF96D6282B1}" destId="{32567A82-77FB-4ADC-AD88-3C9BCA93A6A6}" srcOrd="0" destOrd="0" presId="urn:microsoft.com/office/officeart/2005/8/layout/hierarchy2"/>
    <dgm:cxn modelId="{CA22359B-DBC4-440D-B8F4-A43AD7D030AA}" srcId="{6AB630FC-70CC-4019-97B0-71E744C32BAC}" destId="{61416FB9-4DF7-4237-974A-B9F124F062B4}" srcOrd="0" destOrd="0" parTransId="{98232962-B57D-4932-8449-F609844B21F3}" sibTransId="{E2528B69-B05F-4995-870D-C0505AD8E62B}"/>
    <dgm:cxn modelId="{79BDBE26-6BFE-428E-9A8F-C8EB2AFA9EC4}" type="presOf" srcId="{61416FB9-4DF7-4237-974A-B9F124F062B4}" destId="{90983E3C-5AC6-4B09-B7E5-002C5B3EF335}" srcOrd="0" destOrd="0" presId="urn:microsoft.com/office/officeart/2005/8/layout/hierarchy2"/>
    <dgm:cxn modelId="{C4E26B70-7D5F-44EA-B53F-99B0B0C40F3D}" type="presOf" srcId="{251340BF-D88B-4F47-B080-6E4162E16B70}" destId="{7177D3C9-E9B0-421D-BEAF-7E809CE50171}" srcOrd="0" destOrd="0" presId="urn:microsoft.com/office/officeart/2005/8/layout/hierarchy2"/>
    <dgm:cxn modelId="{4B104898-E6C4-482C-8782-1361F9440E11}" srcId="{251340BF-D88B-4F47-B080-6E4162E16B70}" destId="{3CA52408-DB30-4AB3-84FE-51BB2AD954F3}" srcOrd="0" destOrd="0" parTransId="{4F24BD24-0FEC-428D-9440-6EA19238461A}" sibTransId="{F588E525-6AD7-4EEE-89D6-5A838D7D499C}"/>
    <dgm:cxn modelId="{3D6460E2-4F90-4C25-A891-BA77735CEF47}" type="presOf" srcId="{98232962-B57D-4932-8449-F609844B21F3}" destId="{95719310-18F6-4759-8BDB-108BB78A112A}" srcOrd="0" destOrd="0" presId="urn:microsoft.com/office/officeart/2005/8/layout/hierarchy2"/>
    <dgm:cxn modelId="{46F5C11C-E641-4F67-9CE5-CD8D0AA8DB25}" type="presOf" srcId="{FFFD25F9-BAC5-4CF2-88E6-7CB0D56413F4}" destId="{C35E83BB-E9EA-4A4E-AE00-0DC3E228F135}" srcOrd="1" destOrd="0" presId="urn:microsoft.com/office/officeart/2005/8/layout/hierarchy2"/>
    <dgm:cxn modelId="{A692A70B-629A-4661-8CD6-3DDAC0BE33F8}" type="presOf" srcId="{0FE06ECE-5398-485B-8BA4-BEBDDF905898}" destId="{AF0441DA-07E0-4B0A-9268-4073FDDE52DF}" srcOrd="0" destOrd="0" presId="urn:microsoft.com/office/officeart/2005/8/layout/hierarchy2"/>
    <dgm:cxn modelId="{A1575089-50BE-4069-B989-637C13230D7E}" type="presOf" srcId="{BA5EBBC0-9BA2-4234-B9CC-C87789F23389}" destId="{95D1D443-A1E8-4074-AFE9-DB84C02035ED}" srcOrd="0" destOrd="0" presId="urn:microsoft.com/office/officeart/2005/8/layout/hierarchy2"/>
    <dgm:cxn modelId="{D81965C6-2C17-4314-AB25-738BA7B9E0C4}" type="presParOf" srcId="{7177D3C9-E9B0-421D-BEAF-7E809CE50171}" destId="{9B2D2531-7EBE-478C-88A1-728B04A27672}" srcOrd="0" destOrd="0" presId="urn:microsoft.com/office/officeart/2005/8/layout/hierarchy2"/>
    <dgm:cxn modelId="{4FA186D7-05C8-4AC4-A559-45A986688966}" type="presParOf" srcId="{9B2D2531-7EBE-478C-88A1-728B04A27672}" destId="{901DDCC3-22E8-4B5A-97CF-56491592D772}" srcOrd="0" destOrd="0" presId="urn:microsoft.com/office/officeart/2005/8/layout/hierarchy2"/>
    <dgm:cxn modelId="{990DE55B-DF76-47CD-BCF5-C05B8BF0B821}" type="presParOf" srcId="{9B2D2531-7EBE-478C-88A1-728B04A27672}" destId="{EE3F4951-3A74-4B1A-AE12-695EE91CAA46}" srcOrd="1" destOrd="0" presId="urn:microsoft.com/office/officeart/2005/8/layout/hierarchy2"/>
    <dgm:cxn modelId="{592FEDEA-4AB4-4A31-9669-D6EEB36C2C7D}" type="presParOf" srcId="{EE3F4951-3A74-4B1A-AE12-695EE91CAA46}" destId="{7C2759FB-C898-4D9D-A198-EBB17592D317}" srcOrd="0" destOrd="0" presId="urn:microsoft.com/office/officeart/2005/8/layout/hierarchy2"/>
    <dgm:cxn modelId="{BE2632E7-C6B8-4577-9EDF-3D1B72943EFC}" type="presParOf" srcId="{7C2759FB-C898-4D9D-A198-EBB17592D317}" destId="{C35E83BB-E9EA-4A4E-AE00-0DC3E228F135}" srcOrd="0" destOrd="0" presId="urn:microsoft.com/office/officeart/2005/8/layout/hierarchy2"/>
    <dgm:cxn modelId="{D3943207-914D-4C12-B0E3-03D9C52DE04A}" type="presParOf" srcId="{EE3F4951-3A74-4B1A-AE12-695EE91CAA46}" destId="{FEFBF908-93B4-4742-B3D7-0FA6A5DA9570}" srcOrd="1" destOrd="0" presId="urn:microsoft.com/office/officeart/2005/8/layout/hierarchy2"/>
    <dgm:cxn modelId="{8F393A24-E16B-42D0-AA0B-A1ECF95CF19A}" type="presParOf" srcId="{FEFBF908-93B4-4742-B3D7-0FA6A5DA9570}" destId="{1DC5E7CE-0F1A-4AB0-ACC7-0D47471EF504}" srcOrd="0" destOrd="0" presId="urn:microsoft.com/office/officeart/2005/8/layout/hierarchy2"/>
    <dgm:cxn modelId="{1C7B0CF5-67F5-4041-8ECC-3B54715299D5}" type="presParOf" srcId="{FEFBF908-93B4-4742-B3D7-0FA6A5DA9570}" destId="{8D4CA470-C70F-4E62-9A34-E1DA3FCCD82B}" srcOrd="1" destOrd="0" presId="urn:microsoft.com/office/officeart/2005/8/layout/hierarchy2"/>
    <dgm:cxn modelId="{A646FBE8-3C82-4E24-83A1-4BAE7B316690}" type="presParOf" srcId="{8D4CA470-C70F-4E62-9A34-E1DA3FCCD82B}" destId="{95719310-18F6-4759-8BDB-108BB78A112A}" srcOrd="0" destOrd="0" presId="urn:microsoft.com/office/officeart/2005/8/layout/hierarchy2"/>
    <dgm:cxn modelId="{D0DD2C74-98C9-4B4F-8775-7D88A5EB12FF}" type="presParOf" srcId="{95719310-18F6-4759-8BDB-108BB78A112A}" destId="{340347F6-2944-438F-A375-975906DDB866}" srcOrd="0" destOrd="0" presId="urn:microsoft.com/office/officeart/2005/8/layout/hierarchy2"/>
    <dgm:cxn modelId="{6B4D7A8C-3C3B-4DCD-9F62-5DE2FF6656C5}" type="presParOf" srcId="{8D4CA470-C70F-4E62-9A34-E1DA3FCCD82B}" destId="{1BD3DF9A-9380-43D9-94C8-FC9BDB468D1C}" srcOrd="1" destOrd="0" presId="urn:microsoft.com/office/officeart/2005/8/layout/hierarchy2"/>
    <dgm:cxn modelId="{46CAFA80-7A3A-457C-BAB9-2A4D6CD31F5F}" type="presParOf" srcId="{1BD3DF9A-9380-43D9-94C8-FC9BDB468D1C}" destId="{90983E3C-5AC6-4B09-B7E5-002C5B3EF335}" srcOrd="0" destOrd="0" presId="urn:microsoft.com/office/officeart/2005/8/layout/hierarchy2"/>
    <dgm:cxn modelId="{F3CC9880-3070-4ED5-B952-68CF96005FD3}" type="presParOf" srcId="{1BD3DF9A-9380-43D9-94C8-FC9BDB468D1C}" destId="{FB85FE63-5985-41E3-9482-4BA6563F2F82}" srcOrd="1" destOrd="0" presId="urn:microsoft.com/office/officeart/2005/8/layout/hierarchy2"/>
    <dgm:cxn modelId="{7D6C3667-556F-409C-A578-2DA0051DC80A}" type="presParOf" srcId="{EE3F4951-3A74-4B1A-AE12-695EE91CAA46}" destId="{AF0441DA-07E0-4B0A-9268-4073FDDE52DF}" srcOrd="2" destOrd="0" presId="urn:microsoft.com/office/officeart/2005/8/layout/hierarchy2"/>
    <dgm:cxn modelId="{F538662F-5BA2-4E59-879D-6BCD94DCA48B}" type="presParOf" srcId="{AF0441DA-07E0-4B0A-9268-4073FDDE52DF}" destId="{2F4E6AEF-BDED-498C-9B5B-1B5A20FD1701}" srcOrd="0" destOrd="0" presId="urn:microsoft.com/office/officeart/2005/8/layout/hierarchy2"/>
    <dgm:cxn modelId="{C53EDD16-69C4-4FFA-9A9A-847185FD9204}" type="presParOf" srcId="{EE3F4951-3A74-4B1A-AE12-695EE91CAA46}" destId="{942D9C3B-7560-4CA0-ABD4-531248875D8B}" srcOrd="3" destOrd="0" presId="urn:microsoft.com/office/officeart/2005/8/layout/hierarchy2"/>
    <dgm:cxn modelId="{8B39BBE9-4AD3-4FC4-8CDD-DCB789E047D7}" type="presParOf" srcId="{942D9C3B-7560-4CA0-ABD4-531248875D8B}" destId="{95D1D443-A1E8-4074-AFE9-DB84C02035ED}" srcOrd="0" destOrd="0" presId="urn:microsoft.com/office/officeart/2005/8/layout/hierarchy2"/>
    <dgm:cxn modelId="{C784840F-3586-4093-A242-3E5E04D76A18}" type="presParOf" srcId="{942D9C3B-7560-4CA0-ABD4-531248875D8B}" destId="{D2E6530C-48D8-4E59-BB44-BD29A8BB56F2}" srcOrd="1" destOrd="0" presId="urn:microsoft.com/office/officeart/2005/8/layout/hierarchy2"/>
    <dgm:cxn modelId="{CFFB9FB1-4139-45CF-A575-398CA441E17C}" type="presParOf" srcId="{D2E6530C-48D8-4E59-BB44-BD29A8BB56F2}" destId="{32567A82-77FB-4ADC-AD88-3C9BCA93A6A6}" srcOrd="0" destOrd="0" presId="urn:microsoft.com/office/officeart/2005/8/layout/hierarchy2"/>
    <dgm:cxn modelId="{9B88B619-F972-424F-B46D-F5DCD44D373B}" type="presParOf" srcId="{32567A82-77FB-4ADC-AD88-3C9BCA93A6A6}" destId="{02CEA8CD-8CDD-49D3-9140-12E02CAC9D13}" srcOrd="0" destOrd="0" presId="urn:microsoft.com/office/officeart/2005/8/layout/hierarchy2"/>
    <dgm:cxn modelId="{2A7726D6-E054-46F9-9E90-10D5CFEB0F6C}" type="presParOf" srcId="{D2E6530C-48D8-4E59-BB44-BD29A8BB56F2}" destId="{236BDD24-06CF-46F4-AF24-4D4E014A546F}" srcOrd="1" destOrd="0" presId="urn:microsoft.com/office/officeart/2005/8/layout/hierarchy2"/>
    <dgm:cxn modelId="{EC362038-7F64-4C33-90A1-6FE87BE54C88}" type="presParOf" srcId="{236BDD24-06CF-46F4-AF24-4D4E014A546F}" destId="{EB959FD7-4BFD-4699-8233-08B6CA57B076}" srcOrd="0" destOrd="0" presId="urn:microsoft.com/office/officeart/2005/8/layout/hierarchy2"/>
    <dgm:cxn modelId="{BD309CB3-329D-48D1-B57C-55901A849CCE}" type="presParOf" srcId="{236BDD24-06CF-46F4-AF24-4D4E014A546F}" destId="{B3562FED-5AE0-4CE3-8BF7-2D72C5D940C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8A4D28-052A-446E-92E9-5DB5C26C1921}">
      <dsp:nvSpPr>
        <dsp:cNvPr id="0" name=""/>
        <dsp:cNvSpPr/>
      </dsp:nvSpPr>
      <dsp:spPr>
        <a:xfrm>
          <a:off x="3061940" y="2241907"/>
          <a:ext cx="2069536" cy="19172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u="sng" kern="1200" dirty="0" smtClean="0">
              <a:solidFill>
                <a:schemeClr val="tx1"/>
              </a:solidFill>
            </a:rPr>
            <a:t>Instituciones</a:t>
          </a:r>
          <a:r>
            <a:rPr lang="es-AR" sz="1800" kern="1200" dirty="0" smtClean="0">
              <a:solidFill>
                <a:schemeClr val="tx1"/>
              </a:solidFill>
            </a:rPr>
            <a:t>:</a:t>
          </a:r>
          <a:r>
            <a:rPr lang="es-AR" sz="1800" kern="1200" dirty="0" smtClean="0"/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Reproducen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Mantienen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Naturalizan</a:t>
          </a:r>
          <a:endParaRPr lang="es-AR" sz="1800" kern="1200" dirty="0"/>
        </a:p>
      </dsp:txBody>
      <dsp:txXfrm>
        <a:off x="3061940" y="2241907"/>
        <a:ext cx="2069536" cy="1917281"/>
      </dsp:txXfrm>
    </dsp:sp>
    <dsp:sp modelId="{298027CD-9523-48E3-A93C-ABB918EAEBC7}">
      <dsp:nvSpPr>
        <dsp:cNvPr id="0" name=""/>
        <dsp:cNvSpPr/>
      </dsp:nvSpPr>
      <dsp:spPr>
        <a:xfrm rot="16207329">
          <a:off x="3784872" y="1910093"/>
          <a:ext cx="629099" cy="34532"/>
        </a:xfrm>
        <a:custGeom>
          <a:avLst/>
          <a:gdLst/>
          <a:ahLst/>
          <a:cxnLst/>
          <a:rect l="0" t="0" r="0" b="0"/>
          <a:pathLst>
            <a:path>
              <a:moveTo>
                <a:pt x="0" y="17266"/>
              </a:moveTo>
              <a:lnTo>
                <a:pt x="629099" y="17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16207329">
        <a:off x="4083695" y="1911632"/>
        <a:ext cx="31454" cy="31454"/>
      </dsp:txXfrm>
    </dsp:sp>
    <dsp:sp modelId="{B29ACF6C-C8D3-4CBF-A443-BAD11EF46BA1}">
      <dsp:nvSpPr>
        <dsp:cNvPr id="0" name=""/>
        <dsp:cNvSpPr/>
      </dsp:nvSpPr>
      <dsp:spPr>
        <a:xfrm>
          <a:off x="3308378" y="26000"/>
          <a:ext cx="1586812" cy="158681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2"/>
          </a:solidFill>
          <a:prstDash val="solid"/>
        </a:ln>
        <a:effectLst>
          <a:outerShdw blurRad="225425" dist="50800" dir="5220000" algn="ctr" rotWithShape="0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b="1" kern="1200" dirty="0" smtClean="0"/>
            <a:t>Estado</a:t>
          </a:r>
          <a:endParaRPr lang="es-AR" sz="2000" b="1" kern="1200" dirty="0"/>
        </a:p>
      </dsp:txBody>
      <dsp:txXfrm>
        <a:off x="3308378" y="26000"/>
        <a:ext cx="1586812" cy="1586812"/>
      </dsp:txXfrm>
    </dsp:sp>
    <dsp:sp modelId="{26594F35-6EAE-4D19-9A19-D0142623AD42}">
      <dsp:nvSpPr>
        <dsp:cNvPr id="0" name=""/>
        <dsp:cNvSpPr/>
      </dsp:nvSpPr>
      <dsp:spPr>
        <a:xfrm rot="19285714">
          <a:off x="4817147" y="2375556"/>
          <a:ext cx="584833" cy="34532"/>
        </a:xfrm>
        <a:custGeom>
          <a:avLst/>
          <a:gdLst/>
          <a:ahLst/>
          <a:cxnLst/>
          <a:rect l="0" t="0" r="0" b="0"/>
          <a:pathLst>
            <a:path>
              <a:moveTo>
                <a:pt x="0" y="17266"/>
              </a:moveTo>
              <a:lnTo>
                <a:pt x="584833" y="17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19285714">
        <a:off x="5094943" y="2378202"/>
        <a:ext cx="29241" cy="29241"/>
      </dsp:txXfrm>
    </dsp:sp>
    <dsp:sp modelId="{80EF0B44-2AD8-44F6-A113-9081F031BCED}">
      <dsp:nvSpPr>
        <dsp:cNvPr id="0" name=""/>
        <dsp:cNvSpPr/>
      </dsp:nvSpPr>
      <dsp:spPr>
        <a:xfrm>
          <a:off x="5165088" y="922417"/>
          <a:ext cx="1586812" cy="158681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2"/>
          </a:solidFill>
          <a:prstDash val="solid"/>
        </a:ln>
        <a:effectLst>
          <a:outerShdw blurRad="225425" dist="50800" dir="5220000" algn="ctr" rotWithShape="0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b="1" kern="1200" dirty="0" smtClean="0"/>
            <a:t>Educación</a:t>
          </a:r>
          <a:endParaRPr lang="es-AR" sz="2000" b="1" kern="1200" dirty="0"/>
        </a:p>
      </dsp:txBody>
      <dsp:txXfrm>
        <a:off x="5165088" y="922417"/>
        <a:ext cx="1586812" cy="1586812"/>
      </dsp:txXfrm>
    </dsp:sp>
    <dsp:sp modelId="{F061AF4A-C452-432E-B45D-7FA0F9AC4C59}">
      <dsp:nvSpPr>
        <dsp:cNvPr id="0" name=""/>
        <dsp:cNvSpPr/>
      </dsp:nvSpPr>
      <dsp:spPr>
        <a:xfrm rot="771429">
          <a:off x="5095366" y="3466454"/>
          <a:ext cx="483998" cy="34532"/>
        </a:xfrm>
        <a:custGeom>
          <a:avLst/>
          <a:gdLst/>
          <a:ahLst/>
          <a:cxnLst/>
          <a:rect l="0" t="0" r="0" b="0"/>
          <a:pathLst>
            <a:path>
              <a:moveTo>
                <a:pt x="0" y="17266"/>
              </a:moveTo>
              <a:lnTo>
                <a:pt x="483998" y="17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771429">
        <a:off x="5325265" y="3471620"/>
        <a:ext cx="24199" cy="24199"/>
      </dsp:txXfrm>
    </dsp:sp>
    <dsp:sp modelId="{4AAF03C5-5E7D-4E91-A9A6-8E1B2E8A547E}">
      <dsp:nvSpPr>
        <dsp:cNvPr id="0" name=""/>
        <dsp:cNvSpPr/>
      </dsp:nvSpPr>
      <dsp:spPr>
        <a:xfrm>
          <a:off x="5547166" y="2937034"/>
          <a:ext cx="1742304" cy="158681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2"/>
          </a:solidFill>
          <a:prstDash val="solid"/>
        </a:ln>
        <a:effectLst>
          <a:outerShdw blurRad="225425" dist="50800" dir="5220000" algn="ctr" rotWithShape="0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/>
            <a:t>Religiones</a:t>
          </a:r>
          <a:endParaRPr lang="es-AR" sz="2200" b="1" kern="1200" dirty="0"/>
        </a:p>
      </dsp:txBody>
      <dsp:txXfrm>
        <a:off x="5547166" y="2937034"/>
        <a:ext cx="1742304" cy="1586812"/>
      </dsp:txXfrm>
    </dsp:sp>
    <dsp:sp modelId="{C5956F64-5493-4AA3-8F39-34264883F259}">
      <dsp:nvSpPr>
        <dsp:cNvPr id="0" name=""/>
        <dsp:cNvSpPr/>
      </dsp:nvSpPr>
      <dsp:spPr>
        <a:xfrm rot="3857143">
          <a:off x="4343884" y="4336341"/>
          <a:ext cx="616216" cy="34532"/>
        </a:xfrm>
        <a:custGeom>
          <a:avLst/>
          <a:gdLst/>
          <a:ahLst/>
          <a:cxnLst/>
          <a:rect l="0" t="0" r="0" b="0"/>
          <a:pathLst>
            <a:path>
              <a:moveTo>
                <a:pt x="0" y="17266"/>
              </a:moveTo>
              <a:lnTo>
                <a:pt x="616216" y="17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3857143">
        <a:off x="4636587" y="4338202"/>
        <a:ext cx="30810" cy="30810"/>
      </dsp:txXfrm>
    </dsp:sp>
    <dsp:sp modelId="{A33BFDE7-4878-47B5-9BCF-0225BC48760C}">
      <dsp:nvSpPr>
        <dsp:cNvPr id="0" name=""/>
        <dsp:cNvSpPr/>
      </dsp:nvSpPr>
      <dsp:spPr>
        <a:xfrm>
          <a:off x="4336515" y="4552632"/>
          <a:ext cx="1586812" cy="158681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2"/>
          </a:solidFill>
          <a:prstDash val="solid"/>
        </a:ln>
        <a:effectLst>
          <a:outerShdw blurRad="225425" dist="50800" dir="5220000" algn="ctr" rotWithShape="0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/>
            <a:t>Familia</a:t>
          </a:r>
          <a:endParaRPr lang="es-AR" sz="2200" b="1" kern="1200" dirty="0"/>
        </a:p>
      </dsp:txBody>
      <dsp:txXfrm>
        <a:off x="4336515" y="4552632"/>
        <a:ext cx="1586812" cy="1586812"/>
      </dsp:txXfrm>
    </dsp:sp>
    <dsp:sp modelId="{23809755-FE13-42AB-99F2-3D6DE7F8661F}">
      <dsp:nvSpPr>
        <dsp:cNvPr id="0" name=""/>
        <dsp:cNvSpPr/>
      </dsp:nvSpPr>
      <dsp:spPr>
        <a:xfrm rot="6942857">
          <a:off x="3233316" y="4336341"/>
          <a:ext cx="616216" cy="34532"/>
        </a:xfrm>
        <a:custGeom>
          <a:avLst/>
          <a:gdLst/>
          <a:ahLst/>
          <a:cxnLst/>
          <a:rect l="0" t="0" r="0" b="0"/>
          <a:pathLst>
            <a:path>
              <a:moveTo>
                <a:pt x="0" y="17266"/>
              </a:moveTo>
              <a:lnTo>
                <a:pt x="616216" y="17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6942857">
        <a:off x="3526018" y="4338202"/>
        <a:ext cx="30810" cy="30810"/>
      </dsp:txXfrm>
    </dsp:sp>
    <dsp:sp modelId="{0C560857-E2C3-4114-8792-5501A75A4A31}">
      <dsp:nvSpPr>
        <dsp:cNvPr id="0" name=""/>
        <dsp:cNvSpPr/>
      </dsp:nvSpPr>
      <dsp:spPr>
        <a:xfrm>
          <a:off x="2270088" y="4552632"/>
          <a:ext cx="1586812" cy="158681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2"/>
          </a:solidFill>
          <a:prstDash val="solid"/>
        </a:ln>
        <a:effectLst>
          <a:outerShdw blurRad="225425" dist="50800" dir="5220000" algn="ctr" rotWithShape="0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/>
            <a:t>Ciencia</a:t>
          </a:r>
          <a:endParaRPr lang="es-AR" sz="2200" b="1" kern="1200" dirty="0"/>
        </a:p>
      </dsp:txBody>
      <dsp:txXfrm>
        <a:off x="2270088" y="4552632"/>
        <a:ext cx="1586812" cy="1586812"/>
      </dsp:txXfrm>
    </dsp:sp>
    <dsp:sp modelId="{1A72838B-3522-4355-8701-3A270EB0EA64}">
      <dsp:nvSpPr>
        <dsp:cNvPr id="0" name=""/>
        <dsp:cNvSpPr/>
      </dsp:nvSpPr>
      <dsp:spPr>
        <a:xfrm rot="10028571">
          <a:off x="2541625" y="3474614"/>
          <a:ext cx="557344" cy="34532"/>
        </a:xfrm>
        <a:custGeom>
          <a:avLst/>
          <a:gdLst/>
          <a:ahLst/>
          <a:cxnLst/>
          <a:rect l="0" t="0" r="0" b="0"/>
          <a:pathLst>
            <a:path>
              <a:moveTo>
                <a:pt x="0" y="17266"/>
              </a:moveTo>
              <a:lnTo>
                <a:pt x="557344" y="17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10028571">
        <a:off x="2806364" y="3477947"/>
        <a:ext cx="27867" cy="27867"/>
      </dsp:txXfrm>
    </dsp:sp>
    <dsp:sp modelId="{DCDF3906-8C06-48A2-BD09-4F0031318150}">
      <dsp:nvSpPr>
        <dsp:cNvPr id="0" name=""/>
        <dsp:cNvSpPr/>
      </dsp:nvSpPr>
      <dsp:spPr>
        <a:xfrm>
          <a:off x="981692" y="2937034"/>
          <a:ext cx="1586812" cy="158681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2"/>
          </a:solidFill>
          <a:prstDash val="solid"/>
        </a:ln>
        <a:effectLst>
          <a:outerShdw blurRad="225425" dist="50800" dir="5220000" algn="ctr" rotWithShape="0">
            <a:srgbClr val="000000">
              <a:alpha val="33000"/>
            </a:srgbClr>
          </a:outerShdw>
        </a:effectLst>
        <a:scene3d>
          <a:camera prst="perspectiveFront" fov="3300000">
            <a:rot lat="486000" lon="19530000" rev="174000"/>
          </a:camera>
          <a:lightRig rig="harsh" dir="t">
            <a:rot lat="0" lon="0" rev="3000000"/>
          </a:lightRig>
        </a:scene3d>
        <a:sp3d extrusionH="254000" contourW="19050">
          <a:bevelT w="82550" h="44450" prst="angle"/>
          <a:bevelB w="82550" h="44450" prst="angle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/>
            <a:t>Derecho</a:t>
          </a:r>
          <a:endParaRPr lang="es-AR" sz="2200" b="1" kern="1200" dirty="0"/>
        </a:p>
      </dsp:txBody>
      <dsp:txXfrm>
        <a:off x="981692" y="2937034"/>
        <a:ext cx="1586812" cy="1586812"/>
      </dsp:txXfrm>
    </dsp:sp>
    <dsp:sp modelId="{BA748639-26D4-4DF4-8ED0-242D9A4FBE37}">
      <dsp:nvSpPr>
        <dsp:cNvPr id="0" name=""/>
        <dsp:cNvSpPr/>
      </dsp:nvSpPr>
      <dsp:spPr>
        <a:xfrm rot="13114286">
          <a:off x="2791436" y="2375556"/>
          <a:ext cx="584833" cy="34532"/>
        </a:xfrm>
        <a:custGeom>
          <a:avLst/>
          <a:gdLst/>
          <a:ahLst/>
          <a:cxnLst/>
          <a:rect l="0" t="0" r="0" b="0"/>
          <a:pathLst>
            <a:path>
              <a:moveTo>
                <a:pt x="0" y="17266"/>
              </a:moveTo>
              <a:lnTo>
                <a:pt x="584833" y="17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13114286">
        <a:off x="3069232" y="2378202"/>
        <a:ext cx="29241" cy="29241"/>
      </dsp:txXfrm>
    </dsp:sp>
    <dsp:sp modelId="{5215C2AA-0CAA-49D4-BE90-85B304D084D1}">
      <dsp:nvSpPr>
        <dsp:cNvPr id="0" name=""/>
        <dsp:cNvSpPr/>
      </dsp:nvSpPr>
      <dsp:spPr>
        <a:xfrm>
          <a:off x="1441516" y="922417"/>
          <a:ext cx="1586812" cy="1586812"/>
        </a:xfrm>
        <a:prstGeom prst="ellips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>
              <a:solidFill>
                <a:schemeClr val="tx1"/>
              </a:solidFill>
            </a:rPr>
            <a:t>Lenguaje</a:t>
          </a:r>
          <a:endParaRPr lang="es-AR" sz="2200" b="1" kern="1200" dirty="0">
            <a:solidFill>
              <a:schemeClr val="tx1"/>
            </a:solidFill>
          </a:endParaRPr>
        </a:p>
      </dsp:txBody>
      <dsp:txXfrm>
        <a:off x="1441516" y="922417"/>
        <a:ext cx="1586812" cy="158681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9C55D6-FD51-4072-968A-E98EE16FF222}">
      <dsp:nvSpPr>
        <dsp:cNvPr id="0" name=""/>
        <dsp:cNvSpPr/>
      </dsp:nvSpPr>
      <dsp:spPr>
        <a:xfrm>
          <a:off x="6322597" y="1439665"/>
          <a:ext cx="659098" cy="1374246"/>
        </a:xfrm>
        <a:custGeom>
          <a:avLst/>
          <a:gdLst/>
          <a:ahLst/>
          <a:cxnLst/>
          <a:rect l="0" t="0" r="0" b="0"/>
          <a:pathLst>
            <a:path>
              <a:moveTo>
                <a:pt x="659098" y="0"/>
              </a:moveTo>
              <a:lnTo>
                <a:pt x="659098" y="1374246"/>
              </a:lnTo>
              <a:lnTo>
                <a:pt x="0" y="1374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7BF00-488C-4D1A-98FA-AABD69C1C1D0}">
      <dsp:nvSpPr>
        <dsp:cNvPr id="0" name=""/>
        <dsp:cNvSpPr/>
      </dsp:nvSpPr>
      <dsp:spPr>
        <a:xfrm>
          <a:off x="6935976" y="1439665"/>
          <a:ext cx="91440" cy="29016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016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5431D-5624-41FD-B70A-60C37E43F944}">
      <dsp:nvSpPr>
        <dsp:cNvPr id="0" name=""/>
        <dsp:cNvSpPr/>
      </dsp:nvSpPr>
      <dsp:spPr>
        <a:xfrm>
          <a:off x="4504744" y="2718"/>
          <a:ext cx="4953904" cy="1436947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400" kern="1200" dirty="0" smtClean="0"/>
            <a:t>SOCIEDAD</a:t>
          </a:r>
          <a:endParaRPr lang="es-AR" sz="3400" kern="1200" dirty="0"/>
        </a:p>
      </dsp:txBody>
      <dsp:txXfrm>
        <a:off x="4504744" y="2718"/>
        <a:ext cx="4953904" cy="1436947"/>
      </dsp:txXfrm>
    </dsp:sp>
    <dsp:sp modelId="{27AF1A98-61AF-4A2B-BEBE-67065F6D9BB4}">
      <dsp:nvSpPr>
        <dsp:cNvPr id="0" name=""/>
        <dsp:cNvSpPr/>
      </dsp:nvSpPr>
      <dsp:spPr>
        <a:xfrm>
          <a:off x="4851480" y="4341307"/>
          <a:ext cx="4260433" cy="2028638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400" kern="1200" dirty="0" smtClean="0"/>
            <a:t>ESTRUCTURAS MATERIALES</a:t>
          </a:r>
          <a:endParaRPr lang="es-AR" sz="3400" kern="1200" dirty="0"/>
        </a:p>
      </dsp:txBody>
      <dsp:txXfrm>
        <a:off x="4851480" y="4341307"/>
        <a:ext cx="4260433" cy="2028638"/>
      </dsp:txXfrm>
    </dsp:sp>
    <dsp:sp modelId="{997E09E2-B2EF-49BD-A901-28D85A367CB6}">
      <dsp:nvSpPr>
        <dsp:cNvPr id="0" name=""/>
        <dsp:cNvSpPr/>
      </dsp:nvSpPr>
      <dsp:spPr>
        <a:xfrm>
          <a:off x="2029516" y="1966608"/>
          <a:ext cx="4293080" cy="1694606"/>
        </a:xfrm>
        <a:prstGeom prst="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400" kern="1200" dirty="0" smtClean="0"/>
            <a:t>ESTRUCTURAS SIMBÓLICA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400" kern="1200" dirty="0" smtClean="0"/>
            <a:t>(justifican, legitiman)</a:t>
          </a:r>
          <a:endParaRPr lang="es-AR" sz="3400" kern="1200" dirty="0"/>
        </a:p>
      </dsp:txBody>
      <dsp:txXfrm>
        <a:off x="2029516" y="1966608"/>
        <a:ext cx="4293080" cy="169460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1DDCC3-22E8-4B5A-97CF-56491592D772}">
      <dsp:nvSpPr>
        <dsp:cNvPr id="0" name=""/>
        <dsp:cNvSpPr/>
      </dsp:nvSpPr>
      <dsp:spPr>
        <a:xfrm>
          <a:off x="0" y="2168629"/>
          <a:ext cx="2208553" cy="87969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i="0" kern="1200" dirty="0" smtClean="0">
              <a:latin typeface="Comic Sans MS" pitchFamily="66" charset="0"/>
            </a:rPr>
            <a:t>Androcentrismo</a:t>
          </a:r>
          <a:endParaRPr lang="es-AR" sz="2200" i="0" kern="1200" dirty="0">
            <a:latin typeface="Comic Sans MS" pitchFamily="66" charset="0"/>
          </a:endParaRPr>
        </a:p>
      </dsp:txBody>
      <dsp:txXfrm>
        <a:off x="0" y="2168629"/>
        <a:ext cx="2208553" cy="879694"/>
      </dsp:txXfrm>
    </dsp:sp>
    <dsp:sp modelId="{7C2759FB-C898-4D9D-A198-EBB17592D317}">
      <dsp:nvSpPr>
        <dsp:cNvPr id="0" name=""/>
        <dsp:cNvSpPr/>
      </dsp:nvSpPr>
      <dsp:spPr>
        <a:xfrm rot="18311427">
          <a:off x="1904798" y="2000072"/>
          <a:ext cx="1433805" cy="45043"/>
        </a:xfrm>
        <a:custGeom>
          <a:avLst/>
          <a:gdLst/>
          <a:ahLst/>
          <a:cxnLst/>
          <a:rect l="0" t="0" r="0" b="0"/>
          <a:pathLst>
            <a:path>
              <a:moveTo>
                <a:pt x="0" y="22521"/>
              </a:moveTo>
              <a:lnTo>
                <a:pt x="1433805" y="225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18311427">
        <a:off x="2585856" y="1986749"/>
        <a:ext cx="71690" cy="71690"/>
      </dsp:txXfrm>
    </dsp:sp>
    <dsp:sp modelId="{1DC5E7CE-0F1A-4AB0-ACC7-0D47471EF504}">
      <dsp:nvSpPr>
        <dsp:cNvPr id="0" name=""/>
        <dsp:cNvSpPr/>
      </dsp:nvSpPr>
      <dsp:spPr>
        <a:xfrm>
          <a:off x="3034850" y="1108695"/>
          <a:ext cx="1887525" cy="65603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kern="1200" dirty="0" smtClean="0">
              <a:latin typeface="Comic Sans MS" pitchFamily="66" charset="0"/>
            </a:rPr>
            <a:t>Invisibilización</a:t>
          </a:r>
          <a:endParaRPr lang="es-AR" sz="2000" kern="1200" dirty="0">
            <a:latin typeface="Comic Sans MS" pitchFamily="66" charset="0"/>
          </a:endParaRPr>
        </a:p>
      </dsp:txBody>
      <dsp:txXfrm>
        <a:off x="3034850" y="1108695"/>
        <a:ext cx="1887525" cy="656033"/>
      </dsp:txXfrm>
    </dsp:sp>
    <dsp:sp modelId="{95719310-18F6-4759-8BDB-108BB78A112A}">
      <dsp:nvSpPr>
        <dsp:cNvPr id="0" name=""/>
        <dsp:cNvSpPr/>
      </dsp:nvSpPr>
      <dsp:spPr>
        <a:xfrm rot="28352">
          <a:off x="4922354" y="1419363"/>
          <a:ext cx="1254641" cy="45043"/>
        </a:xfrm>
        <a:custGeom>
          <a:avLst/>
          <a:gdLst/>
          <a:ahLst/>
          <a:cxnLst/>
          <a:rect l="0" t="0" r="0" b="0"/>
          <a:pathLst>
            <a:path>
              <a:moveTo>
                <a:pt x="0" y="22521"/>
              </a:moveTo>
              <a:lnTo>
                <a:pt x="1254641" y="225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28352">
        <a:off x="5518309" y="1410519"/>
        <a:ext cx="62732" cy="62732"/>
      </dsp:txXfrm>
    </dsp:sp>
    <dsp:sp modelId="{90983E3C-5AC6-4B09-B7E5-002C5B3EF335}">
      <dsp:nvSpPr>
        <dsp:cNvPr id="0" name=""/>
        <dsp:cNvSpPr/>
      </dsp:nvSpPr>
      <dsp:spPr>
        <a:xfrm>
          <a:off x="6176974" y="396347"/>
          <a:ext cx="5593153" cy="2101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kern="1200" dirty="0" smtClean="0"/>
            <a:t>Manifestación en la cual las mujeres, sus aportes y sus obras no reciben el mismo reconocimiento que la de los hombres, pasan inadvertidas o desaparecen. Ej: historia, arte, ciencias, lenguaje, diccionarios, gramática.  </a:t>
          </a:r>
          <a:endParaRPr lang="es-AR" sz="2200" kern="1200" dirty="0"/>
        </a:p>
      </dsp:txBody>
      <dsp:txXfrm>
        <a:off x="6176974" y="396347"/>
        <a:ext cx="5593153" cy="2101423"/>
      </dsp:txXfrm>
    </dsp:sp>
    <dsp:sp modelId="{AF0441DA-07E0-4B0A-9268-4073FDDE52DF}">
      <dsp:nvSpPr>
        <dsp:cNvPr id="0" name=""/>
        <dsp:cNvSpPr/>
      </dsp:nvSpPr>
      <dsp:spPr>
        <a:xfrm rot="3125255">
          <a:off x="1929852" y="3156270"/>
          <a:ext cx="1445757" cy="45043"/>
        </a:xfrm>
        <a:custGeom>
          <a:avLst/>
          <a:gdLst/>
          <a:ahLst/>
          <a:cxnLst/>
          <a:rect l="0" t="0" r="0" b="0"/>
          <a:pathLst>
            <a:path>
              <a:moveTo>
                <a:pt x="0" y="22521"/>
              </a:moveTo>
              <a:lnTo>
                <a:pt x="1445757" y="225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3125255">
        <a:off x="2616586" y="3142648"/>
        <a:ext cx="72287" cy="72287"/>
      </dsp:txXfrm>
    </dsp:sp>
    <dsp:sp modelId="{95D1D443-A1E8-4074-AFE9-DB84C02035ED}">
      <dsp:nvSpPr>
        <dsp:cNvPr id="0" name=""/>
        <dsp:cNvSpPr/>
      </dsp:nvSpPr>
      <dsp:spPr>
        <a:xfrm>
          <a:off x="3096908" y="3425591"/>
          <a:ext cx="1801505" cy="64703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Comic Sans MS" pitchFamily="66" charset="0"/>
            </a:rPr>
            <a:t>Exclusión</a:t>
          </a:r>
          <a:endParaRPr lang="es-AR" sz="2400" kern="1200" dirty="0">
            <a:latin typeface="Comic Sans MS" pitchFamily="66" charset="0"/>
          </a:endParaRPr>
        </a:p>
      </dsp:txBody>
      <dsp:txXfrm>
        <a:off x="3096908" y="3425591"/>
        <a:ext cx="1801505" cy="647034"/>
      </dsp:txXfrm>
    </dsp:sp>
    <dsp:sp modelId="{32567A82-77FB-4ADC-AD88-3C9BCA93A6A6}">
      <dsp:nvSpPr>
        <dsp:cNvPr id="0" name=""/>
        <dsp:cNvSpPr/>
      </dsp:nvSpPr>
      <dsp:spPr>
        <a:xfrm rot="21572775">
          <a:off x="4898393" y="3721413"/>
          <a:ext cx="1306610" cy="45043"/>
        </a:xfrm>
        <a:custGeom>
          <a:avLst/>
          <a:gdLst/>
          <a:ahLst/>
          <a:cxnLst/>
          <a:rect l="0" t="0" r="0" b="0"/>
          <a:pathLst>
            <a:path>
              <a:moveTo>
                <a:pt x="0" y="22521"/>
              </a:moveTo>
              <a:lnTo>
                <a:pt x="1306610" y="225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 rot="21572775">
        <a:off x="5519032" y="3711269"/>
        <a:ext cx="65330" cy="65330"/>
      </dsp:txXfrm>
    </dsp:sp>
    <dsp:sp modelId="{EB959FD7-4BFD-4699-8233-08B6CA57B076}">
      <dsp:nvSpPr>
        <dsp:cNvPr id="0" name=""/>
        <dsp:cNvSpPr/>
      </dsp:nvSpPr>
      <dsp:spPr>
        <a:xfrm>
          <a:off x="6204982" y="2692270"/>
          <a:ext cx="5512086" cy="2092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kern="1200" dirty="0" smtClean="0"/>
            <a:t>Recurso consistente en la omisión de las mujeres en forma abierta y deliberada, quitándoles el lugar que les corresponde, y negando su autonomía e independencia.  Ej: mayor valor al trabajo del varón,  gratuidad del trabajo  doméstico y de cuidado, lenguaje.  </a:t>
          </a:r>
          <a:endParaRPr lang="es-AR" sz="2200" kern="1200" dirty="0"/>
        </a:p>
      </dsp:txBody>
      <dsp:txXfrm>
        <a:off x="6204982" y="2692270"/>
        <a:ext cx="5512086" cy="2092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014306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050360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022688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118439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290912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438706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097608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839822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662523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59719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201299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403270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696214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626520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226598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301917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086116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253862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428227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082465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527492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599829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bg1">
                <a:alpha val="0"/>
              </a:schemeClr>
            </a:gs>
            <a:gs pos="0">
              <a:schemeClr val="bg1"/>
            </a:gs>
            <a:gs pos="100000">
              <a:schemeClr val="accent1"/>
            </a:gs>
            <a:gs pos="65000">
              <a:schemeClr val="bg1">
                <a:alpha val="3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512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bg1">
                <a:alpha val="0"/>
              </a:schemeClr>
            </a:gs>
            <a:gs pos="0">
              <a:schemeClr val="bg1"/>
            </a:gs>
            <a:gs pos="100000">
              <a:schemeClr val="accent1"/>
            </a:gs>
            <a:gs pos="65000">
              <a:schemeClr val="bg1">
                <a:alpha val="3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0AAE3-F0DC-4A25-8A1B-3DC802E22EA4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05/10/2018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35DF7-8488-4A41-8B67-2D1739801A13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060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303" y="5151548"/>
            <a:ext cx="5550796" cy="1545466"/>
          </a:xfrm>
        </p:spPr>
        <p:txBody>
          <a:bodyPr>
            <a:normAutofit/>
          </a:bodyPr>
          <a:lstStyle/>
          <a:p>
            <a:pPr algn="l"/>
            <a:r>
              <a:rPr lang="es-AR" sz="1600" b="1" dirty="0" err="1">
                <a:solidFill>
                  <a:schemeClr val="tx2"/>
                </a:solidFill>
                <a:latin typeface="Comic Sans MS" panose="030F0702030302020204" pitchFamily="66" charset="0"/>
              </a:rPr>
              <a:t>A</a:t>
            </a:r>
            <a:r>
              <a:rPr lang="es-AR" sz="1600" b="1" dirty="0" err="1" smtClean="0">
                <a:solidFill>
                  <a:schemeClr val="tx2"/>
                </a:solidFill>
                <a:latin typeface="Comic Sans MS" panose="030F0702030302020204" pitchFamily="66" charset="0"/>
              </a:rPr>
              <a:t>bog</a:t>
            </a:r>
            <a:r>
              <a:rPr lang="es-AR" sz="16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. Vanina Abraham</a:t>
            </a:r>
            <a:r>
              <a:rPr lang="es-AR" sz="1600" b="1" dirty="0">
                <a:solidFill>
                  <a:schemeClr val="tx2"/>
                </a:solidFill>
                <a:latin typeface="Comic Sans MS" panose="030F0702030302020204" pitchFamily="66" charset="0"/>
              </a:rPr>
              <a:t/>
            </a:r>
            <a:br>
              <a:rPr lang="es-AR" sz="1600" b="1" dirty="0">
                <a:solidFill>
                  <a:schemeClr val="tx2"/>
                </a:solidFill>
                <a:latin typeface="Comic Sans MS" panose="030F0702030302020204" pitchFamily="66" charset="0"/>
              </a:rPr>
            </a:br>
            <a:r>
              <a:rPr lang="es-AR" sz="16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Especialización </a:t>
            </a:r>
            <a:r>
              <a:rPr lang="es-AR" sz="1600" b="1" dirty="0">
                <a:solidFill>
                  <a:schemeClr val="tx2"/>
                </a:solidFill>
                <a:latin typeface="Comic Sans MS" panose="030F0702030302020204" pitchFamily="66" charset="0"/>
              </a:rPr>
              <a:t>Mujeres y Derechos Humanos</a:t>
            </a:r>
            <a:r>
              <a:rPr lang="es-AR" sz="16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/>
            </a:r>
            <a:br>
              <a:rPr lang="es-AR" sz="16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</a:br>
            <a:r>
              <a:rPr lang="es-AR" sz="16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Dirección de Derechos Humanos y acceso a la justicia</a:t>
            </a:r>
            <a:br>
              <a:rPr lang="es-AR" sz="16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</a:br>
            <a:r>
              <a:rPr lang="es-AR" sz="16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Suprema Corte de Justicia de Mendoza</a:t>
            </a:r>
            <a:br>
              <a:rPr lang="es-AR" sz="16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</a:br>
            <a:r>
              <a:rPr lang="es-AR" sz="16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vabraham@jus.mendoza.gov.ar</a:t>
            </a:r>
            <a:endParaRPr lang="es-AR" sz="1600" b="1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285871" y="1091314"/>
            <a:ext cx="11720946" cy="3594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88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LENGUAJE</a:t>
            </a:r>
            <a:endParaRPr lang="es-AR" sz="8800" b="1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699778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0945" y="277091"/>
            <a:ext cx="11582400" cy="6292419"/>
          </a:xfrm>
        </p:spPr>
        <p:txBody>
          <a:bodyPr/>
          <a:lstStyle/>
          <a:p>
            <a:endParaRPr lang="es-AR" dirty="0" smtClean="0"/>
          </a:p>
        </p:txBody>
      </p:sp>
      <p:sp>
        <p:nvSpPr>
          <p:cNvPr id="5" name="4 Llamada rectangular"/>
          <p:cNvSpPr/>
          <p:nvPr/>
        </p:nvSpPr>
        <p:spPr>
          <a:xfrm>
            <a:off x="304800" y="457200"/>
            <a:ext cx="11374582" cy="5084618"/>
          </a:xfrm>
          <a:prstGeom prst="wedgeRectCallout">
            <a:avLst>
              <a:gd name="adj1" fmla="val -36633"/>
              <a:gd name="adj2" fmla="val 729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i="1" dirty="0" smtClean="0">
                <a:solidFill>
                  <a:schemeClr val="tx1"/>
                </a:solidFill>
              </a:rPr>
              <a:t>DECONSTRUCCIÓN ES UNA ACTITUD DE VIDA. Es una práctica ética. Desencializa. Muestra que lo que somos y lo que hacemos no es natural. Todo puede ser de otra manera. Es antidogmática. </a:t>
            </a:r>
          </a:p>
          <a:p>
            <a:pPr algn="ctr"/>
            <a:endParaRPr lang="es-AR" sz="1400" i="1" dirty="0" smtClean="0">
              <a:solidFill>
                <a:schemeClr val="tx1"/>
              </a:solidFill>
            </a:endParaRPr>
          </a:p>
          <a:p>
            <a:pPr algn="ctr"/>
            <a:r>
              <a:rPr lang="es-AR" sz="3200" i="1" dirty="0" smtClean="0">
                <a:solidFill>
                  <a:schemeClr val="tx1"/>
                </a:solidFill>
              </a:rPr>
              <a:t>Deconstrucción muestra al otro. Al derrotado. </a:t>
            </a:r>
          </a:p>
          <a:p>
            <a:pPr algn="ctr"/>
            <a:endParaRPr lang="es-AR" sz="1400" i="1" dirty="0" smtClean="0">
              <a:solidFill>
                <a:schemeClr val="tx1"/>
              </a:solidFill>
            </a:endParaRPr>
          </a:p>
          <a:p>
            <a:pPr algn="ctr"/>
            <a:r>
              <a:rPr lang="es-AR" sz="3200" i="1" dirty="0" smtClean="0">
                <a:solidFill>
                  <a:schemeClr val="tx1"/>
                </a:solidFill>
              </a:rPr>
              <a:t>Toma lo instalado (instituciones, religiones, educación, familia, lenguaje) y muestra sus zonas ocultas, sus contradicciones, y a sus derrotados. (as)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1692" y="112542"/>
            <a:ext cx="11380962" cy="6443003"/>
          </a:xfrm>
        </p:spPr>
        <p:txBody>
          <a:bodyPr>
            <a:normAutofit fontScale="92500"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s-AR" sz="3600" dirty="0" smtClean="0">
                <a:solidFill>
                  <a:prstClr val="black"/>
                </a:solidFill>
              </a:rPr>
              <a:t>No </a:t>
            </a:r>
            <a:r>
              <a:rPr lang="es-AR" sz="3600" dirty="0">
                <a:solidFill>
                  <a:prstClr val="black"/>
                </a:solidFill>
              </a:rPr>
              <a:t>se trata de </a:t>
            </a:r>
            <a:r>
              <a:rPr lang="es-AR" sz="3600" b="1" dirty="0">
                <a:solidFill>
                  <a:schemeClr val="accent5"/>
                </a:solidFill>
              </a:rPr>
              <a:t>dinamitar el lenguaje como </a:t>
            </a:r>
            <a:r>
              <a:rPr lang="es-AR" sz="3600" b="1" dirty="0" smtClean="0">
                <a:solidFill>
                  <a:schemeClr val="accent5"/>
                </a:solidFill>
              </a:rPr>
              <a:t>instrumento</a:t>
            </a:r>
            <a:r>
              <a:rPr lang="es-AR" sz="3600" dirty="0" smtClean="0">
                <a:solidFill>
                  <a:prstClr val="black"/>
                </a:solidFill>
              </a:rPr>
              <a:t>, sino de cuestionar </a:t>
            </a:r>
            <a:r>
              <a:rPr lang="es-AR" sz="3600" dirty="0">
                <a:solidFill>
                  <a:prstClr val="black"/>
                </a:solidFill>
              </a:rPr>
              <a:t>una realidad que se fue estructurando por medio de la </a:t>
            </a:r>
            <a:r>
              <a:rPr lang="es-AR" sz="3600" b="1" dirty="0" smtClean="0">
                <a:solidFill>
                  <a:schemeClr val="accent5"/>
                </a:solidFill>
              </a:rPr>
              <a:t>metafísica tradicional</a:t>
            </a:r>
            <a:r>
              <a:rPr lang="es-AR" sz="3600" dirty="0" smtClean="0">
                <a:solidFill>
                  <a:prstClr val="black"/>
                </a:solidFill>
              </a:rPr>
              <a:t>, una forma </a:t>
            </a:r>
            <a:r>
              <a:rPr lang="es-AR" sz="3600" dirty="0">
                <a:solidFill>
                  <a:prstClr val="black"/>
                </a:solidFill>
              </a:rPr>
              <a:t>de ordenar la realidad a partir de la lengua que supone la exclusión de LAS DIFERENCIAS, “EL OTRO” “LO DIFERENTE.” Cuando uno </a:t>
            </a:r>
            <a:r>
              <a:rPr lang="es-AR" sz="3600" dirty="0" smtClean="0">
                <a:solidFill>
                  <a:prstClr val="black"/>
                </a:solidFill>
              </a:rPr>
              <a:t>ordena, </a:t>
            </a:r>
            <a:r>
              <a:rPr lang="es-AR" sz="3600" dirty="0">
                <a:solidFill>
                  <a:prstClr val="black"/>
                </a:solidFill>
              </a:rPr>
              <a:t>deja algo afuera (la diferencia</a:t>
            </a:r>
            <a:r>
              <a:rPr lang="es-AR" sz="3600" dirty="0" smtClean="0">
                <a:solidFill>
                  <a:prstClr val="black"/>
                </a:solidFill>
              </a:rPr>
              <a:t>). Cuando se clasifica, se sacrifica.</a:t>
            </a:r>
          </a:p>
          <a:p>
            <a:pPr marL="0" lvl="0" indent="0" algn="just">
              <a:buNone/>
            </a:pPr>
            <a:endParaRPr lang="es-AR" sz="36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s-AR" sz="5400" b="1" dirty="0" smtClean="0">
                <a:solidFill>
                  <a:schemeClr val="accent1"/>
                </a:solidFill>
              </a:rPr>
              <a:t>LES OTRES????</a:t>
            </a:r>
            <a:endParaRPr lang="es-AR" sz="5400" b="1" dirty="0">
              <a:solidFill>
                <a:schemeClr val="accent1"/>
              </a:solidFill>
            </a:endParaRPr>
          </a:p>
          <a:p>
            <a:endParaRPr lang="es-AR" sz="3600" dirty="0"/>
          </a:p>
        </p:txBody>
      </p:sp>
      <p:sp>
        <p:nvSpPr>
          <p:cNvPr id="4" name="Abrir llave 3"/>
          <p:cNvSpPr/>
          <p:nvPr/>
        </p:nvSpPr>
        <p:spPr>
          <a:xfrm rot="16200000">
            <a:off x="5790539" y="-726171"/>
            <a:ext cx="503268" cy="11380962"/>
          </a:xfrm>
          <a:prstGeom prst="leftBrace">
            <a:avLst>
              <a:gd name="adj1" fmla="val 8333"/>
              <a:gd name="adj2" fmla="val 49380"/>
            </a:avLst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146950212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8708" y="629431"/>
            <a:ext cx="11540837" cy="3137639"/>
          </a:xfrm>
        </p:spPr>
        <p:txBody>
          <a:bodyPr>
            <a:normAutofit/>
          </a:bodyPr>
          <a:lstStyle/>
          <a:p>
            <a:r>
              <a:rPr lang="es-AR" sz="5400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Lenguaje con perspectiva de género</a:t>
            </a:r>
            <a:endParaRPr lang="es-AR" sz="5400" b="1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4 Cinta perforada"/>
          <p:cNvSpPr/>
          <p:nvPr/>
        </p:nvSpPr>
        <p:spPr>
          <a:xfrm>
            <a:off x="3713018" y="4031672"/>
            <a:ext cx="4932218" cy="234141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6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Bienvenides</a:t>
            </a:r>
            <a:endParaRPr lang="es-AR" sz="6000" dirty="0"/>
          </a:p>
        </p:txBody>
      </p:sp>
    </p:spTree>
    <p:extLst>
      <p:ext uri="{BB962C8B-B14F-4D97-AF65-F5344CB8AC3E}">
        <p14:creationId xmlns="" xmlns:p14="http://schemas.microsoft.com/office/powerpoint/2010/main" val="328699778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"/>
            <a:ext cx="10972800" cy="678872"/>
          </a:xfrm>
        </p:spPr>
        <p:txBody>
          <a:bodyPr>
            <a:normAutofit fontScale="90000"/>
          </a:bodyPr>
          <a:lstStyle/>
          <a:p>
            <a:r>
              <a:rPr lang="es-AR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Perspectiva crítica: Lenguaje</a:t>
            </a:r>
            <a:endParaRPr lang="es-AR" b="1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" y="772733"/>
            <a:ext cx="12192000" cy="6085268"/>
          </a:xfrm>
        </p:spPr>
        <p:txBody>
          <a:bodyPr>
            <a:normAutofit/>
          </a:bodyPr>
          <a:lstStyle/>
          <a:p>
            <a:endParaRPr lang="es-AR" sz="800" dirty="0" smtClean="0"/>
          </a:p>
          <a:p>
            <a:r>
              <a:rPr lang="es-AR" dirty="0" smtClean="0"/>
              <a:t>Lenguaje              no es un hecho ajeno a la ideología dominante</a:t>
            </a:r>
          </a:p>
          <a:p>
            <a:endParaRPr lang="es-AR" dirty="0"/>
          </a:p>
          <a:p>
            <a:endParaRPr lang="es-AR" dirty="0" smtClean="0"/>
          </a:p>
          <a:p>
            <a:endParaRPr lang="es-AR" sz="1100" dirty="0" smtClean="0"/>
          </a:p>
          <a:p>
            <a:r>
              <a:rPr lang="es-AR" b="1" dirty="0" smtClean="0">
                <a:solidFill>
                  <a:schemeClr val="tx2"/>
                </a:solidFill>
              </a:rPr>
              <a:t>Poder</a:t>
            </a:r>
            <a:r>
              <a:rPr lang="es-AR" dirty="0" smtClean="0"/>
              <a:t>         palabra        realidad. </a:t>
            </a:r>
            <a:r>
              <a:rPr lang="es-AR" b="1" dirty="0" smtClean="0">
                <a:solidFill>
                  <a:schemeClr val="accent5"/>
                </a:solidFill>
              </a:rPr>
              <a:t>CONSTITUYE SENTIDOS</a:t>
            </a:r>
          </a:p>
          <a:p>
            <a:r>
              <a:rPr lang="es-AR" dirty="0" smtClean="0"/>
              <a:t>Elemento </a:t>
            </a:r>
            <a:r>
              <a:rPr lang="es-AR" b="1" dirty="0" smtClean="0">
                <a:solidFill>
                  <a:schemeClr val="tx2"/>
                </a:solidFill>
              </a:rPr>
              <a:t>reproductor</a:t>
            </a:r>
            <a:r>
              <a:rPr lang="es-AR" dirty="0" smtClean="0"/>
              <a:t>  de las estructuras materiales o </a:t>
            </a:r>
            <a:r>
              <a:rPr lang="es-AR" b="1" dirty="0" smtClean="0">
                <a:solidFill>
                  <a:schemeClr val="tx2"/>
                </a:solidFill>
              </a:rPr>
              <a:t>emancipador</a:t>
            </a:r>
            <a:r>
              <a:rPr lang="es-AR" dirty="0" smtClean="0"/>
              <a:t>. </a:t>
            </a:r>
          </a:p>
          <a:p>
            <a:pPr algn="just"/>
            <a:r>
              <a:rPr lang="es-AR" dirty="0" smtClean="0"/>
              <a:t>Poderoso </a:t>
            </a:r>
            <a:r>
              <a:rPr lang="es-AR" b="1" dirty="0" smtClean="0">
                <a:solidFill>
                  <a:schemeClr val="tx2"/>
                </a:solidFill>
              </a:rPr>
              <a:t>agente de socialización</a:t>
            </a:r>
            <a:r>
              <a:rPr lang="es-AR" dirty="0" smtClean="0"/>
              <a:t> (no objetivo, no neutral)</a:t>
            </a:r>
          </a:p>
          <a:p>
            <a:pPr marL="0" indent="0" algn="just">
              <a:buNone/>
            </a:pPr>
            <a:endParaRPr lang="es-AR" dirty="0" smtClean="0"/>
          </a:p>
          <a:p>
            <a:pPr marL="0" indent="0" algn="ctr">
              <a:buNone/>
            </a:pPr>
            <a:r>
              <a:rPr lang="es-AR" b="1" i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Esto </a:t>
            </a:r>
            <a:r>
              <a:rPr lang="es-AR" b="1" i="1" dirty="0">
                <a:solidFill>
                  <a:schemeClr val="tx2"/>
                </a:solidFill>
                <a:latin typeface="Comic Sans MS" panose="030F0702030302020204" pitchFamily="66" charset="0"/>
              </a:rPr>
              <a:t>evidencia los esfuerzos del feminismo por generar usos más inclusivos de lenguaje. </a:t>
            </a:r>
          </a:p>
          <a:p>
            <a:pPr algn="just"/>
            <a:endParaRPr lang="es-AR" dirty="0" smtClean="0"/>
          </a:p>
        </p:txBody>
      </p:sp>
      <p:sp>
        <p:nvSpPr>
          <p:cNvPr id="4" name="Cerrar llave 3"/>
          <p:cNvSpPr/>
          <p:nvPr/>
        </p:nvSpPr>
        <p:spPr>
          <a:xfrm rot="5400000">
            <a:off x="6977544" y="-2334320"/>
            <a:ext cx="190208" cy="7888894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Flecha derecha 4"/>
          <p:cNvSpPr/>
          <p:nvPr/>
        </p:nvSpPr>
        <p:spPr>
          <a:xfrm>
            <a:off x="2097012" y="1109875"/>
            <a:ext cx="720438" cy="432857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redondeado 5"/>
          <p:cNvSpPr/>
          <p:nvPr/>
        </p:nvSpPr>
        <p:spPr>
          <a:xfrm>
            <a:off x="4114800" y="2005188"/>
            <a:ext cx="6096001" cy="668739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Disputa por el sentido</a:t>
            </a:r>
            <a:endParaRPr lang="es-AR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7 Flecha derecha"/>
          <p:cNvSpPr/>
          <p:nvPr/>
        </p:nvSpPr>
        <p:spPr>
          <a:xfrm>
            <a:off x="1586345" y="3081761"/>
            <a:ext cx="573891" cy="386364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26549" y="3081761"/>
            <a:ext cx="682811" cy="4938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7383931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1668" y="321973"/>
            <a:ext cx="11771290" cy="63492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dirty="0" smtClean="0"/>
              <a:t>Consecuencia de esa </a:t>
            </a:r>
            <a:r>
              <a:rPr lang="es-AR" b="1" dirty="0" smtClean="0">
                <a:solidFill>
                  <a:schemeClr val="tx2"/>
                </a:solidFill>
              </a:rPr>
              <a:t>DESIGUALDAD LINGÜÍSTICA </a:t>
            </a:r>
          </a:p>
          <a:p>
            <a:pPr marL="0" indent="0" algn="ctr">
              <a:buNone/>
            </a:pPr>
            <a:endParaRPr lang="es-AR" dirty="0"/>
          </a:p>
          <a:p>
            <a:pPr marL="0" indent="0" algn="ctr">
              <a:buNone/>
            </a:pPr>
            <a:endParaRPr lang="es-AR" dirty="0" smtClean="0"/>
          </a:p>
          <a:p>
            <a:pPr marL="0" indent="0">
              <a:buNone/>
            </a:pPr>
            <a:endParaRPr lang="es-AR" sz="1400" dirty="0" smtClean="0"/>
          </a:p>
          <a:p>
            <a:pPr marL="0" indent="0">
              <a:buNone/>
            </a:pPr>
            <a:endParaRPr lang="es-AR" sz="1400" dirty="0" smtClean="0"/>
          </a:p>
          <a:p>
            <a:pPr marL="0" indent="0">
              <a:buNone/>
            </a:pPr>
            <a:endParaRPr lang="es-AR" sz="1400" dirty="0" smtClean="0"/>
          </a:p>
          <a:p>
            <a:pPr marL="0" indent="0">
              <a:buNone/>
            </a:pPr>
            <a:endParaRPr lang="es-AR" sz="1400" dirty="0"/>
          </a:p>
          <a:p>
            <a:pPr marL="0" indent="0">
              <a:buNone/>
            </a:pPr>
            <a:r>
              <a:rPr lang="es-AR" dirty="0" smtClean="0"/>
              <a:t>1- </a:t>
            </a:r>
            <a:r>
              <a:rPr lang="es-AR" b="1" dirty="0" smtClean="0">
                <a:solidFill>
                  <a:schemeClr val="tx2"/>
                </a:solidFill>
              </a:rPr>
              <a:t>Poder</a:t>
            </a:r>
            <a:r>
              <a:rPr lang="es-AR" dirty="0" smtClean="0"/>
              <a:t>: reside en que es “</a:t>
            </a:r>
            <a:r>
              <a:rPr lang="es-AR" dirty="0" smtClean="0">
                <a:solidFill>
                  <a:schemeClr val="tx2"/>
                </a:solidFill>
              </a:rPr>
              <a:t>invisible</a:t>
            </a:r>
            <a:r>
              <a:rPr lang="es-AR" dirty="0" smtClean="0"/>
              <a:t>”. </a:t>
            </a:r>
          </a:p>
          <a:p>
            <a:pPr marL="0" indent="0">
              <a:buNone/>
            </a:pPr>
            <a:endParaRPr lang="es-AR" sz="800" dirty="0" smtClean="0"/>
          </a:p>
          <a:p>
            <a:pPr marL="0" indent="0" algn="just">
              <a:buNone/>
            </a:pPr>
            <a:r>
              <a:rPr lang="es-AR" dirty="0" smtClean="0"/>
              <a:t>2- </a:t>
            </a:r>
            <a:r>
              <a:rPr lang="es-AR" b="1" dirty="0" smtClean="0">
                <a:solidFill>
                  <a:schemeClr val="tx2"/>
                </a:solidFill>
              </a:rPr>
              <a:t>No es diferente de cualquier violencia</a:t>
            </a:r>
            <a:r>
              <a:rPr lang="es-AR" dirty="0" smtClean="0"/>
              <a:t>: las violencias que podemos denominar de “</a:t>
            </a:r>
            <a:r>
              <a:rPr lang="es-AR" b="1" dirty="0" smtClean="0">
                <a:solidFill>
                  <a:schemeClr val="tx2"/>
                </a:solidFill>
              </a:rPr>
              <a:t>baja intensidad</a:t>
            </a:r>
            <a:r>
              <a:rPr lang="es-AR" dirty="0" smtClean="0"/>
              <a:t>”         son la “argamasa” que sostiene todo un sistema violento que va a derivar en aquellas más extremas (física), pero que </a:t>
            </a:r>
            <a:r>
              <a:rPr lang="es-AR" b="1" dirty="0" smtClean="0">
                <a:solidFill>
                  <a:schemeClr val="tx2"/>
                </a:solidFill>
              </a:rPr>
              <a:t>NO</a:t>
            </a:r>
            <a:r>
              <a:rPr lang="es-AR" dirty="0" smtClean="0"/>
              <a:t> serían explicables fuera de un contexto de </a:t>
            </a:r>
            <a:r>
              <a:rPr lang="es-AR" b="1" dirty="0" smtClean="0">
                <a:solidFill>
                  <a:schemeClr val="tx2"/>
                </a:solidFill>
              </a:rPr>
              <a:t>violencias sistémicas</a:t>
            </a:r>
            <a:r>
              <a:rPr lang="es-AR" dirty="0" smtClean="0"/>
              <a:t>. </a:t>
            </a:r>
            <a:endParaRPr lang="es-AR" dirty="0"/>
          </a:p>
        </p:txBody>
      </p:sp>
      <p:sp>
        <p:nvSpPr>
          <p:cNvPr id="4" name="Flecha abajo 3"/>
          <p:cNvSpPr/>
          <p:nvPr/>
        </p:nvSpPr>
        <p:spPr>
          <a:xfrm>
            <a:off x="5525037" y="935867"/>
            <a:ext cx="703573" cy="69897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Flecha derecha 4"/>
          <p:cNvSpPr/>
          <p:nvPr/>
        </p:nvSpPr>
        <p:spPr>
          <a:xfrm>
            <a:off x="5705963" y="4435213"/>
            <a:ext cx="670409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Rectángulo redondeado"/>
          <p:cNvSpPr/>
          <p:nvPr/>
        </p:nvSpPr>
        <p:spPr>
          <a:xfrm>
            <a:off x="3754582" y="1828801"/>
            <a:ext cx="4391891" cy="9144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Violencia simbólica</a:t>
            </a:r>
          </a:p>
        </p:txBody>
      </p:sp>
    </p:spTree>
    <p:extLst>
      <p:ext uri="{BB962C8B-B14F-4D97-AF65-F5344CB8AC3E}">
        <p14:creationId xmlns="" xmlns:p14="http://schemas.microsoft.com/office/powerpoint/2010/main" val="190907846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26475" y="443345"/>
            <a:ext cx="11055927" cy="5874328"/>
          </a:xfrm>
        </p:spPr>
        <p:txBody>
          <a:bodyPr>
            <a:normAutofit/>
          </a:bodyPr>
          <a:lstStyle/>
          <a:p>
            <a:pPr algn="just"/>
            <a:endParaRPr lang="es-AR" sz="1000" dirty="0" smtClean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es-AR" sz="3600" dirty="0" smtClean="0">
                <a:solidFill>
                  <a:schemeClr val="tx2"/>
                </a:solidFill>
              </a:rPr>
              <a:t>   “</a:t>
            </a:r>
            <a:r>
              <a:rPr lang="es-AR" sz="3600" b="1" i="1" dirty="0" smtClean="0">
                <a:solidFill>
                  <a:schemeClr val="tx2"/>
                </a:solidFill>
              </a:rPr>
              <a:t>Limitar la violencia al discurso de lo patológico, lo enfermo, lo perverso, puede llevarnos a quedar entrampados en discursos médico-legales de excepcionalidad, borrando las diversas manifestaciones de violencias normalizadas, tanto en el ámbito privado como en el público</a:t>
            </a:r>
            <a:r>
              <a:rPr lang="es-AR" sz="3600" i="1" dirty="0" smtClean="0">
                <a:solidFill>
                  <a:schemeClr val="tx2"/>
                </a:solidFill>
              </a:rPr>
              <a:t>.</a:t>
            </a:r>
          </a:p>
          <a:p>
            <a:pPr algn="just">
              <a:buNone/>
            </a:pPr>
            <a:r>
              <a:rPr lang="es-AR" sz="3600" b="1" i="1" dirty="0" smtClean="0">
                <a:solidFill>
                  <a:schemeClr val="tx2"/>
                </a:solidFill>
              </a:rPr>
              <a:t>   Se pierde así la posibilidad comprenderlas en un entramado mayor, en la matriz heternormativa y patriarcal de nuestras sociedades</a:t>
            </a:r>
            <a:r>
              <a:rPr lang="es-AR" sz="3600" b="1" dirty="0" smtClean="0">
                <a:solidFill>
                  <a:schemeClr val="tx2"/>
                </a:solidFill>
              </a:rPr>
              <a:t>.” (</a:t>
            </a:r>
            <a:r>
              <a:rPr lang="es-AR" sz="3600" b="1" dirty="0" err="1" smtClean="0">
                <a:solidFill>
                  <a:schemeClr val="tx2"/>
                </a:solidFill>
              </a:rPr>
              <a:t>Segato</a:t>
            </a:r>
            <a:r>
              <a:rPr lang="es-AR" sz="3600" b="1" dirty="0" smtClean="0">
                <a:solidFill>
                  <a:schemeClr val="tx2"/>
                </a:solidFill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373003065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0913" y="0"/>
            <a:ext cx="10972800" cy="781430"/>
          </a:xfrm>
        </p:spPr>
        <p:txBody>
          <a:bodyPr/>
          <a:lstStyle/>
          <a:p>
            <a:r>
              <a:rPr lang="es-AR" b="1" dirty="0">
                <a:solidFill>
                  <a:schemeClr val="tx2"/>
                </a:solidFill>
                <a:latin typeface="Comic Sans MS" panose="030F0702030302020204" pitchFamily="66" charset="0"/>
              </a:rPr>
              <a:t>L</a:t>
            </a:r>
            <a:r>
              <a:rPr lang="es-AR" b="1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ingüística</a:t>
            </a:r>
            <a:endParaRPr lang="es-AR" b="1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8789" y="781430"/>
            <a:ext cx="11835684" cy="587694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AR" sz="3000" dirty="0"/>
              <a:t>Estudios </a:t>
            </a:r>
            <a:r>
              <a:rPr lang="es-AR" sz="3000" dirty="0" smtClean="0"/>
              <a:t>lingüísticos </a:t>
            </a:r>
            <a:r>
              <a:rPr lang="es-AR" sz="3000" dirty="0"/>
              <a:t>(50): </a:t>
            </a:r>
            <a:r>
              <a:rPr lang="es-AR" sz="3000" i="1" dirty="0"/>
              <a:t>nuestra </a:t>
            </a:r>
            <a:r>
              <a:rPr lang="es-AR" sz="3000" i="1" dirty="0" smtClean="0"/>
              <a:t>lengua determina nuestra manera de entender y construir el mundo. Las personas que hablan diferentes lenguas, piensan de manera diferente. </a:t>
            </a:r>
          </a:p>
          <a:p>
            <a:pPr algn="just"/>
            <a:endParaRPr lang="es-AR" sz="1600" dirty="0"/>
          </a:p>
          <a:p>
            <a:pPr algn="just"/>
            <a:r>
              <a:rPr lang="es-AR" sz="2800" dirty="0" smtClean="0"/>
              <a:t>El género gramatical: afecta las propiedades que se asocian con las cosas. </a:t>
            </a:r>
          </a:p>
          <a:p>
            <a:pPr algn="just"/>
            <a:r>
              <a:rPr lang="es-AR" sz="2800" dirty="0" smtClean="0"/>
              <a:t>Lo que se nomina: puede ser más fácil de percibir.</a:t>
            </a:r>
          </a:p>
          <a:p>
            <a:pPr algn="just"/>
            <a:r>
              <a:rPr lang="es-AR" sz="2800" dirty="0" smtClean="0"/>
              <a:t>La lengua modifica incluso la representación de ideas abstractas (la muerte, el pecado, el miedo).  </a:t>
            </a:r>
          </a:p>
          <a:p>
            <a:pPr algn="just"/>
            <a:r>
              <a:rPr lang="es-AR" sz="2800" dirty="0" smtClean="0"/>
              <a:t>Reproduce la división sexual del trabajo. </a:t>
            </a:r>
            <a:endParaRPr lang="es-AR" sz="28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2240924" y="5473520"/>
            <a:ext cx="7527701" cy="81136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4000" dirty="0"/>
              <a:t>Opciones </a:t>
            </a:r>
            <a:r>
              <a:rPr lang="es-AR" sz="4000" dirty="0" smtClean="0"/>
              <a:t>vitales determinadas</a:t>
            </a:r>
            <a:r>
              <a:rPr lang="es-AR" dirty="0" smtClean="0"/>
              <a:t> </a:t>
            </a:r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173083254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3842" y="21660"/>
            <a:ext cx="10972800" cy="648041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tx2"/>
                </a:solidFill>
                <a:latin typeface="Comic Sans MS" pitchFamily="66" charset="0"/>
              </a:rPr>
              <a:t>Permitirnos las preguntas…</a:t>
            </a:r>
            <a:endParaRPr lang="es-AR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811369"/>
            <a:ext cx="12192000" cy="5859887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Inexistencia, </a:t>
            </a: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tendrá efectos sobre la normatividad femenina?</a:t>
            </a:r>
          </a:p>
          <a:p>
            <a:pPr>
              <a:lnSpc>
                <a:spcPct val="160000"/>
              </a:lnSpc>
            </a:pP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Este </a:t>
            </a: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poder, </a:t>
            </a: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tendrá efectos sobre la normatividad masculina?  </a:t>
            </a:r>
          </a:p>
          <a:p>
            <a:pPr>
              <a:lnSpc>
                <a:spcPct val="160000"/>
              </a:lnSpc>
            </a:pP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Subsunción en el </a:t>
            </a: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masculino, </a:t>
            </a: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tendrá efectos en las mujeres?</a:t>
            </a:r>
          </a:p>
          <a:p>
            <a:pPr>
              <a:lnSpc>
                <a:spcPct val="160000"/>
              </a:lnSpc>
            </a:pP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Tiene sentido hablar con lenguaje inclusivo? </a:t>
            </a:r>
          </a:p>
          <a:p>
            <a:pPr>
              <a:lnSpc>
                <a:spcPct val="160000"/>
              </a:lnSpc>
            </a:pP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Afecta nuestra percepción de la realidad?</a:t>
            </a:r>
          </a:p>
          <a:p>
            <a:pPr>
              <a:lnSpc>
                <a:spcPct val="160000"/>
              </a:lnSpc>
            </a:pPr>
            <a:r>
              <a:rPr lang="es-AR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Existe lo que no se nombra?</a:t>
            </a:r>
          </a:p>
          <a:p>
            <a:pPr>
              <a:lnSpc>
                <a:spcPct val="160000"/>
              </a:lnSpc>
            </a:pPr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Donde </a:t>
            </a:r>
            <a:r>
              <a:rPr lang="es-A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ancla el origen de la resistencia por el lenguaje inclusivo</a:t>
            </a:r>
            <a:r>
              <a:rPr lang="es-A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?</a:t>
            </a:r>
            <a:endParaRPr lang="es-A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4" name="Llamada de flecha a la izquierda 3"/>
          <p:cNvSpPr/>
          <p:nvPr/>
        </p:nvSpPr>
        <p:spPr>
          <a:xfrm rot="19257800">
            <a:off x="8909840" y="3899922"/>
            <a:ext cx="2336077" cy="1814801"/>
          </a:xfrm>
          <a:prstGeom prst="leftArrowCallout">
            <a:avLst>
              <a:gd name="adj1" fmla="val 35606"/>
              <a:gd name="adj2" fmla="val 27456"/>
              <a:gd name="adj3" fmla="val 33619"/>
              <a:gd name="adj4" fmla="val 65844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1000" b="1" dirty="0" smtClean="0">
                <a:latin typeface="Bradley Hand ITC" panose="03070402050302030203" pitchFamily="66" charset="0"/>
              </a:rPr>
              <a:t>?</a:t>
            </a:r>
            <a:endParaRPr lang="es-AR" sz="11000" b="1" dirty="0">
              <a:latin typeface="Bradley Hand ITC" panose="03070402050302030203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14400"/>
          </a:xfrm>
        </p:spPr>
        <p:txBody>
          <a:bodyPr/>
          <a:lstStyle/>
          <a:p>
            <a:r>
              <a:rPr lang="es-AR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Entonces?</a:t>
            </a:r>
            <a:endParaRPr lang="es-AR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Llamada de nube 15"/>
          <p:cNvSpPr/>
          <p:nvPr/>
        </p:nvSpPr>
        <p:spPr>
          <a:xfrm>
            <a:off x="6096000" y="1313645"/>
            <a:ext cx="2790423" cy="1854558"/>
          </a:xfrm>
          <a:prstGeom prst="cloudCallout">
            <a:avLst>
              <a:gd name="adj1" fmla="val -31317"/>
              <a:gd name="adj2" fmla="val 8804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8800" dirty="0" smtClean="0"/>
              <a:t>X</a:t>
            </a:r>
          </a:p>
        </p:txBody>
      </p:sp>
      <p:sp>
        <p:nvSpPr>
          <p:cNvPr id="17" name="Llamada de nube 16"/>
          <p:cNvSpPr/>
          <p:nvPr/>
        </p:nvSpPr>
        <p:spPr>
          <a:xfrm>
            <a:off x="1159099" y="1043188"/>
            <a:ext cx="2756078" cy="2395471"/>
          </a:xfrm>
          <a:prstGeom prst="cloudCallout">
            <a:avLst>
              <a:gd name="adj1" fmla="val -70833"/>
              <a:gd name="adj2" fmla="val -42531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dirty="0" smtClean="0"/>
              <a:t>    </a:t>
            </a:r>
            <a:r>
              <a:rPr lang="es-AR" sz="8800" dirty="0" smtClean="0"/>
              <a:t>@</a:t>
            </a:r>
            <a:endParaRPr lang="es-AR" sz="8800" dirty="0"/>
          </a:p>
        </p:txBody>
      </p:sp>
      <p:sp>
        <p:nvSpPr>
          <p:cNvPr id="20" name="Llamada de nube 19"/>
          <p:cNvSpPr/>
          <p:nvPr/>
        </p:nvSpPr>
        <p:spPr>
          <a:xfrm>
            <a:off x="3406461" y="4299395"/>
            <a:ext cx="2318197" cy="2047741"/>
          </a:xfrm>
          <a:prstGeom prst="cloudCallout">
            <a:avLst>
              <a:gd name="adj1" fmla="val 16944"/>
              <a:gd name="adj2" fmla="val -75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dirty="0" smtClean="0"/>
              <a:t>   </a:t>
            </a:r>
            <a:r>
              <a:rPr lang="es-AR" sz="6600" dirty="0" smtClean="0"/>
              <a:t> /</a:t>
            </a:r>
            <a:endParaRPr lang="es-AR" sz="6600" dirty="0"/>
          </a:p>
        </p:txBody>
      </p:sp>
      <p:sp>
        <p:nvSpPr>
          <p:cNvPr id="21" name="Llamada de nube 20"/>
          <p:cNvSpPr/>
          <p:nvPr/>
        </p:nvSpPr>
        <p:spPr>
          <a:xfrm>
            <a:off x="9002331" y="3979572"/>
            <a:ext cx="2768958" cy="2367564"/>
          </a:xfrm>
          <a:prstGeom prst="cloudCallout">
            <a:avLst>
              <a:gd name="adj1" fmla="val -70833"/>
              <a:gd name="adj2" fmla="val -42531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dirty="0" smtClean="0"/>
              <a:t>    </a:t>
            </a:r>
            <a:r>
              <a:rPr lang="es-AR" sz="9600" dirty="0" smtClean="0"/>
              <a:t>e  </a:t>
            </a:r>
            <a:endParaRPr lang="es-AR" sz="9600" dirty="0"/>
          </a:p>
        </p:txBody>
      </p:sp>
    </p:spTree>
    <p:extLst>
      <p:ext uri="{BB962C8B-B14F-4D97-AF65-F5344CB8AC3E}">
        <p14:creationId xmlns="" xmlns:p14="http://schemas.microsoft.com/office/powerpoint/2010/main" val="249954063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1673" y="304801"/>
            <a:ext cx="11748654" cy="6386944"/>
          </a:xfrm>
        </p:spPr>
        <p:txBody>
          <a:bodyPr>
            <a:normAutofit/>
          </a:bodyPr>
          <a:lstStyle/>
          <a:p>
            <a:endParaRPr lang="es-AR" sz="800" dirty="0" smtClean="0"/>
          </a:p>
          <a:p>
            <a:r>
              <a:rPr lang="es-AR" dirty="0" smtClean="0"/>
              <a:t>LO DISRUPTIVO                </a:t>
            </a:r>
            <a:r>
              <a:rPr lang="es-AR" dirty="0" smtClean="0"/>
              <a:t>MOLESTA</a:t>
            </a:r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/>
          </a:p>
        </p:txBody>
      </p:sp>
      <p:sp>
        <p:nvSpPr>
          <p:cNvPr id="4" name="3 Flecha derecha"/>
          <p:cNvSpPr/>
          <p:nvPr/>
        </p:nvSpPr>
        <p:spPr>
          <a:xfrm>
            <a:off x="3435927" y="554182"/>
            <a:ext cx="978408" cy="484632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Rectángulo redondeado"/>
          <p:cNvSpPr/>
          <p:nvPr/>
        </p:nvSpPr>
        <p:spPr>
          <a:xfrm>
            <a:off x="7555360" y="1220315"/>
            <a:ext cx="1902464" cy="81136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4800" dirty="0" err="1" smtClean="0"/>
              <a:t>Otrx</a:t>
            </a:r>
            <a:r>
              <a:rPr lang="es-AR" sz="4800" dirty="0" smtClean="0"/>
              <a:t> </a:t>
            </a:r>
            <a:endParaRPr lang="es-AR" sz="4800" dirty="0"/>
          </a:p>
        </p:txBody>
      </p:sp>
      <p:sp>
        <p:nvSpPr>
          <p:cNvPr id="8" name="7 Rectángulo redondeado"/>
          <p:cNvSpPr/>
          <p:nvPr/>
        </p:nvSpPr>
        <p:spPr>
          <a:xfrm>
            <a:off x="9203565" y="2403661"/>
            <a:ext cx="2767300" cy="9144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4800" dirty="0" smtClean="0"/>
              <a:t>Médica/o</a:t>
            </a:r>
            <a:endParaRPr lang="es-AR" sz="4800" dirty="0"/>
          </a:p>
        </p:txBody>
      </p:sp>
      <p:sp>
        <p:nvSpPr>
          <p:cNvPr id="9" name="8 Rectángulo redondeado"/>
          <p:cNvSpPr/>
          <p:nvPr/>
        </p:nvSpPr>
        <p:spPr>
          <a:xfrm>
            <a:off x="7273537" y="3904514"/>
            <a:ext cx="2466110" cy="9144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5400" dirty="0" err="1" smtClean="0"/>
              <a:t>Todes</a:t>
            </a:r>
            <a:endParaRPr lang="es-AR" sz="54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9203565" y="5190892"/>
            <a:ext cx="2787690" cy="908997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4800" dirty="0" err="1" smtClean="0"/>
              <a:t>Nosotr@s</a:t>
            </a:r>
            <a:endParaRPr lang="es-AR" sz="4800" dirty="0"/>
          </a:p>
        </p:txBody>
      </p:sp>
      <p:sp>
        <p:nvSpPr>
          <p:cNvPr id="2" name="Flecha derecha 1"/>
          <p:cNvSpPr/>
          <p:nvPr/>
        </p:nvSpPr>
        <p:spPr>
          <a:xfrm>
            <a:off x="307728" y="1313645"/>
            <a:ext cx="6637593" cy="5240257"/>
          </a:xfrm>
          <a:prstGeom prst="rightArrow">
            <a:avLst>
              <a:gd name="adj1" fmla="val 80967"/>
              <a:gd name="adj2" fmla="val 41598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AR" sz="3000" dirty="0"/>
              <a:t>Ventaja: lo que incomoda, es justamente lo que atrae las miradas hacia el problema de género que ese nuevo uso viene a denunciar y poner de manifiesto. Es la huella de la disputa, la marca de una puesta en cuestión.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ítulo 1"/>
          <p:cNvSpPr>
            <a:spLocks noGrp="1"/>
          </p:cNvSpPr>
          <p:nvPr>
            <p:ph type="title"/>
          </p:nvPr>
        </p:nvSpPr>
        <p:spPr>
          <a:xfrm>
            <a:off x="991673" y="0"/>
            <a:ext cx="10419009" cy="692727"/>
          </a:xfrm>
        </p:spPr>
        <p:txBody>
          <a:bodyPr>
            <a:noAutofit/>
          </a:bodyPr>
          <a:lstStyle/>
          <a:p>
            <a:pPr algn="ctr"/>
            <a:r>
              <a:rPr lang="es-AR" altLang="es-AR" sz="4000" b="1" dirty="0" smtClean="0">
                <a:solidFill>
                  <a:schemeClr val="accent5"/>
                </a:solidFill>
                <a:latin typeface="Bradley Hand ITC" panose="03070402050302030203" pitchFamily="66" charset="0"/>
              </a:rPr>
              <a:t>Mecanismos de socialización</a:t>
            </a:r>
            <a:endParaRPr lang="es-AR" altLang="es-AR" sz="4000" b="1" dirty="0">
              <a:solidFill>
                <a:schemeClr val="accent5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38300" y="838200"/>
            <a:ext cx="8999538" cy="5759450"/>
          </a:xfrm>
        </p:spPr>
        <p:txBody>
          <a:bodyPr/>
          <a:lstStyle/>
          <a:p>
            <a:pPr algn="just">
              <a:defRPr/>
            </a:pPr>
            <a:endParaRPr lang="es-AR" dirty="0" smtClean="0"/>
          </a:p>
          <a:p>
            <a:pPr algn="just">
              <a:defRPr/>
            </a:pPr>
            <a:endParaRPr lang="es-AR" dirty="0"/>
          </a:p>
          <a:p>
            <a:pPr algn="just">
              <a:defRPr/>
            </a:pPr>
            <a:endParaRPr lang="es-AR" dirty="0" smtClean="0"/>
          </a:p>
          <a:p>
            <a:pPr algn="just">
              <a:defRPr/>
            </a:pPr>
            <a:endParaRPr lang="es-AR" dirty="0"/>
          </a:p>
          <a:p>
            <a:pPr algn="just">
              <a:defRPr/>
            </a:pPr>
            <a:endParaRPr lang="es-AR" dirty="0" smtClean="0"/>
          </a:p>
          <a:p>
            <a:pPr algn="just">
              <a:defRPr/>
            </a:pPr>
            <a:endParaRPr lang="es-AR" dirty="0"/>
          </a:p>
          <a:p>
            <a:pPr algn="just">
              <a:defRPr/>
            </a:pPr>
            <a:endParaRPr lang="es-AR" dirty="0" smtClean="0"/>
          </a:p>
          <a:p>
            <a:pPr algn="just">
              <a:defRPr/>
            </a:pPr>
            <a:endParaRPr lang="es-AR" dirty="0"/>
          </a:p>
          <a:p>
            <a:pPr algn="just">
              <a:defRPr/>
            </a:pPr>
            <a:endParaRPr lang="es-AR" dirty="0" smtClean="0"/>
          </a:p>
          <a:p>
            <a:pPr algn="just">
              <a:defRPr/>
            </a:pPr>
            <a:endParaRPr lang="es-AR" dirty="0"/>
          </a:p>
          <a:p>
            <a:pPr marL="0" indent="0" algn="just">
              <a:buNone/>
              <a:defRPr/>
            </a:pPr>
            <a:endParaRPr lang="es-AR" dirty="0" smtClean="0"/>
          </a:p>
          <a:p>
            <a:pPr marL="0" indent="0" algn="just">
              <a:buNone/>
              <a:defRPr/>
            </a:pPr>
            <a:endParaRPr lang="es-AR" dirty="0" smtClean="0"/>
          </a:p>
        </p:txBody>
      </p:sp>
      <p:graphicFrame>
        <p:nvGraphicFramePr>
          <p:cNvPr id="12" name="Diagrama 11"/>
          <p:cNvGraphicFramePr/>
          <p:nvPr>
            <p:extLst>
              <p:ext uri="{D42A27DB-BD31-4B8C-83A1-F6EECF244321}">
                <p14:modId xmlns="" xmlns:p14="http://schemas.microsoft.com/office/powerpoint/2010/main" val="1321289126"/>
              </p:ext>
            </p:extLst>
          </p:nvPr>
        </p:nvGraphicFramePr>
        <p:xfrm>
          <a:off x="3920837" y="692727"/>
          <a:ext cx="8271163" cy="6165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redondeado 1"/>
          <p:cNvSpPr/>
          <p:nvPr/>
        </p:nvSpPr>
        <p:spPr>
          <a:xfrm>
            <a:off x="180109" y="2869809"/>
            <a:ext cx="3280543" cy="18287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b="1" dirty="0" smtClean="0"/>
              <a:t>PROCESO DE </a:t>
            </a:r>
          </a:p>
          <a:p>
            <a:pPr algn="ctr"/>
            <a:r>
              <a:rPr lang="es-AR" sz="3200" b="1" dirty="0" smtClean="0"/>
              <a:t>SOCIALIZACIÓN</a:t>
            </a:r>
          </a:p>
          <a:p>
            <a:pPr algn="ctr"/>
            <a:r>
              <a:rPr lang="es-AR" b="1" dirty="0" smtClean="0">
                <a:solidFill>
                  <a:schemeClr val="tx1"/>
                </a:solidFill>
              </a:rPr>
              <a:t>(dispositivos de poder)</a:t>
            </a:r>
            <a:endParaRPr lang="es-AR" b="1" dirty="0">
              <a:solidFill>
                <a:schemeClr val="tx1"/>
              </a:solidFill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3733206" y="3533047"/>
            <a:ext cx="748146" cy="484632"/>
          </a:xfrm>
          <a:prstGeom prst="rightArrow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377811828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27279"/>
          </a:xfrm>
        </p:spPr>
        <p:txBody>
          <a:bodyPr>
            <a:normAutofit/>
          </a:bodyPr>
          <a:lstStyle/>
          <a:p>
            <a:r>
              <a:rPr lang="es-AR" b="1" i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Nuevas categorías</a:t>
            </a:r>
            <a:endParaRPr lang="es-AR" b="1" i="1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3031" y="927279"/>
            <a:ext cx="11848563" cy="59307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600" i="1" dirty="0" smtClean="0"/>
              <a:t>Si el lenguaje es un componente fundamental para la reproducción de un sistema de dominio donde les </a:t>
            </a:r>
            <a:r>
              <a:rPr lang="es-AR" sz="3600" i="1" dirty="0" err="1" smtClean="0"/>
              <a:t>dominades</a:t>
            </a:r>
            <a:r>
              <a:rPr lang="es-AR" sz="3600" i="1" dirty="0" smtClean="0"/>
              <a:t> no disponen otro instrumento de conocimiento que el impuesto por el patriarcado para percibir la realidad e imaginarse…</a:t>
            </a:r>
          </a:p>
          <a:p>
            <a:pPr marL="0" indent="0" algn="ctr">
              <a:buNone/>
            </a:pPr>
            <a:endParaRPr lang="es-AR" sz="3600" i="1" dirty="0"/>
          </a:p>
          <a:p>
            <a:pPr marL="0" indent="0" algn="ctr">
              <a:buNone/>
            </a:pPr>
            <a:endParaRPr lang="es-AR" sz="3600" i="1" dirty="0" smtClean="0"/>
          </a:p>
          <a:p>
            <a:pPr marL="0" indent="0" algn="ctr">
              <a:buNone/>
            </a:pPr>
            <a:r>
              <a:rPr lang="es-AR" sz="3600" i="1" dirty="0" smtClean="0"/>
              <a:t>“Subversión Simbólica” </a:t>
            </a:r>
          </a:p>
          <a:p>
            <a:pPr marL="0" indent="0" algn="ctr">
              <a:buNone/>
            </a:pPr>
            <a:endParaRPr lang="es-AR" sz="1400" i="1" dirty="0"/>
          </a:p>
          <a:p>
            <a:pPr marL="0" indent="0" algn="ctr">
              <a:buNone/>
            </a:pPr>
            <a:r>
              <a:rPr lang="es-AR" sz="3600" b="1" i="1" dirty="0" smtClean="0">
                <a:solidFill>
                  <a:schemeClr val="tx2"/>
                </a:solidFill>
              </a:rPr>
              <a:t>Nuevas categorías de percepción</a:t>
            </a:r>
          </a:p>
        </p:txBody>
      </p:sp>
      <p:sp>
        <p:nvSpPr>
          <p:cNvPr id="4" name="Abrir llave 3"/>
          <p:cNvSpPr/>
          <p:nvPr/>
        </p:nvSpPr>
        <p:spPr>
          <a:xfrm rot="16200000">
            <a:off x="5640943" y="-2553239"/>
            <a:ext cx="772733" cy="11706896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Flecha abajo 4"/>
          <p:cNvSpPr/>
          <p:nvPr/>
        </p:nvSpPr>
        <p:spPr>
          <a:xfrm>
            <a:off x="5784994" y="3892639"/>
            <a:ext cx="484632" cy="5505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85687535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3183" y="309093"/>
            <a:ext cx="11887200" cy="63879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AR" dirty="0" smtClean="0"/>
          </a:p>
          <a:p>
            <a:pPr marL="0" indent="0" algn="ctr">
              <a:buNone/>
            </a:pPr>
            <a:r>
              <a:rPr lang="es-AR" dirty="0" smtClean="0"/>
              <a:t>El lenguaje es una </a:t>
            </a:r>
            <a:r>
              <a:rPr lang="es-AR" b="1" dirty="0" smtClean="0">
                <a:solidFill>
                  <a:schemeClr val="accent5"/>
                </a:solidFill>
              </a:rPr>
              <a:t>CONVENCIÓN, no es destino.</a:t>
            </a:r>
          </a:p>
          <a:p>
            <a:pPr marL="0" indent="0" algn="ctr">
              <a:buNone/>
            </a:pPr>
            <a:endParaRPr lang="es-AR" sz="1400" b="1" dirty="0" smtClean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r>
              <a:rPr lang="es-AR" dirty="0" smtClean="0"/>
              <a:t>               Apoyar o rechazar un uso disruptivo que tiene por objeto reclamar derechos larga e injustamente negados </a:t>
            </a:r>
            <a:r>
              <a:rPr lang="es-AR" b="1" dirty="0" smtClean="0">
                <a:solidFill>
                  <a:schemeClr val="accent5"/>
                </a:solidFill>
              </a:rPr>
              <a:t>NO</a:t>
            </a:r>
            <a:r>
              <a:rPr lang="es-AR" dirty="0" smtClean="0"/>
              <a:t> es una decisión lingüística…</a:t>
            </a:r>
          </a:p>
          <a:p>
            <a:pPr algn="just"/>
            <a:endParaRPr lang="es-AR" dirty="0" smtClean="0"/>
          </a:p>
          <a:p>
            <a:pPr algn="just"/>
            <a:endParaRPr lang="es-AR" dirty="0" smtClean="0"/>
          </a:p>
          <a:p>
            <a:pPr algn="just"/>
            <a:endParaRPr lang="es-AR" sz="1200" dirty="0"/>
          </a:p>
          <a:p>
            <a:pPr marL="0" indent="0" algn="ctr">
              <a:buNone/>
            </a:pPr>
            <a:r>
              <a:rPr lang="es-AR" sz="4400" b="1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ES UNA DECISIÓN POLÍTICA</a:t>
            </a:r>
          </a:p>
          <a:p>
            <a:pPr algn="just"/>
            <a:endParaRPr lang="es-AR" dirty="0"/>
          </a:p>
        </p:txBody>
      </p:sp>
      <p:sp>
        <p:nvSpPr>
          <p:cNvPr id="8" name="Flecha abajo 7"/>
          <p:cNvSpPr/>
          <p:nvPr/>
        </p:nvSpPr>
        <p:spPr>
          <a:xfrm>
            <a:off x="5766653" y="3457194"/>
            <a:ext cx="767967" cy="978408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48907905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67345" y="1544789"/>
            <a:ext cx="8146473" cy="3262740"/>
          </a:xfrm>
        </p:spPr>
        <p:txBody>
          <a:bodyPr/>
          <a:lstStyle/>
          <a:p>
            <a:pPr algn="ctr">
              <a:buNone/>
            </a:pPr>
            <a:endParaRPr lang="es-AR" dirty="0" smtClean="0">
              <a:latin typeface="Comic Sans MS" pitchFamily="66" charset="0"/>
            </a:endParaRPr>
          </a:p>
          <a:p>
            <a:pPr algn="ctr">
              <a:buNone/>
            </a:pPr>
            <a:endParaRPr lang="es-AR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s-AR" sz="7200" b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Idioma Español</a:t>
            </a:r>
            <a:endParaRPr lang="es-AR" sz="7200" b="1" dirty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3455" y="0"/>
            <a:ext cx="10972800" cy="914400"/>
          </a:xfrm>
        </p:spPr>
        <p:txBody>
          <a:bodyPr/>
          <a:lstStyle/>
          <a:p>
            <a:r>
              <a:rPr lang="es-AR" b="1" dirty="0" smtClean="0">
                <a:solidFill>
                  <a:srgbClr val="7030A0"/>
                </a:solidFill>
                <a:latin typeface="Comic Sans MS" pitchFamily="66" charset="0"/>
              </a:rPr>
              <a:t>Concordancia</a:t>
            </a:r>
            <a:endParaRPr lang="es-AR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18655" y="1066800"/>
            <a:ext cx="11540836" cy="5541818"/>
          </a:xfrm>
        </p:spPr>
        <p:txBody>
          <a:bodyPr>
            <a:normAutofit/>
          </a:bodyPr>
          <a:lstStyle/>
          <a:p>
            <a:pPr algn="just"/>
            <a:r>
              <a:rPr lang="es-AR" sz="2800" i="1" dirty="0" smtClean="0"/>
              <a:t>La concordancia, es la igualdad de género y número entre adjetivo o artículo y el sustantivo y la igualdad de número y persona entre el verbo y el sujeto</a:t>
            </a:r>
            <a:r>
              <a:rPr lang="es-AR" sz="2800" dirty="0" smtClean="0"/>
              <a:t>. </a:t>
            </a:r>
          </a:p>
          <a:p>
            <a:pPr algn="just"/>
            <a:endParaRPr lang="es-AR" sz="800" dirty="0" smtClean="0"/>
          </a:p>
          <a:p>
            <a:pPr algn="ctr">
              <a:buNone/>
            </a:pPr>
            <a:r>
              <a:rPr lang="es-AR" sz="3000" b="1" dirty="0" smtClean="0">
                <a:solidFill>
                  <a:schemeClr val="tx2"/>
                </a:solidFill>
              </a:rPr>
              <a:t>R.A.E. señala dos reglas</a:t>
            </a:r>
            <a:r>
              <a:rPr lang="es-AR" sz="3000" dirty="0" smtClean="0">
                <a:solidFill>
                  <a:schemeClr val="tx2"/>
                </a:solidFill>
              </a:rPr>
              <a:t>:</a:t>
            </a:r>
          </a:p>
          <a:p>
            <a:pPr algn="ctr">
              <a:buNone/>
            </a:pPr>
            <a:endParaRPr lang="es-AR" sz="800" dirty="0" smtClean="0"/>
          </a:p>
          <a:p>
            <a:pPr algn="just">
              <a:buNone/>
            </a:pPr>
            <a:r>
              <a:rPr lang="es-AR" sz="2800" dirty="0" smtClean="0"/>
              <a:t>1- (…) cuando el adjetivo se refiere a un solo sustantivo, concierta con él en género y número. </a:t>
            </a:r>
          </a:p>
          <a:p>
            <a:pPr algn="just">
              <a:buNone/>
            </a:pPr>
            <a:endParaRPr lang="es-AR" sz="800" dirty="0" smtClean="0"/>
          </a:p>
          <a:p>
            <a:pPr algn="just">
              <a:buNone/>
            </a:pPr>
            <a:r>
              <a:rPr lang="es-AR" sz="2800" dirty="0" smtClean="0"/>
              <a:t>2 (…) Cuando el adjetivo se refiere a varios sustantivos, va en plural. Si los sustantivos son de </a:t>
            </a:r>
            <a:r>
              <a:rPr lang="es-AR" sz="2800" b="1" dirty="0" smtClean="0">
                <a:solidFill>
                  <a:schemeClr val="tx2"/>
                </a:solidFill>
              </a:rPr>
              <a:t>DIFERENTE GÉNERO</a:t>
            </a:r>
            <a:r>
              <a:rPr lang="es-AR" sz="2800" dirty="0" smtClean="0"/>
              <a:t>, </a:t>
            </a:r>
            <a:r>
              <a:rPr lang="es-AR" sz="2800" b="1" dirty="0" smtClean="0">
                <a:solidFill>
                  <a:srgbClr val="7030A0"/>
                </a:solidFill>
              </a:rPr>
              <a:t>PREDOMINA</a:t>
            </a:r>
            <a:r>
              <a:rPr lang="es-AR" sz="2800" dirty="0" smtClean="0"/>
              <a:t> </a:t>
            </a:r>
            <a:r>
              <a:rPr lang="es-AR" sz="2800" b="1" dirty="0" smtClean="0">
                <a:solidFill>
                  <a:srgbClr val="7030A0"/>
                </a:solidFill>
              </a:rPr>
              <a:t>EL MASCULINO.</a:t>
            </a:r>
          </a:p>
          <a:p>
            <a:pPr algn="just">
              <a:buNone/>
            </a:pPr>
            <a:endParaRPr lang="es-AR" b="1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endParaRPr lang="es-AR" b="1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endParaRPr lang="es-AR" b="1" dirty="0">
              <a:solidFill>
                <a:srgbClr val="7030A0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706581" y="5112328"/>
            <a:ext cx="10945091" cy="130232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dirty="0" smtClean="0"/>
              <a:t>Es esta segunda regla, en la que se establece el predominio del masculino, donde quedan </a:t>
            </a:r>
            <a:r>
              <a:rPr lang="es-AR" sz="3200" b="1" dirty="0" smtClean="0"/>
              <a:t>INVISIBILIZADAS LAS MUJERES.</a:t>
            </a:r>
            <a:endParaRPr lang="es-AR" sz="3200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6473" y="0"/>
            <a:ext cx="10972800" cy="789709"/>
          </a:xfrm>
        </p:spPr>
        <p:txBody>
          <a:bodyPr>
            <a:normAutofit fontScale="90000"/>
          </a:bodyPr>
          <a:lstStyle/>
          <a:p>
            <a:r>
              <a:rPr lang="es-AR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es-AR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</a:br>
            <a:r>
              <a:rPr lang="es-AR" sz="3600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El genérico masculino: FALSO GENÉRICO</a:t>
            </a:r>
            <a:r>
              <a:rPr lang="es-AR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/>
            </a:r>
            <a:br>
              <a:rPr lang="es-AR" b="1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</a:br>
            <a:endParaRPr lang="es-AR" dirty="0"/>
          </a:p>
        </p:txBody>
      </p:sp>
      <p:sp>
        <p:nvSpPr>
          <p:cNvPr id="6" name="5 Rectángulo redondeado"/>
          <p:cNvSpPr/>
          <p:nvPr/>
        </p:nvSpPr>
        <p:spPr>
          <a:xfrm>
            <a:off x="193965" y="872837"/>
            <a:ext cx="11804072" cy="1662545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AR" sz="2800" b="1" dirty="0" smtClean="0"/>
              <a:t>R.A.E</a:t>
            </a:r>
            <a:r>
              <a:rPr lang="es-AR" sz="2800" dirty="0" smtClean="0"/>
              <a:t>:  “</a:t>
            </a:r>
            <a:r>
              <a:rPr lang="es-AR" sz="2800" i="1" dirty="0" smtClean="0"/>
              <a:t>El masculino gramatical no sólo se emplea para referirse a los individuos de sexo masculino, sino también para designar </a:t>
            </a:r>
            <a:r>
              <a:rPr lang="es-AR" sz="2800" b="1" i="1" dirty="0" smtClean="0">
                <a:solidFill>
                  <a:schemeClr val="tx1"/>
                </a:solidFill>
              </a:rPr>
              <a:t>LA CLASE , </a:t>
            </a:r>
            <a:r>
              <a:rPr lang="es-AR" sz="2800" i="1" dirty="0" smtClean="0">
                <a:solidFill>
                  <a:schemeClr val="bg1"/>
                </a:solidFill>
              </a:rPr>
              <a:t>esto es, a todos los individuos de la especie, sin distinción de sexos, sea singular o plural”</a:t>
            </a:r>
            <a:endParaRPr lang="es-AR" sz="2800" i="1" dirty="0">
              <a:solidFill>
                <a:schemeClr val="bg1"/>
              </a:solidFill>
            </a:endParaRPr>
          </a:p>
        </p:txBody>
      </p:sp>
      <p:sp>
        <p:nvSpPr>
          <p:cNvPr id="10" name="2 Marcador de contenido"/>
          <p:cNvSpPr>
            <a:spLocks noGrp="1"/>
          </p:cNvSpPr>
          <p:nvPr>
            <p:ph idx="1"/>
          </p:nvPr>
        </p:nvSpPr>
        <p:spPr>
          <a:xfrm>
            <a:off x="235527" y="2715492"/>
            <a:ext cx="11956473" cy="5264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AR" sz="2400" i="1" dirty="0" smtClean="0"/>
              <a:t>El gato es un buen animal. /      - Los hombres prehistóricos vestían con pieles  </a:t>
            </a:r>
          </a:p>
          <a:p>
            <a:pPr>
              <a:buNone/>
            </a:pPr>
            <a:endParaRPr lang="es-AR" sz="1400" i="1" dirty="0" smtClean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  <a:p>
            <a:pPr algn="just">
              <a:buNone/>
            </a:pPr>
            <a:r>
              <a:rPr lang="es-AR" sz="26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  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166254" y="3441680"/>
            <a:ext cx="1185949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i="1" dirty="0" smtClean="0">
                <a:latin typeface="Comic Sans MS" pitchFamily="66" charset="0"/>
              </a:rPr>
              <a:t>“</a:t>
            </a:r>
            <a:r>
              <a:rPr lang="es-AR" sz="2400" i="1" dirty="0" smtClean="0"/>
              <a:t>En dichos ejemplos, no quedan excluidas ni las gatas, ni las mujeres prehistóricas. A pesar de ello en los últimos tiempos, </a:t>
            </a:r>
            <a:r>
              <a:rPr lang="es-AR" sz="2400" b="1" dirty="0" smtClean="0">
                <a:solidFill>
                  <a:schemeClr val="accent5">
                    <a:lumMod val="75000"/>
                  </a:schemeClr>
                </a:solidFill>
              </a:rPr>
              <a:t>por razones de corrección política, que no de corrección lingüística</a:t>
            </a:r>
            <a:r>
              <a:rPr lang="es-AR" sz="2400" i="1" dirty="0" smtClean="0"/>
              <a:t>, se está extendiendo la costumbre de hacer explícita en estos casos la alusión a ambos sexos: “Decidió  luchar ella, y ayudar a compañeros y compañeras”</a:t>
            </a:r>
          </a:p>
          <a:p>
            <a:pPr algn="just"/>
            <a:r>
              <a:rPr lang="es-AR" sz="2400" i="1" dirty="0" smtClean="0"/>
              <a:t>Se olvida que en la lengua esta prevista la posibilidad de referirse a colectivos mixtos a través del género gramatical masculino, posibilidad en la que no debe verse intención discriminatoria alguna, sino la aplicación de la ley lingüística de la economía expresiva; así pues en el ejemplo citado pudo –y debió- decirse, simplemente, ayudar a sus compañeros.” (RAE)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207818" y="277091"/>
            <a:ext cx="11790218" cy="6289964"/>
          </a:xfrm>
        </p:spPr>
        <p:txBody>
          <a:bodyPr>
            <a:normAutofit/>
          </a:bodyPr>
          <a:lstStyle/>
          <a:p>
            <a:pPr algn="just"/>
            <a:r>
              <a:rPr lang="es-AR" sz="2800" dirty="0" smtClean="0"/>
              <a:t>El </a:t>
            </a:r>
            <a:r>
              <a:rPr lang="es-AR" sz="2800" b="1" dirty="0" smtClean="0">
                <a:solidFill>
                  <a:schemeClr val="accent5"/>
                </a:solidFill>
              </a:rPr>
              <a:t>genérico masculino </a:t>
            </a:r>
            <a:r>
              <a:rPr lang="es-AR" sz="2800" dirty="0" smtClean="0"/>
              <a:t>favorece sin dudas la ambigüedad en la información, pues cuando se nombra en masculino es imposible saber si existe la presencia femenina, esto es, es invisible. </a:t>
            </a:r>
          </a:p>
          <a:p>
            <a:pPr algn="just"/>
            <a:endParaRPr lang="es-AR" sz="2800" dirty="0" smtClean="0"/>
          </a:p>
          <a:p>
            <a:pPr algn="just"/>
            <a:endParaRPr lang="es-AR" sz="2800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80109" y="1676401"/>
          <a:ext cx="11776364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6873" y="0"/>
            <a:ext cx="10968507" cy="1390918"/>
          </a:xfrm>
        </p:spPr>
        <p:txBody>
          <a:bodyPr>
            <a:noAutofit/>
          </a:bodyPr>
          <a:lstStyle/>
          <a:p>
            <a:r>
              <a:rPr lang="es-AR" sz="5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Algunos intentos…</a:t>
            </a:r>
            <a:br>
              <a:rPr lang="es-AR" sz="54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</a:br>
            <a:r>
              <a:rPr lang="es-AR" sz="5400" b="1" u="sng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La “e”</a:t>
            </a:r>
            <a:endParaRPr lang="es-AR" sz="5400" b="1" u="sng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7835" y="1737673"/>
            <a:ext cx="11440929" cy="4859546"/>
          </a:xfrm>
        </p:spPr>
        <p:txBody>
          <a:bodyPr/>
          <a:lstStyle/>
          <a:p>
            <a:r>
              <a:rPr lang="es-AR" dirty="0" smtClean="0"/>
              <a:t>Género neutro              en torno a la letra “e”</a:t>
            </a:r>
          </a:p>
          <a:p>
            <a:endParaRPr lang="es-AR" sz="1000" dirty="0" smtClean="0"/>
          </a:p>
          <a:p>
            <a:r>
              <a:rPr lang="es-AR" u="sng" dirty="0" smtClean="0">
                <a:solidFill>
                  <a:schemeClr val="tx2"/>
                </a:solidFill>
              </a:rPr>
              <a:t>Recomendaciones</a:t>
            </a:r>
            <a:r>
              <a:rPr lang="es-AR" dirty="0" smtClean="0">
                <a:solidFill>
                  <a:schemeClr val="tx2"/>
                </a:solidFill>
              </a:rPr>
              <a:t>: </a:t>
            </a:r>
          </a:p>
          <a:p>
            <a:pPr lvl="1">
              <a:buFontTx/>
              <a:buChar char="-"/>
            </a:pPr>
            <a:r>
              <a:rPr lang="es-AR" dirty="0" smtClean="0"/>
              <a:t>Sólo para seres a les que le percibimos género.</a:t>
            </a:r>
          </a:p>
          <a:p>
            <a:pPr lvl="1">
              <a:buFontTx/>
              <a:buChar char="-"/>
            </a:pPr>
            <a:r>
              <a:rPr lang="es-AR" dirty="0" smtClean="0"/>
              <a:t>Sustituir falsos genéricos (genérico masculino)</a:t>
            </a:r>
          </a:p>
          <a:p>
            <a:pPr lvl="1">
              <a:buFontTx/>
              <a:buChar char="-"/>
            </a:pPr>
            <a:r>
              <a:rPr lang="es-AR" dirty="0" smtClean="0"/>
              <a:t>NO siempre la “e” es neutra: generizar el singular (</a:t>
            </a:r>
            <a:r>
              <a:rPr lang="es-AR" dirty="0" err="1" smtClean="0"/>
              <a:t>LectorEs</a:t>
            </a:r>
            <a:r>
              <a:rPr lang="es-AR" dirty="0" smtClean="0"/>
              <a:t>=lector)</a:t>
            </a:r>
          </a:p>
          <a:p>
            <a:pPr lvl="1">
              <a:buFontTx/>
              <a:buChar char="-"/>
            </a:pPr>
            <a:r>
              <a:rPr lang="es-AR" dirty="0" smtClean="0"/>
              <a:t>No modifica verbos.</a:t>
            </a:r>
          </a:p>
          <a:p>
            <a:pPr lvl="1">
              <a:buFontTx/>
              <a:buChar char="-"/>
            </a:pPr>
            <a:r>
              <a:rPr lang="es-AR" dirty="0" smtClean="0"/>
              <a:t>A veces sólo se generizan pronombres o palabras concordantes (le cantante</a:t>
            </a:r>
            <a:r>
              <a:rPr lang="es-AR" dirty="0" smtClean="0"/>
              <a:t>)</a:t>
            </a:r>
            <a:endParaRPr lang="es-AR" dirty="0" smtClean="0"/>
          </a:p>
          <a:p>
            <a:pPr>
              <a:buFontTx/>
              <a:buChar char="-"/>
            </a:pPr>
            <a:endParaRPr lang="es-AR" dirty="0"/>
          </a:p>
        </p:txBody>
      </p:sp>
      <p:sp>
        <p:nvSpPr>
          <p:cNvPr id="4" name="Flecha derecha 3"/>
          <p:cNvSpPr/>
          <p:nvPr/>
        </p:nvSpPr>
        <p:spPr>
          <a:xfrm>
            <a:off x="3647452" y="1839728"/>
            <a:ext cx="759853" cy="47651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55964"/>
          </a:xfrm>
        </p:spPr>
        <p:txBody>
          <a:bodyPr>
            <a:normAutofit/>
          </a:bodyPr>
          <a:lstStyle/>
          <a:p>
            <a:r>
              <a:rPr lang="es-AR" b="1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Otras posibilidades… </a:t>
            </a:r>
            <a:endParaRPr lang="es-AR" b="1" dirty="0">
              <a:solidFill>
                <a:schemeClr val="accent4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0108" y="678872"/>
            <a:ext cx="12011891" cy="617912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s-AR" sz="1000" u="sng" dirty="0" smtClean="0"/>
          </a:p>
          <a:p>
            <a:pPr>
              <a:lnSpc>
                <a:spcPct val="150000"/>
              </a:lnSpc>
            </a:pPr>
            <a:r>
              <a:rPr lang="es-AR" sz="28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Sustantivos pueden tener distinta terminación</a:t>
            </a:r>
            <a:r>
              <a:rPr lang="es-AR" sz="2800" dirty="0" smtClean="0"/>
              <a:t>: </a:t>
            </a:r>
          </a:p>
          <a:p>
            <a:pPr>
              <a:lnSpc>
                <a:spcPct val="150000"/>
              </a:lnSpc>
              <a:buNone/>
            </a:pPr>
            <a:r>
              <a:rPr lang="es-AR" sz="2800" dirty="0" smtClean="0"/>
              <a:t>Profesora/Profesor            si empleamos ambas formas, no invisibilizamos</a:t>
            </a:r>
          </a:p>
          <a:p>
            <a:pPr>
              <a:lnSpc>
                <a:spcPct val="150000"/>
              </a:lnSpc>
            </a:pPr>
            <a:r>
              <a:rPr lang="es-AR" sz="28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Palabras diferentes según el género</a:t>
            </a:r>
            <a:r>
              <a:rPr lang="es-AR" sz="28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s-AR" sz="2800" dirty="0" smtClean="0"/>
              <a:t>Nuera/Yerno           si empleamos ambas formas, no invisibilizamos</a:t>
            </a:r>
          </a:p>
          <a:p>
            <a:pPr>
              <a:lnSpc>
                <a:spcPct val="150000"/>
              </a:lnSpc>
            </a:pPr>
            <a:r>
              <a:rPr lang="es-AR" sz="28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Palabras iguales en cuanto al género</a:t>
            </a:r>
            <a:r>
              <a:rPr lang="es-AR" sz="28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es-AR" sz="2800" dirty="0" smtClean="0"/>
              <a:t>Pianista/ Profesional            si omitimos adjetivos  y  artículos  tenemos  palabras  sin marca de género</a:t>
            </a:r>
          </a:p>
          <a:p>
            <a:pPr>
              <a:lnSpc>
                <a:spcPct val="150000"/>
              </a:lnSpc>
            </a:pPr>
            <a:r>
              <a:rPr lang="es-AR" sz="28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Sustantivos epicenos</a:t>
            </a:r>
            <a:r>
              <a:rPr lang="es-AR" sz="2800" i="1" dirty="0" smtClean="0">
                <a:latin typeface="Comic Sans MS" pitchFamily="66" charset="0"/>
              </a:rPr>
              <a:t>: </a:t>
            </a:r>
            <a:r>
              <a:rPr lang="es-AR" sz="2800" dirty="0" smtClean="0"/>
              <a:t>Palabras con un solo género gramatical</a:t>
            </a:r>
          </a:p>
          <a:p>
            <a:pPr>
              <a:lnSpc>
                <a:spcPct val="150000"/>
              </a:lnSpc>
              <a:buNone/>
            </a:pPr>
            <a:r>
              <a:rPr lang="es-AR" sz="2800" dirty="0" smtClean="0"/>
              <a:t>Persona/ Pueblo            podemos aludir a la generalidad, sin discriminación</a:t>
            </a:r>
          </a:p>
          <a:p>
            <a:pPr>
              <a:buNone/>
            </a:pPr>
            <a:endParaRPr lang="es-AR" dirty="0"/>
          </a:p>
        </p:txBody>
      </p:sp>
      <p:sp>
        <p:nvSpPr>
          <p:cNvPr id="4" name="3 Flecha derecha"/>
          <p:cNvSpPr/>
          <p:nvPr/>
        </p:nvSpPr>
        <p:spPr>
          <a:xfrm>
            <a:off x="3006438" y="1704108"/>
            <a:ext cx="609600" cy="40178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Flecha derecha"/>
          <p:cNvSpPr/>
          <p:nvPr/>
        </p:nvSpPr>
        <p:spPr>
          <a:xfrm>
            <a:off x="2119746" y="2951020"/>
            <a:ext cx="609600" cy="40178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Flecha derecha"/>
          <p:cNvSpPr/>
          <p:nvPr/>
        </p:nvSpPr>
        <p:spPr>
          <a:xfrm>
            <a:off x="3200399" y="4225638"/>
            <a:ext cx="609600" cy="40178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7" name="6 Flecha derecha"/>
          <p:cNvSpPr/>
          <p:nvPr/>
        </p:nvSpPr>
        <p:spPr>
          <a:xfrm>
            <a:off x="2646217" y="6068292"/>
            <a:ext cx="609600" cy="40178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"/>
            <a:ext cx="10972800" cy="817418"/>
          </a:xfrm>
        </p:spPr>
        <p:txBody>
          <a:bodyPr>
            <a:normAutofit/>
          </a:bodyPr>
          <a:lstStyle/>
          <a:p>
            <a:r>
              <a:rPr lang="es-AR" b="1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Algunas</a:t>
            </a:r>
            <a:r>
              <a:rPr lang="es-AR" dirty="0" smtClean="0"/>
              <a:t> </a:t>
            </a:r>
            <a:r>
              <a:rPr lang="es-AR" b="1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más…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0109" y="789709"/>
            <a:ext cx="11845636" cy="5805055"/>
          </a:xfrm>
        </p:spPr>
        <p:txBody>
          <a:bodyPr>
            <a:normAutofit fontScale="85000" lnSpcReduction="20000"/>
          </a:bodyPr>
          <a:lstStyle/>
          <a:p>
            <a:r>
              <a:rPr lang="es-AR" sz="28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Desdoblamiento</a:t>
            </a:r>
            <a:r>
              <a:rPr lang="es-AR" sz="2800" dirty="0" smtClean="0"/>
              <a:t>:  Presentando pares de palabras que sólo se diferencian por su género. </a:t>
            </a:r>
          </a:p>
          <a:p>
            <a:pPr>
              <a:buNone/>
            </a:pPr>
            <a:r>
              <a:rPr lang="es-AR" sz="2800" dirty="0" smtClean="0"/>
              <a:t>       Ej: profesoras y profesores, alumnas y alumnos, usuarias y usuarios. </a:t>
            </a:r>
          </a:p>
          <a:p>
            <a:pPr>
              <a:buNone/>
            </a:pPr>
            <a:r>
              <a:rPr lang="es-AR" sz="2800" dirty="0" smtClean="0"/>
              <a:t>       En el caso de sustantivos sin marca de género (o comunes), puede desdoblarse el artículo. </a:t>
            </a:r>
          </a:p>
          <a:p>
            <a:pPr>
              <a:buNone/>
            </a:pPr>
            <a:r>
              <a:rPr lang="es-AR" sz="2800" dirty="0" smtClean="0"/>
              <a:t>       Ej: las y los integrantes, las y los estudiantes. </a:t>
            </a:r>
          </a:p>
          <a:p>
            <a:pPr>
              <a:buNone/>
            </a:pPr>
            <a:endParaRPr lang="es-AR" sz="2800" dirty="0" smtClean="0"/>
          </a:p>
          <a:p>
            <a:r>
              <a:rPr lang="es-AR" sz="28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Uso de sustantivos comunes o epicenos:  </a:t>
            </a:r>
            <a:r>
              <a:rPr lang="es-AR" sz="2800" dirty="0" smtClean="0"/>
              <a:t>Palabras con las que se alude a mujeres y hombres, ya sea con términos colectivos o abstractamente. </a:t>
            </a:r>
          </a:p>
          <a:p>
            <a:pPr>
              <a:buNone/>
            </a:pPr>
            <a:r>
              <a:rPr lang="es-AR" sz="2800" dirty="0" smtClean="0"/>
              <a:t>     Ej: PERSONAS, niñez, artistas, humanidad, población, alumnado, ciudadanía. </a:t>
            </a:r>
          </a:p>
          <a:p>
            <a:endParaRPr lang="es-AR" sz="2800" dirty="0" smtClean="0"/>
          </a:p>
          <a:p>
            <a:r>
              <a:rPr lang="es-AR" sz="28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Parafrasear para evitar el masculino genérico o buscar sinónimos sin carga de género:  </a:t>
            </a:r>
            <a:r>
              <a:rPr lang="es-AR" sz="2800" dirty="0" smtClean="0"/>
              <a:t>Eligiendo palabras con las que se nombre a personas sin carga de género. </a:t>
            </a:r>
          </a:p>
          <a:p>
            <a:pPr>
              <a:buNone/>
            </a:pPr>
            <a:r>
              <a:rPr lang="es-AR" sz="2800" dirty="0" smtClean="0"/>
              <a:t>     Ej: Los romanos: el imperio romano. Los griegos: la cultura griega. </a:t>
            </a:r>
          </a:p>
          <a:p>
            <a:endParaRPr lang="es-AR" sz="2800" i="1" dirty="0" smtClean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  <a:p>
            <a:r>
              <a:rPr lang="es-AR" sz="28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Agregar “mujeres y hombres”</a:t>
            </a:r>
          </a:p>
          <a:p>
            <a:r>
              <a:rPr lang="es-AR" sz="2800" dirty="0" smtClean="0"/>
              <a:t>Ej: “Los solicitantes, hombres y mujeres…”, “Los artistas, hombres y mujeres</a:t>
            </a:r>
            <a:r>
              <a:rPr lang="es-AR" sz="2800" dirty="0" smtClean="0"/>
              <a:t>…”</a:t>
            </a:r>
            <a:endParaRPr lang="es-AR" dirty="0" smtClean="0"/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3236" y="374072"/>
            <a:ext cx="11707091" cy="6276109"/>
          </a:xfrm>
        </p:spPr>
        <p:txBody>
          <a:bodyPr>
            <a:normAutofit/>
          </a:bodyPr>
          <a:lstStyle/>
          <a:p>
            <a:r>
              <a:rPr lang="es-AR" sz="23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Usar “personas”</a:t>
            </a:r>
          </a:p>
          <a:p>
            <a:r>
              <a:rPr lang="es-AR" sz="2300" dirty="0" smtClean="0"/>
              <a:t>Ej: El emprendedor: persona emprendedora. El declarante: la persona declarante.</a:t>
            </a:r>
          </a:p>
          <a:p>
            <a:endParaRPr lang="es-AR" sz="1400" i="1" dirty="0" smtClean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  <a:p>
            <a:r>
              <a:rPr lang="es-AR" sz="23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Emplear pronombres: Éstos pueden ser posesivos (nuestro, su, consigo) reflejos (te, se , nos) personales (yo, tú, ustedes) indefinidos ( alguien, cualquiera, nadie) o relativos (quien, quienes)</a:t>
            </a:r>
          </a:p>
          <a:p>
            <a:pPr>
              <a:buNone/>
            </a:pPr>
            <a:r>
              <a:rPr lang="es-AR" sz="2300" dirty="0" smtClean="0"/>
              <a:t>     Ej: “Los conductores: Quienes conduzcan…”,  “Personal al servicio  del usuario: Personal a su servicio…”. </a:t>
            </a:r>
          </a:p>
          <a:p>
            <a:endParaRPr lang="es-AR" sz="1400" i="1" dirty="0" smtClean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  <a:p>
            <a:r>
              <a:rPr lang="es-AR" sz="23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Modificar los verbos: pasándolos a segunda o tercera persona del singular, primera o segunda persona del plural o estableciendo una redacción impersonal o pasar el verbo a la forma imperativa. </a:t>
            </a:r>
          </a:p>
          <a:p>
            <a:pPr>
              <a:buNone/>
            </a:pPr>
            <a:r>
              <a:rPr lang="es-AR" sz="23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  </a:t>
            </a:r>
            <a:r>
              <a:rPr lang="es-AR" sz="2300" dirty="0" smtClean="0"/>
              <a:t>Ej: “Cuando el empleado tenga que realizar trámites: Cuando se tengan que realizar trámites.” “Cuando uno escucha por primera vez…: Cuando escuchamos por…”</a:t>
            </a:r>
          </a:p>
          <a:p>
            <a:endParaRPr lang="es-AR" dirty="0"/>
          </a:p>
        </p:txBody>
      </p:sp>
      <p:sp>
        <p:nvSpPr>
          <p:cNvPr id="4" name="3 Rectángulo redondeado"/>
          <p:cNvSpPr/>
          <p:nvPr/>
        </p:nvSpPr>
        <p:spPr>
          <a:xfrm>
            <a:off x="2743199" y="5832764"/>
            <a:ext cx="6331527" cy="762000"/>
          </a:xfrm>
          <a:prstGeom prst="roundRect">
            <a:avLst>
              <a:gd name="adj" fmla="val 3030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b="1" dirty="0" smtClean="0">
                <a:solidFill>
                  <a:schemeClr val="bg1"/>
                </a:solidFill>
              </a:rPr>
              <a:t>Utilizar las palabras que nombran a cada cual. </a:t>
            </a:r>
            <a:endParaRPr lang="es-A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Marcador de contenido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0585488"/>
              </p:ext>
            </p:extLst>
          </p:nvPr>
        </p:nvGraphicFramePr>
        <p:xfrm>
          <a:off x="1237957" y="422031"/>
          <a:ext cx="10311618" cy="5781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9" name="Diagrama 18"/>
          <p:cNvGraphicFramePr/>
          <p:nvPr>
            <p:extLst>
              <p:ext uri="{D42A27DB-BD31-4B8C-83A1-F6EECF244321}">
                <p14:modId xmlns="" xmlns:p14="http://schemas.microsoft.com/office/powerpoint/2010/main" val="949529070"/>
              </p:ext>
            </p:extLst>
          </p:nvPr>
        </p:nvGraphicFramePr>
        <p:xfrm>
          <a:off x="-1249141" y="126608"/>
          <a:ext cx="11845506" cy="6372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0" name="Flecha derecha 19"/>
          <p:cNvSpPr/>
          <p:nvPr/>
        </p:nvSpPr>
        <p:spPr>
          <a:xfrm>
            <a:off x="6118829" y="2613425"/>
            <a:ext cx="94323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Rectángulo redondeado 20"/>
          <p:cNvSpPr/>
          <p:nvPr/>
        </p:nvSpPr>
        <p:spPr>
          <a:xfrm>
            <a:off x="8015278" y="2398541"/>
            <a:ext cx="2727198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AR" sz="3600" dirty="0" smtClean="0"/>
              <a:t>Lenguaje</a:t>
            </a:r>
            <a:endParaRPr lang="es-AR" sz="3600" dirty="0"/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046998" y="5194471"/>
            <a:ext cx="701451" cy="548688"/>
          </a:xfrm>
          <a:prstGeom prst="rect">
            <a:avLst/>
          </a:prstGeom>
        </p:spPr>
      </p:pic>
      <p:sp>
        <p:nvSpPr>
          <p:cNvPr id="24" name="Rectángulo redondeado 23"/>
          <p:cNvSpPr/>
          <p:nvPr/>
        </p:nvSpPr>
        <p:spPr>
          <a:xfrm>
            <a:off x="9059594" y="5011614"/>
            <a:ext cx="2782202" cy="10289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AR" sz="3200" dirty="0" smtClean="0"/>
              <a:t>Jerarquía de género</a:t>
            </a:r>
            <a:endParaRPr lang="es-AR" sz="3200" dirty="0"/>
          </a:p>
        </p:txBody>
      </p:sp>
    </p:spTree>
    <p:extLst>
      <p:ext uri="{BB962C8B-B14F-4D97-AF65-F5344CB8AC3E}">
        <p14:creationId xmlns="" xmlns:p14="http://schemas.microsoft.com/office/powerpoint/2010/main" val="43669171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86691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Usos no recomendables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762000"/>
            <a:ext cx="12025745" cy="5929745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s-AR" sz="3100" i="1" dirty="0" smtClean="0"/>
              <a:t>     Algunas </a:t>
            </a:r>
            <a:r>
              <a:rPr lang="es-AR" sz="3100" dirty="0" smtClean="0"/>
              <a:t>propuestas para favorecer el uso incluyente del lenguaje han sugerido otros recursos que plantean algunas dificultades para la escritura y la lectura.</a:t>
            </a:r>
          </a:p>
          <a:p>
            <a:pPr algn="just"/>
            <a:endParaRPr lang="es-AR" dirty="0" smtClean="0"/>
          </a:p>
          <a:p>
            <a:pPr algn="just"/>
            <a:r>
              <a:rPr lang="es-AR" sz="34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Arroba (@). </a:t>
            </a:r>
          </a:p>
          <a:p>
            <a:pPr algn="just">
              <a:buNone/>
            </a:pPr>
            <a:r>
              <a:rPr lang="es-AR" dirty="0" smtClean="0"/>
              <a:t>     Este signo no indica grafía alguna, lo que imposibilita la lectura. Recordemos que a cada grafía (registro gráfico) corresponde un sonido, característica que no se cumple con la arroba porque no tiene una referencia oral.</a:t>
            </a:r>
          </a:p>
          <a:p>
            <a:pPr algn="just">
              <a:buNone/>
            </a:pPr>
            <a:r>
              <a:rPr lang="es-AR" sz="3000" i="1" dirty="0" smtClean="0"/>
              <a:t> </a:t>
            </a:r>
            <a:r>
              <a:rPr lang="es-AR" sz="2600" i="1" dirty="0" smtClean="0"/>
              <a:t>Ej: </a:t>
            </a:r>
            <a:r>
              <a:rPr lang="es-AR" sz="2600" i="1" dirty="0" err="1" smtClean="0"/>
              <a:t>El@</a:t>
            </a:r>
            <a:r>
              <a:rPr lang="es-AR" sz="2600" i="1" dirty="0" smtClean="0"/>
              <a:t> </a:t>
            </a:r>
            <a:r>
              <a:rPr lang="es-AR" sz="2600" i="1" dirty="0" err="1" smtClean="0"/>
              <a:t>emprended@r</a:t>
            </a:r>
            <a:r>
              <a:rPr lang="es-AR" sz="2600" i="1" dirty="0" smtClean="0"/>
              <a:t> no tiene disciplina con el tema de los trámites, aseguran </a:t>
            </a:r>
            <a:r>
              <a:rPr lang="es-AR" sz="2600" i="1" dirty="0" err="1" smtClean="0"/>
              <a:t>expert@s</a:t>
            </a:r>
            <a:r>
              <a:rPr lang="es-AR" sz="2600" i="1" dirty="0" smtClean="0"/>
              <a:t>.</a:t>
            </a:r>
          </a:p>
          <a:p>
            <a:pPr algn="just">
              <a:buNone/>
            </a:pPr>
            <a:endParaRPr lang="es-AR" dirty="0" smtClean="0"/>
          </a:p>
          <a:p>
            <a:pPr algn="just"/>
            <a:r>
              <a:rPr lang="es-AR" sz="34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Barra (/) y paréntesis ( ). </a:t>
            </a:r>
          </a:p>
          <a:p>
            <a:pPr algn="just">
              <a:buNone/>
            </a:pPr>
            <a:r>
              <a:rPr lang="es-AR" sz="3400" i="1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   </a:t>
            </a:r>
            <a:r>
              <a:rPr lang="es-AR" i="1" dirty="0" smtClean="0"/>
              <a:t>La dificultad radica en que a </a:t>
            </a:r>
            <a:r>
              <a:rPr lang="es-AR" dirty="0" smtClean="0"/>
              <a:t>cada palabra con marcas de género habría que agregarle la barra (o los paréntesis) y la terminación masculina y femenina, con lo cual los párrafos se saturarían de estos recursos, además de la dificultad en la lectura. </a:t>
            </a:r>
          </a:p>
          <a:p>
            <a:pPr algn="just">
              <a:buNone/>
            </a:pPr>
            <a:r>
              <a:rPr lang="es-AR" sz="2600" i="1" dirty="0" smtClean="0"/>
              <a:t>Ej: El/la emprendedor/a no tiene disciplina con el tema de los trámites, aseguran expertos/as</a:t>
            </a:r>
            <a:r>
              <a:rPr lang="es-AR" sz="3000" i="1" dirty="0" smtClean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66801"/>
            <a:ext cx="11125200" cy="505936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s-AR" i="1" dirty="0" smtClean="0"/>
          </a:p>
          <a:p>
            <a:pPr algn="ctr">
              <a:buNone/>
            </a:pPr>
            <a:r>
              <a:rPr lang="es-AR" b="1" i="1" dirty="0" smtClean="0">
                <a:solidFill>
                  <a:schemeClr val="accent5"/>
                </a:solidFill>
              </a:rPr>
              <a:t>Estas propuestas sólo tienen la función de orientar, y no son reglas fijas ni estrictas. </a:t>
            </a:r>
            <a:endParaRPr lang="es-AR" b="1" i="1" dirty="0" smtClean="0">
              <a:solidFill>
                <a:schemeClr val="accent5"/>
              </a:solidFill>
            </a:endParaRPr>
          </a:p>
          <a:p>
            <a:pPr algn="ctr">
              <a:buNone/>
            </a:pPr>
            <a:r>
              <a:rPr lang="es-AR" b="1" i="1" dirty="0" smtClean="0">
                <a:solidFill>
                  <a:schemeClr val="accent5"/>
                </a:solidFill>
              </a:rPr>
              <a:t>Cada </a:t>
            </a:r>
            <a:r>
              <a:rPr lang="es-AR" b="1" i="1" dirty="0" smtClean="0">
                <a:solidFill>
                  <a:schemeClr val="accent5"/>
                </a:solidFill>
              </a:rPr>
              <a:t>discurso oral o escrito tiene propósitos particulares; </a:t>
            </a:r>
            <a:r>
              <a:rPr lang="es-AR" b="1" i="1" dirty="0" smtClean="0">
                <a:solidFill>
                  <a:schemeClr val="accent5"/>
                </a:solidFill>
              </a:rPr>
              <a:t>y en </a:t>
            </a:r>
            <a:r>
              <a:rPr lang="es-AR" b="1" i="1" dirty="0" smtClean="0">
                <a:solidFill>
                  <a:schemeClr val="accent5"/>
                </a:solidFill>
              </a:rPr>
              <a:t>función de su contexto y de la intención comunicativa cada quien decidirá adoptar las sugerencias que más le convengan. Nuestro idioma ofrece innumerables recursos que pueden evitarnos expresiones androcéntricas.</a:t>
            </a:r>
            <a:endParaRPr lang="es-AR" b="1" i="1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42109" y="3058681"/>
            <a:ext cx="10363200" cy="1470025"/>
          </a:xfrm>
        </p:spPr>
        <p:txBody>
          <a:bodyPr>
            <a:normAutofit/>
          </a:bodyPr>
          <a:lstStyle/>
          <a:p>
            <a:r>
              <a:rPr lang="es-AR" sz="6000" i="1" dirty="0" smtClean="0">
                <a:solidFill>
                  <a:schemeClr val="accent5"/>
                </a:solidFill>
                <a:latin typeface="Comic Sans MS" pitchFamily="66" charset="0"/>
              </a:rPr>
              <a:t>Muchas gracias</a:t>
            </a:r>
            <a:endParaRPr lang="es-AR" sz="6000" i="1" dirty="0">
              <a:solidFill>
                <a:schemeClr val="accent5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31273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chemeClr val="tx2"/>
                </a:solidFill>
              </a:rPr>
              <a:t>Jacques Derrida. 1930/2004</a:t>
            </a:r>
            <a:endParaRPr lang="es-AR" dirty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7425" y="831273"/>
            <a:ext cx="12024575" cy="60267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AR" dirty="0" smtClean="0"/>
              <a:t>Filosofo crítico. Se preocupa mas por las </a:t>
            </a:r>
          </a:p>
          <a:p>
            <a:pPr marL="0" indent="0" algn="just">
              <a:buNone/>
            </a:pPr>
            <a:r>
              <a:rPr lang="es-AR" dirty="0" smtClean="0"/>
              <a:t>preguntas que por las respuestas. </a:t>
            </a:r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r>
              <a:rPr lang="es-AR" dirty="0" smtClean="0"/>
              <a:t>Busca demoler </a:t>
            </a:r>
            <a:r>
              <a:rPr lang="es-AR" dirty="0" smtClean="0">
                <a:solidFill>
                  <a:schemeClr val="accent1"/>
                </a:solidFill>
              </a:rPr>
              <a:t>CERTEZAS</a:t>
            </a:r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r>
              <a:rPr lang="es-AR" dirty="0" smtClean="0"/>
              <a:t>Análisis semiótico conocido como </a:t>
            </a:r>
          </a:p>
          <a:p>
            <a:pPr marL="0" indent="0" algn="just">
              <a:buNone/>
            </a:pPr>
            <a:endParaRPr lang="es-AR" b="1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es-AR" sz="4000" b="1" dirty="0" smtClean="0">
                <a:solidFill>
                  <a:schemeClr val="accent1"/>
                </a:solidFill>
              </a:rPr>
              <a:t>                      </a:t>
            </a:r>
            <a:endParaRPr lang="es-AR" dirty="0" smtClean="0"/>
          </a:p>
          <a:p>
            <a:pPr>
              <a:buNone/>
            </a:pPr>
            <a:endParaRPr lang="es-AR" dirty="0"/>
          </a:p>
        </p:txBody>
      </p:sp>
      <p:pic>
        <p:nvPicPr>
          <p:cNvPr id="4" name="3 Imagen" descr="derri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5589" y="831273"/>
            <a:ext cx="3516811" cy="3309940"/>
          </a:xfrm>
          <a:prstGeom prst="rect">
            <a:avLst/>
          </a:prstGeom>
        </p:spPr>
      </p:pic>
      <p:sp>
        <p:nvSpPr>
          <p:cNvPr id="6" name="Proceso alternativo 5"/>
          <p:cNvSpPr/>
          <p:nvPr/>
        </p:nvSpPr>
        <p:spPr>
          <a:xfrm>
            <a:off x="3069465" y="4444923"/>
            <a:ext cx="6053070" cy="1880315"/>
          </a:xfrm>
          <a:prstGeom prst="flowChartAlternate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s-AR" sz="4800" b="1" dirty="0">
                <a:solidFill>
                  <a:schemeClr val="tx2"/>
                </a:solidFill>
              </a:rPr>
              <a:t>DECONSTRUCCIÓN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6062" y="244699"/>
            <a:ext cx="11809927" cy="6362163"/>
          </a:xfrm>
        </p:spPr>
        <p:txBody>
          <a:bodyPr>
            <a:normAutofit/>
          </a:bodyPr>
          <a:lstStyle/>
          <a:p>
            <a:pPr algn="just"/>
            <a:r>
              <a:rPr lang="es-AR" u="sng" dirty="0" smtClean="0"/>
              <a:t>De la </a:t>
            </a:r>
            <a:r>
              <a:rPr lang="es-AR" u="sng" dirty="0" err="1" smtClean="0"/>
              <a:t>Gramatología</a:t>
            </a:r>
            <a:r>
              <a:rPr lang="es-AR" dirty="0" smtClean="0"/>
              <a:t>: </a:t>
            </a:r>
          </a:p>
          <a:p>
            <a:pPr algn="just"/>
            <a:endParaRPr lang="es-AR" dirty="0" smtClean="0"/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endParaRPr lang="es-AR" dirty="0"/>
          </a:p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pPr marL="0" indent="0" algn="ctr">
              <a:buNone/>
            </a:pPr>
            <a:r>
              <a:rPr lang="es-AR" dirty="0" smtClean="0"/>
              <a:t>Si nada hay fuera del texto, entonces todo se juega en el lenguaje. </a:t>
            </a:r>
            <a:endParaRPr lang="es-AR" dirty="0"/>
          </a:p>
          <a:p>
            <a:endParaRPr lang="es-AR" dirty="0" smtClean="0"/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endParaRPr lang="es-AR" dirty="0" smtClean="0"/>
          </a:p>
        </p:txBody>
      </p:sp>
      <p:sp>
        <p:nvSpPr>
          <p:cNvPr id="4" name="Rectángulo redondeado 3"/>
          <p:cNvSpPr/>
          <p:nvPr/>
        </p:nvSpPr>
        <p:spPr>
          <a:xfrm>
            <a:off x="1574194" y="1561811"/>
            <a:ext cx="9073662" cy="246154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5400" dirty="0">
                <a:ln>
                  <a:solidFill>
                    <a:schemeClr val="lt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Nada hay fuera del texto</a:t>
            </a:r>
          </a:p>
        </p:txBody>
      </p:sp>
    </p:spTree>
    <p:extLst>
      <p:ext uri="{BB962C8B-B14F-4D97-AF65-F5344CB8AC3E}">
        <p14:creationId xmlns="" xmlns:p14="http://schemas.microsoft.com/office/powerpoint/2010/main" val="184199226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545" y="244700"/>
            <a:ext cx="11809927" cy="6413678"/>
          </a:xfrm>
        </p:spPr>
        <p:txBody>
          <a:bodyPr>
            <a:normAutofit/>
          </a:bodyPr>
          <a:lstStyle/>
          <a:p>
            <a:pPr algn="just"/>
            <a:r>
              <a:rPr lang="es-AR" dirty="0" smtClean="0">
                <a:solidFill>
                  <a:schemeClr val="tx2"/>
                </a:solidFill>
              </a:rPr>
              <a:t>Derrida: </a:t>
            </a:r>
            <a:r>
              <a:rPr lang="es-AR" dirty="0" smtClean="0"/>
              <a:t>reflexión sobre el poder que tiene la lengua, y desmitifica ese rol:</a:t>
            </a:r>
          </a:p>
          <a:p>
            <a:pPr marL="0" indent="0" algn="just">
              <a:buNone/>
            </a:pPr>
            <a:r>
              <a:rPr lang="es-AR" dirty="0" smtClean="0"/>
              <a:t> </a:t>
            </a:r>
            <a:r>
              <a:rPr lang="es-AR" dirty="0" smtClean="0">
                <a:solidFill>
                  <a:schemeClr val="accent1"/>
                </a:solidFill>
              </a:rPr>
              <a:t>Transparente</a:t>
            </a:r>
          </a:p>
          <a:p>
            <a:pPr marL="0" indent="0" algn="just">
              <a:buNone/>
            </a:pPr>
            <a:r>
              <a:rPr lang="es-AR" dirty="0" smtClean="0">
                <a:solidFill>
                  <a:schemeClr val="accent1"/>
                </a:solidFill>
              </a:rPr>
              <a:t> Objetivo                      </a:t>
            </a:r>
            <a:r>
              <a:rPr lang="es-AR" dirty="0" smtClean="0"/>
              <a:t>que </a:t>
            </a:r>
            <a:r>
              <a:rPr lang="es-AR" dirty="0"/>
              <a:t>supuestamente tiene el lenguaje </a:t>
            </a:r>
            <a:endParaRPr lang="es-AR" dirty="0" smtClean="0"/>
          </a:p>
          <a:p>
            <a:pPr marL="0" indent="0" algn="just">
              <a:buNone/>
            </a:pPr>
            <a:r>
              <a:rPr lang="es-AR" dirty="0" smtClean="0">
                <a:solidFill>
                  <a:schemeClr val="accent1"/>
                </a:solidFill>
              </a:rPr>
              <a:t> Pacífico                                     </a:t>
            </a:r>
            <a:r>
              <a:rPr lang="es-AR" dirty="0" smtClean="0"/>
              <a:t>(producto histórico)</a:t>
            </a:r>
            <a:endParaRPr lang="es-AR" dirty="0" smtClean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es-AR" dirty="0" smtClean="0">
                <a:solidFill>
                  <a:schemeClr val="accent1"/>
                </a:solidFill>
              </a:rPr>
              <a:t> Neutral </a:t>
            </a:r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r>
              <a:rPr lang="es-AR" dirty="0" smtClean="0"/>
              <a:t>En el lenguaje              1- Utilizamos palabras cuyo significado (sentido)                                              nos excede. Es impropio. </a:t>
            </a:r>
          </a:p>
          <a:p>
            <a:pPr marL="0" indent="0" algn="just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           2- Las normas de la gramática tampoco son propias. </a:t>
            </a:r>
            <a:endParaRPr lang="es-AR" dirty="0"/>
          </a:p>
        </p:txBody>
      </p:sp>
      <p:sp>
        <p:nvSpPr>
          <p:cNvPr id="4" name="Cerrar llave 3"/>
          <p:cNvSpPr/>
          <p:nvPr/>
        </p:nvSpPr>
        <p:spPr>
          <a:xfrm>
            <a:off x="2553979" y="1378634"/>
            <a:ext cx="428371" cy="2321565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Flecha derecha 4"/>
          <p:cNvSpPr/>
          <p:nvPr/>
        </p:nvSpPr>
        <p:spPr>
          <a:xfrm>
            <a:off x="2768164" y="4349501"/>
            <a:ext cx="681618" cy="484632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Flecha derecha 4"/>
          <p:cNvSpPr/>
          <p:nvPr/>
        </p:nvSpPr>
        <p:spPr>
          <a:xfrm>
            <a:off x="2768164" y="5378640"/>
            <a:ext cx="681618" cy="484632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312556245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3031" y="0"/>
            <a:ext cx="12192000" cy="6654198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AR" dirty="0"/>
          </a:p>
          <a:p>
            <a:pPr algn="just"/>
            <a:endParaRPr lang="es-AR" dirty="0" smtClean="0"/>
          </a:p>
          <a:p>
            <a:pPr algn="just"/>
            <a:endParaRPr lang="es-AR" dirty="0"/>
          </a:p>
          <a:p>
            <a:pPr algn="just"/>
            <a:endParaRPr lang="es-AR" dirty="0" smtClean="0"/>
          </a:p>
          <a:p>
            <a:pPr algn="just"/>
            <a:endParaRPr lang="es-AR" dirty="0" smtClean="0"/>
          </a:p>
          <a:p>
            <a:pPr algn="just"/>
            <a:endParaRPr lang="es-AR" dirty="0" smtClean="0"/>
          </a:p>
          <a:p>
            <a:pPr algn="just"/>
            <a:endParaRPr lang="es-AR" dirty="0"/>
          </a:p>
          <a:p>
            <a:pPr algn="just">
              <a:lnSpc>
                <a:spcPct val="170000"/>
              </a:lnSpc>
            </a:pPr>
            <a:r>
              <a:rPr lang="es-AR" dirty="0" smtClean="0"/>
              <a:t>El lenguaje es un </a:t>
            </a:r>
            <a:r>
              <a:rPr lang="es-AR" b="1" dirty="0" smtClean="0">
                <a:solidFill>
                  <a:schemeClr val="tx2"/>
                </a:solidFill>
              </a:rPr>
              <a:t>campo de batalla</a:t>
            </a:r>
          </a:p>
          <a:p>
            <a:pPr algn="just">
              <a:lnSpc>
                <a:spcPct val="170000"/>
              </a:lnSpc>
            </a:pPr>
            <a:r>
              <a:rPr lang="es-AR" dirty="0" smtClean="0"/>
              <a:t>El lenguaje es </a:t>
            </a:r>
            <a:r>
              <a:rPr lang="es-AR" b="1" dirty="0" smtClean="0">
                <a:solidFill>
                  <a:schemeClr val="tx2"/>
                </a:solidFill>
              </a:rPr>
              <a:t>político</a:t>
            </a:r>
          </a:p>
          <a:p>
            <a:pPr algn="just">
              <a:lnSpc>
                <a:spcPct val="170000"/>
              </a:lnSpc>
            </a:pPr>
            <a:r>
              <a:rPr lang="es-AR" dirty="0" smtClean="0"/>
              <a:t>El lenguaje es </a:t>
            </a:r>
            <a:r>
              <a:rPr lang="es-AR" b="1" dirty="0" smtClean="0">
                <a:solidFill>
                  <a:schemeClr val="tx2"/>
                </a:solidFill>
              </a:rPr>
              <a:t>histórico</a:t>
            </a:r>
          </a:p>
          <a:p>
            <a:pPr algn="just">
              <a:lnSpc>
                <a:spcPct val="170000"/>
              </a:lnSpc>
            </a:pPr>
            <a:r>
              <a:rPr lang="es-AR" dirty="0" smtClean="0"/>
              <a:t>El lenguaje es una </a:t>
            </a:r>
            <a:r>
              <a:rPr lang="es-AR" b="1" dirty="0" smtClean="0">
                <a:solidFill>
                  <a:schemeClr val="tx2"/>
                </a:solidFill>
              </a:rPr>
              <a:t>construcción</a:t>
            </a:r>
            <a:r>
              <a:rPr lang="es-AR" dirty="0" smtClean="0"/>
              <a:t> no evidente (detrás de algunos conceptos “construidos” como incuestionables, definitivos, obvios: hay una trama. Una historia)</a:t>
            </a:r>
          </a:p>
          <a:p>
            <a:pPr algn="just">
              <a:lnSpc>
                <a:spcPct val="170000"/>
              </a:lnSpc>
            </a:pPr>
            <a:r>
              <a:rPr lang="es-AR" dirty="0" smtClean="0"/>
              <a:t>El lenguaje es una evidencia de la </a:t>
            </a:r>
            <a:r>
              <a:rPr lang="es-AR" b="1" dirty="0" smtClean="0">
                <a:solidFill>
                  <a:schemeClr val="tx2"/>
                </a:solidFill>
              </a:rPr>
              <a:t>violencia</a:t>
            </a:r>
          </a:p>
          <a:p>
            <a:pPr algn="just">
              <a:lnSpc>
                <a:spcPct val="170000"/>
              </a:lnSpc>
            </a:pPr>
            <a:endParaRPr lang="es-AR" sz="1400" dirty="0" smtClean="0">
              <a:solidFill>
                <a:schemeClr val="tx2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003562" y="352397"/>
            <a:ext cx="10199077" cy="21632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AR" sz="3600" dirty="0" smtClean="0"/>
          </a:p>
          <a:p>
            <a:pPr algn="just"/>
            <a:r>
              <a:rPr lang="es-AR" sz="3600" dirty="0" smtClean="0"/>
              <a:t>Deconstruir            </a:t>
            </a:r>
            <a:r>
              <a:rPr lang="es-AR" sz="3600" dirty="0"/>
              <a:t>trabajo genealógico, revisando la historia de un concepto que pudo ser de múltiples maneras pero termino siendo de </a:t>
            </a:r>
            <a:r>
              <a:rPr lang="es-AR" sz="3600" dirty="0" smtClean="0"/>
              <a:t>una, para comprender por qué hubo vencedores y vencidos. </a:t>
            </a:r>
          </a:p>
          <a:p>
            <a:pPr algn="just"/>
            <a:endParaRPr lang="es-AR" sz="3600" dirty="0"/>
          </a:p>
        </p:txBody>
      </p:sp>
      <p:sp>
        <p:nvSpPr>
          <p:cNvPr id="7" name="Flecha derecha 6"/>
          <p:cNvSpPr/>
          <p:nvPr/>
        </p:nvSpPr>
        <p:spPr>
          <a:xfrm>
            <a:off x="3717347" y="352397"/>
            <a:ext cx="826944" cy="63304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262054204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152" y="283336"/>
            <a:ext cx="11887199" cy="6126164"/>
          </a:xfrm>
        </p:spPr>
        <p:txBody>
          <a:bodyPr/>
          <a:lstStyle/>
          <a:p>
            <a:r>
              <a:rPr lang="es-AR" sz="2800" dirty="0" smtClean="0"/>
              <a:t>Invita a romper el </a:t>
            </a:r>
            <a:r>
              <a:rPr lang="es-AR" sz="2800" dirty="0" smtClean="0">
                <a:solidFill>
                  <a:schemeClr val="tx2"/>
                </a:solidFill>
              </a:rPr>
              <a:t>SENTIDO COMÚN: </a:t>
            </a:r>
            <a:r>
              <a:rPr lang="es-AR" sz="2800" dirty="0"/>
              <a:t>Evidencia otras perspectivas posibles. </a:t>
            </a:r>
            <a:endParaRPr lang="es-AR" sz="2800" dirty="0" smtClean="0"/>
          </a:p>
          <a:p>
            <a:endParaRPr lang="es-AR" sz="2800" dirty="0" smtClean="0">
              <a:solidFill>
                <a:schemeClr val="tx2"/>
              </a:solidFill>
            </a:endParaRPr>
          </a:p>
          <a:p>
            <a:pPr algn="just"/>
            <a:r>
              <a:rPr lang="es-AR" sz="2800" dirty="0" smtClean="0">
                <a:solidFill>
                  <a:prstClr val="black"/>
                </a:solidFill>
              </a:rPr>
              <a:t>DECONSTRUCCIÓN        </a:t>
            </a:r>
            <a:r>
              <a:rPr lang="es-AR" sz="2800" dirty="0" smtClean="0"/>
              <a:t>es </a:t>
            </a:r>
            <a:r>
              <a:rPr lang="es-AR" sz="2800" dirty="0"/>
              <a:t>una práctica de visibilización del carácter histórico de todo </a:t>
            </a:r>
            <a:r>
              <a:rPr lang="es-AR" sz="2800" dirty="0" smtClean="0"/>
              <a:t>concepto, que </a:t>
            </a:r>
            <a:r>
              <a:rPr lang="es-AR" sz="2800" dirty="0" smtClean="0">
                <a:solidFill>
                  <a:prstClr val="black"/>
                </a:solidFill>
              </a:rPr>
              <a:t>supone volver a aquello que fue sacrificado o reprimido. Preguntarse por ese “resto” “POR ESE OTRO (A)”</a:t>
            </a:r>
          </a:p>
          <a:p>
            <a:pPr lvl="0" algn="just"/>
            <a:endParaRPr lang="es-AR" sz="3000" dirty="0">
              <a:solidFill>
                <a:prstClr val="black"/>
              </a:solidFill>
            </a:endParaRPr>
          </a:p>
          <a:p>
            <a:endParaRPr lang="es-AR" dirty="0"/>
          </a:p>
        </p:txBody>
      </p:sp>
      <p:sp>
        <p:nvSpPr>
          <p:cNvPr id="4" name="Flecha derecha 3"/>
          <p:cNvSpPr/>
          <p:nvPr/>
        </p:nvSpPr>
        <p:spPr>
          <a:xfrm>
            <a:off x="3477490" y="1428511"/>
            <a:ext cx="514961" cy="399245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Pergamino horizontal 4"/>
          <p:cNvSpPr/>
          <p:nvPr/>
        </p:nvSpPr>
        <p:spPr>
          <a:xfrm>
            <a:off x="1066799" y="2909455"/>
            <a:ext cx="9753601" cy="374072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dirty="0" smtClean="0"/>
              <a:t>Al final el lenguaje termina siendo un sistema de INCLUSIÓN/EXCLUSIÓN que define desde su legalidad  quien pertenece al LENGUAJE o sea AL MUNDO y quien queda definitivamente AFUERA</a:t>
            </a:r>
            <a:endParaRPr lang="es-AR" sz="3200" dirty="0"/>
          </a:p>
        </p:txBody>
      </p:sp>
    </p:spTree>
    <p:extLst>
      <p:ext uri="{BB962C8B-B14F-4D97-AF65-F5344CB8AC3E}">
        <p14:creationId xmlns="" xmlns:p14="http://schemas.microsoft.com/office/powerpoint/2010/main" val="288405598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77091" y="221673"/>
            <a:ext cx="11707091" cy="6414654"/>
          </a:xfrm>
        </p:spPr>
        <p:txBody>
          <a:bodyPr/>
          <a:lstStyle/>
          <a:p>
            <a:pPr algn="just"/>
            <a:r>
              <a:rPr lang="es-AR" dirty="0" smtClean="0"/>
              <a:t> </a:t>
            </a:r>
            <a:r>
              <a:rPr lang="es-AR" b="1" dirty="0" smtClean="0">
                <a:solidFill>
                  <a:schemeClr val="tx2"/>
                </a:solidFill>
              </a:rPr>
              <a:t>Deconstrucción norma jurídica</a:t>
            </a:r>
            <a:r>
              <a:rPr lang="es-AR" dirty="0" smtClean="0"/>
              <a:t>: permite evidenciar los intereses y arbitrariedades detrás de la norma y evita la homologación del </a:t>
            </a:r>
            <a:r>
              <a:rPr lang="es-AR" b="1" dirty="0" smtClean="0">
                <a:solidFill>
                  <a:schemeClr val="tx2"/>
                </a:solidFill>
              </a:rPr>
              <a:t>DERECHO</a:t>
            </a:r>
            <a:r>
              <a:rPr lang="es-AR" dirty="0" smtClean="0"/>
              <a:t> con </a:t>
            </a:r>
            <a:r>
              <a:rPr lang="es-AR" b="1" dirty="0" smtClean="0">
                <a:solidFill>
                  <a:schemeClr val="tx2"/>
                </a:solidFill>
              </a:rPr>
              <a:t>JUSTICIA. </a:t>
            </a:r>
          </a:p>
          <a:p>
            <a:endParaRPr lang="es-AR" sz="1800" b="1" dirty="0" smtClean="0">
              <a:solidFill>
                <a:schemeClr val="tx2"/>
              </a:solidFill>
            </a:endParaRPr>
          </a:p>
          <a:p>
            <a:r>
              <a:rPr lang="es-AR" b="1" dirty="0" smtClean="0">
                <a:solidFill>
                  <a:schemeClr val="tx2"/>
                </a:solidFill>
              </a:rPr>
              <a:t>Problema: </a:t>
            </a:r>
          </a:p>
          <a:p>
            <a:pPr>
              <a:buNone/>
            </a:pPr>
            <a:r>
              <a:rPr lang="es-AR" b="1" dirty="0" smtClean="0"/>
              <a:t>Totalizaciones          </a:t>
            </a:r>
            <a:r>
              <a:rPr lang="es-AR" b="1" dirty="0" smtClean="0">
                <a:solidFill>
                  <a:schemeClr val="tx2"/>
                </a:solidFill>
              </a:rPr>
              <a:t>PENSAMIENTO</a:t>
            </a:r>
            <a:r>
              <a:rPr lang="es-AR" b="1" dirty="0" smtClean="0"/>
              <a:t> </a:t>
            </a:r>
            <a:r>
              <a:rPr lang="es-AR" b="1" dirty="0" smtClean="0">
                <a:solidFill>
                  <a:schemeClr val="tx2"/>
                </a:solidFill>
              </a:rPr>
              <a:t>BINARIO</a:t>
            </a:r>
            <a:endParaRPr lang="es-AR" b="1" dirty="0">
              <a:solidFill>
                <a:schemeClr val="tx2"/>
              </a:solidFill>
            </a:endParaRPr>
          </a:p>
        </p:txBody>
      </p:sp>
      <p:sp>
        <p:nvSpPr>
          <p:cNvPr id="5" name="4 Cerrar llave"/>
          <p:cNvSpPr/>
          <p:nvPr/>
        </p:nvSpPr>
        <p:spPr>
          <a:xfrm rot="5400000">
            <a:off x="5451764" y="1226133"/>
            <a:ext cx="408710" cy="41771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Flecha derecha"/>
          <p:cNvSpPr/>
          <p:nvPr/>
        </p:nvSpPr>
        <p:spPr>
          <a:xfrm>
            <a:off x="2840182" y="2830073"/>
            <a:ext cx="581891" cy="484632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Elipse"/>
          <p:cNvSpPr/>
          <p:nvPr/>
        </p:nvSpPr>
        <p:spPr>
          <a:xfrm>
            <a:off x="2479964" y="3754582"/>
            <a:ext cx="6359236" cy="2798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dirty="0" smtClean="0"/>
              <a:t>Si los conceptos son una totalidad, del otro lado no puede haber nada (ser= bueno, nada= malo)</a:t>
            </a:r>
            <a:endParaRPr lang="es-AR" sz="3200" dirty="0"/>
          </a:p>
        </p:txBody>
      </p:sp>
      <p:sp>
        <p:nvSpPr>
          <p:cNvPr id="8" name="7 Cerrar llave"/>
          <p:cNvSpPr/>
          <p:nvPr/>
        </p:nvSpPr>
        <p:spPr>
          <a:xfrm>
            <a:off x="8936182" y="2895600"/>
            <a:ext cx="595746" cy="3699164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ctángulo redondeado"/>
          <p:cNvSpPr/>
          <p:nvPr/>
        </p:nvSpPr>
        <p:spPr>
          <a:xfrm>
            <a:off x="9822873" y="2895599"/>
            <a:ext cx="2119745" cy="356061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AR" sz="2800" dirty="0" smtClean="0">
                <a:solidFill>
                  <a:schemeClr val="tx1"/>
                </a:solidFill>
              </a:rPr>
              <a:t>Moral</a:t>
            </a:r>
          </a:p>
          <a:p>
            <a:pPr algn="ctr"/>
            <a:r>
              <a:rPr lang="es-AR" sz="2800" dirty="0" smtClean="0"/>
              <a:t>   </a:t>
            </a:r>
          </a:p>
          <a:p>
            <a:pPr algn="ctr">
              <a:buFontTx/>
              <a:buChar char="-"/>
            </a:pPr>
            <a:endParaRPr lang="es-AR" sz="2800" dirty="0" smtClean="0"/>
          </a:p>
          <a:p>
            <a:pPr algn="ctr">
              <a:buFontTx/>
              <a:buChar char="-"/>
            </a:pPr>
            <a:r>
              <a:rPr lang="es-AR" sz="2800" dirty="0" smtClean="0">
                <a:solidFill>
                  <a:schemeClr val="tx1"/>
                </a:solidFill>
              </a:rPr>
              <a:t>Jerárquica</a:t>
            </a:r>
            <a:r>
              <a:rPr lang="es-AR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5641</TotalTime>
  <Words>2148</Words>
  <Application>Microsoft Office PowerPoint</Application>
  <PresentationFormat>Personalizado</PresentationFormat>
  <Paragraphs>259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32</vt:i4>
      </vt:variant>
    </vt:vector>
  </HeadingPairs>
  <TitlesOfParts>
    <vt:vector size="34" baseType="lpstr">
      <vt:lpstr>1_Tema de Office</vt:lpstr>
      <vt:lpstr>2_Tema de Office</vt:lpstr>
      <vt:lpstr>Abog. Vanina Abraham Especialización Mujeres y Derechos Humanos Dirección de Derechos Humanos y acceso a la justicia Suprema Corte de Justicia de Mendoza vabraham@jus.mendoza.gov.ar</vt:lpstr>
      <vt:lpstr>Mecanismos de socialización</vt:lpstr>
      <vt:lpstr>Diapositiva 3</vt:lpstr>
      <vt:lpstr>Jacques Derrida. 1930/2004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Lenguaje con perspectiva de género</vt:lpstr>
      <vt:lpstr>Perspectiva crítica: Lenguaje</vt:lpstr>
      <vt:lpstr>Diapositiva 14</vt:lpstr>
      <vt:lpstr>Diapositiva 15</vt:lpstr>
      <vt:lpstr>Lingüística</vt:lpstr>
      <vt:lpstr>Permitirnos las preguntas…</vt:lpstr>
      <vt:lpstr>Entonces?</vt:lpstr>
      <vt:lpstr>Diapositiva 19</vt:lpstr>
      <vt:lpstr>Nuevas categorías</vt:lpstr>
      <vt:lpstr>Diapositiva 21</vt:lpstr>
      <vt:lpstr>Diapositiva 22</vt:lpstr>
      <vt:lpstr>Concordancia</vt:lpstr>
      <vt:lpstr> El genérico masculino: FALSO GENÉRICO </vt:lpstr>
      <vt:lpstr>Diapositiva 25</vt:lpstr>
      <vt:lpstr>Algunos intentos… La “e”</vt:lpstr>
      <vt:lpstr>Otras posibilidades… </vt:lpstr>
      <vt:lpstr>Algunas más…</vt:lpstr>
      <vt:lpstr>Diapositiva 29</vt:lpstr>
      <vt:lpstr>Usos no recomendables</vt:lpstr>
      <vt:lpstr>Diapositiva 31</vt:lpstr>
      <vt:lpstr>Muchas gracias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Vanina Abraham</dc:creator>
  <cp:lastModifiedBy>Usuario</cp:lastModifiedBy>
  <cp:revision>239</cp:revision>
  <dcterms:created xsi:type="dcterms:W3CDTF">2018-09-05T20:01:37Z</dcterms:created>
  <dcterms:modified xsi:type="dcterms:W3CDTF">2018-10-05T15:17:54Z</dcterms:modified>
</cp:coreProperties>
</file>