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257" r:id="rId3"/>
    <p:sldId id="262" r:id="rId4"/>
    <p:sldId id="258" r:id="rId5"/>
    <p:sldId id="259" r:id="rId6"/>
    <p:sldId id="260" r:id="rId7"/>
    <p:sldId id="261" r:id="rId8"/>
    <p:sldId id="342" r:id="rId9"/>
    <p:sldId id="333" r:id="rId10"/>
    <p:sldId id="263" r:id="rId11"/>
    <p:sldId id="264" r:id="rId12"/>
    <p:sldId id="324" r:id="rId13"/>
    <p:sldId id="331" r:id="rId14"/>
    <p:sldId id="325" r:id="rId15"/>
    <p:sldId id="326" r:id="rId16"/>
    <p:sldId id="327" r:id="rId17"/>
    <p:sldId id="329" r:id="rId18"/>
    <p:sldId id="332" r:id="rId19"/>
    <p:sldId id="337" r:id="rId20"/>
    <p:sldId id="336" r:id="rId21"/>
    <p:sldId id="338" r:id="rId22"/>
    <p:sldId id="348" r:id="rId23"/>
    <p:sldId id="339" r:id="rId24"/>
    <p:sldId id="340" r:id="rId25"/>
    <p:sldId id="328" r:id="rId26"/>
    <p:sldId id="341" r:id="rId27"/>
    <p:sldId id="265" r:id="rId28"/>
    <p:sldId id="266" r:id="rId29"/>
    <p:sldId id="268" r:id="rId30"/>
    <p:sldId id="321" r:id="rId31"/>
    <p:sldId id="269" r:id="rId32"/>
    <p:sldId id="270" r:id="rId33"/>
    <p:sldId id="271" r:id="rId34"/>
    <p:sldId id="272" r:id="rId35"/>
    <p:sldId id="273" r:id="rId36"/>
    <p:sldId id="274" r:id="rId37"/>
    <p:sldId id="275" r:id="rId38"/>
    <p:sldId id="343" r:id="rId39"/>
    <p:sldId id="344" r:id="rId40"/>
    <p:sldId id="345" r:id="rId41"/>
    <p:sldId id="322" r:id="rId42"/>
    <p:sldId id="349" r:id="rId43"/>
    <p:sldId id="323" r:id="rId44"/>
    <p:sldId id="346" r:id="rId45"/>
    <p:sldId id="347" r:id="rId46"/>
    <p:sldId id="350" r:id="rId47"/>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51" d="100"/>
          <a:sy n="51" d="100"/>
        </p:scale>
        <p:origin x="-1253"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13E7EA-0805-4480-87C2-15CCD35D2DEE}" type="datetimeFigureOut">
              <a:rPr lang="es-AR" smtClean="0"/>
              <a:pPr/>
              <a:t>24/09/2018</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1D5F40-FF2D-44FD-8188-43F43A5A1592}" type="slidenum">
              <a:rPr lang="es-AR" smtClean="0"/>
              <a:pPr/>
              <a:t>‹Nº›</a:t>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2771" name="2 Marcador de notas"/>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es-MX">
              <a:latin typeface="Calibri" charset="0"/>
            </a:endParaRPr>
          </a:p>
        </p:txBody>
      </p:sp>
      <p:sp>
        <p:nvSpPr>
          <p:cNvPr id="32772" name="3 Marcador de número de diapositiva"/>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366E8408-CE78-024E-AAEC-744082AA5941}" type="slidenum">
              <a:rPr lang="es-MX" sz="1200"/>
              <a:pPr eaLnBrk="1" hangingPunct="1"/>
              <a:t>31</a:t>
            </a:fld>
            <a:endParaRPr lang="es-MX"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648A96EE-1906-4127-9601-CF634AA632FC}" type="datetimeFigureOut">
              <a:rPr lang="es-AR" smtClean="0"/>
              <a:pPr/>
              <a:t>24/09/2018</a:t>
            </a:fld>
            <a:endParaRPr lang="es-AR"/>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AR"/>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DE7182B5-D474-499F-88EC-F4104DEB5CD1}"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48A96EE-1906-4127-9601-CF634AA632FC}" type="datetimeFigureOut">
              <a:rPr lang="es-AR" smtClean="0"/>
              <a:pPr/>
              <a:t>24/09/2018</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E7182B5-D474-499F-88EC-F4104DEB5CD1}"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48A96EE-1906-4127-9601-CF634AA632FC}" type="datetimeFigureOut">
              <a:rPr lang="es-AR" smtClean="0"/>
              <a:pPr/>
              <a:t>24/09/2018</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E7182B5-D474-499F-88EC-F4104DEB5CD1}"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648A96EE-1906-4127-9601-CF634AA632FC}" type="datetimeFigureOut">
              <a:rPr lang="es-AR" smtClean="0"/>
              <a:pPr/>
              <a:t>24/09/2018</a:t>
            </a:fld>
            <a:endParaRPr lang="es-AR"/>
          </a:p>
        </p:txBody>
      </p:sp>
      <p:sp>
        <p:nvSpPr>
          <p:cNvPr id="9" name="8 Marcador de número de diapositiva"/>
          <p:cNvSpPr>
            <a:spLocks noGrp="1"/>
          </p:cNvSpPr>
          <p:nvPr>
            <p:ph type="sldNum" sz="quarter" idx="15"/>
          </p:nvPr>
        </p:nvSpPr>
        <p:spPr/>
        <p:txBody>
          <a:bodyPr rtlCol="0"/>
          <a:lstStyle/>
          <a:p>
            <a:fld id="{DE7182B5-D474-499F-88EC-F4104DEB5CD1}" type="slidenum">
              <a:rPr lang="es-AR" smtClean="0"/>
              <a:pPr/>
              <a:t>‹Nº›</a:t>
            </a:fld>
            <a:endParaRPr lang="es-AR"/>
          </a:p>
        </p:txBody>
      </p:sp>
      <p:sp>
        <p:nvSpPr>
          <p:cNvPr id="10" name="9 Marcador de pie de página"/>
          <p:cNvSpPr>
            <a:spLocks noGrp="1"/>
          </p:cNvSpPr>
          <p:nvPr>
            <p:ph type="ftr" sz="quarter" idx="16"/>
          </p:nvPr>
        </p:nvSpPr>
        <p:spPr/>
        <p:txBody>
          <a:bodyPr rtlCol="0"/>
          <a:lstStyle/>
          <a:p>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648A96EE-1906-4127-9601-CF634AA632FC}" type="datetimeFigureOut">
              <a:rPr lang="es-AR" smtClean="0"/>
              <a:pPr/>
              <a:t>24/09/2018</a:t>
            </a:fld>
            <a:endParaRPr lang="es-AR"/>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AR"/>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DE7182B5-D474-499F-88EC-F4104DEB5CD1}"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648A96EE-1906-4127-9601-CF634AA632FC}" type="datetimeFigureOut">
              <a:rPr lang="es-AR" smtClean="0"/>
              <a:pPr/>
              <a:t>24/09/2018</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E7182B5-D474-499F-88EC-F4104DEB5CD1}" type="slidenum">
              <a:rPr lang="es-AR" smtClean="0"/>
              <a:pPr/>
              <a:t>‹Nº›</a:t>
            </a:fld>
            <a:endParaRPr lang="es-AR"/>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648A96EE-1906-4127-9601-CF634AA632FC}" type="datetimeFigureOut">
              <a:rPr lang="es-AR" smtClean="0"/>
              <a:pPr/>
              <a:t>24/09/2018</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DE7182B5-D474-499F-88EC-F4104DEB5CD1}" type="slidenum">
              <a:rPr lang="es-AR" smtClean="0"/>
              <a:pPr/>
              <a:t>‹Nº›</a:t>
            </a:fld>
            <a:endParaRPr lang="es-AR"/>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648A96EE-1906-4127-9601-CF634AA632FC}" type="datetimeFigureOut">
              <a:rPr lang="es-AR" smtClean="0"/>
              <a:pPr/>
              <a:t>24/09/2018</a:t>
            </a:fld>
            <a:endParaRPr lang="es-AR"/>
          </a:p>
        </p:txBody>
      </p:sp>
      <p:sp>
        <p:nvSpPr>
          <p:cNvPr id="7" name="6 Marcador de número de diapositiva"/>
          <p:cNvSpPr>
            <a:spLocks noGrp="1"/>
          </p:cNvSpPr>
          <p:nvPr>
            <p:ph type="sldNum" sz="quarter" idx="11"/>
          </p:nvPr>
        </p:nvSpPr>
        <p:spPr/>
        <p:txBody>
          <a:bodyPr rtlCol="0"/>
          <a:lstStyle/>
          <a:p>
            <a:fld id="{DE7182B5-D474-499F-88EC-F4104DEB5CD1}" type="slidenum">
              <a:rPr lang="es-AR" smtClean="0"/>
              <a:pPr/>
              <a:t>‹Nº›</a:t>
            </a:fld>
            <a:endParaRPr lang="es-AR"/>
          </a:p>
        </p:txBody>
      </p:sp>
      <p:sp>
        <p:nvSpPr>
          <p:cNvPr id="8" name="7 Marcador de pie de página"/>
          <p:cNvSpPr>
            <a:spLocks noGrp="1"/>
          </p:cNvSpPr>
          <p:nvPr>
            <p:ph type="ftr" sz="quarter" idx="12"/>
          </p:nvPr>
        </p:nvSpPr>
        <p:spPr/>
        <p:txBody>
          <a:bodyPr rtlCol="0"/>
          <a:lstStyle/>
          <a:p>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48A96EE-1906-4127-9601-CF634AA632FC}" type="datetimeFigureOut">
              <a:rPr lang="es-AR" smtClean="0"/>
              <a:pPr/>
              <a:t>24/09/2018</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DE7182B5-D474-499F-88EC-F4104DEB5CD1}"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648A96EE-1906-4127-9601-CF634AA632FC}" type="datetimeFigureOut">
              <a:rPr lang="es-AR" smtClean="0"/>
              <a:pPr/>
              <a:t>24/09/2018</a:t>
            </a:fld>
            <a:endParaRPr lang="es-AR"/>
          </a:p>
        </p:txBody>
      </p:sp>
      <p:sp>
        <p:nvSpPr>
          <p:cNvPr id="22" name="21 Marcador de número de diapositiva"/>
          <p:cNvSpPr>
            <a:spLocks noGrp="1"/>
          </p:cNvSpPr>
          <p:nvPr>
            <p:ph type="sldNum" sz="quarter" idx="15"/>
          </p:nvPr>
        </p:nvSpPr>
        <p:spPr/>
        <p:txBody>
          <a:bodyPr rtlCol="0"/>
          <a:lstStyle/>
          <a:p>
            <a:fld id="{DE7182B5-D474-499F-88EC-F4104DEB5CD1}" type="slidenum">
              <a:rPr lang="es-AR" smtClean="0"/>
              <a:pPr/>
              <a:t>‹Nº›</a:t>
            </a:fld>
            <a:endParaRPr lang="es-AR"/>
          </a:p>
        </p:txBody>
      </p:sp>
      <p:sp>
        <p:nvSpPr>
          <p:cNvPr id="23" name="22 Marcador de pie de página"/>
          <p:cNvSpPr>
            <a:spLocks noGrp="1"/>
          </p:cNvSpPr>
          <p:nvPr>
            <p:ph type="ftr" sz="quarter" idx="16"/>
          </p:nvPr>
        </p:nvSpPr>
        <p:spPr/>
        <p:txBody>
          <a:bodyPr rtlCol="0"/>
          <a:lstStyle/>
          <a:p>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648A96EE-1906-4127-9601-CF634AA632FC}" type="datetimeFigureOut">
              <a:rPr lang="es-AR" smtClean="0"/>
              <a:pPr/>
              <a:t>24/09/2018</a:t>
            </a:fld>
            <a:endParaRPr lang="es-AR"/>
          </a:p>
        </p:txBody>
      </p:sp>
      <p:sp>
        <p:nvSpPr>
          <p:cNvPr id="18" name="17 Marcador de número de diapositiva"/>
          <p:cNvSpPr>
            <a:spLocks noGrp="1"/>
          </p:cNvSpPr>
          <p:nvPr>
            <p:ph type="sldNum" sz="quarter" idx="11"/>
          </p:nvPr>
        </p:nvSpPr>
        <p:spPr/>
        <p:txBody>
          <a:bodyPr rtlCol="0"/>
          <a:lstStyle/>
          <a:p>
            <a:fld id="{DE7182B5-D474-499F-88EC-F4104DEB5CD1}" type="slidenum">
              <a:rPr lang="es-AR" smtClean="0"/>
              <a:pPr/>
              <a:t>‹Nº›</a:t>
            </a:fld>
            <a:endParaRPr lang="es-AR"/>
          </a:p>
        </p:txBody>
      </p:sp>
      <p:sp>
        <p:nvSpPr>
          <p:cNvPr id="21" name="20 Marcador de pie de página"/>
          <p:cNvSpPr>
            <a:spLocks noGrp="1"/>
          </p:cNvSpPr>
          <p:nvPr>
            <p:ph type="ftr" sz="quarter" idx="12"/>
          </p:nvPr>
        </p:nvSpPr>
        <p:spPr/>
        <p:txBody>
          <a:bodyPr rtlCol="0"/>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48A96EE-1906-4127-9601-CF634AA632FC}" type="datetimeFigureOut">
              <a:rPr lang="es-AR" smtClean="0"/>
              <a:pPr/>
              <a:t>24/09/2018</a:t>
            </a:fld>
            <a:endParaRPr lang="es-AR"/>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AR"/>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E7182B5-D474-499F-88EC-F4104DEB5CD1}"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Juzgar con perspectiva de género</a:t>
            </a:r>
            <a:endParaRPr lang="es-AR" dirty="0"/>
          </a:p>
        </p:txBody>
      </p:sp>
      <p:sp>
        <p:nvSpPr>
          <p:cNvPr id="4" name="3 Subtítulo"/>
          <p:cNvSpPr>
            <a:spLocks noGrp="1"/>
          </p:cNvSpPr>
          <p:nvPr>
            <p:ph type="body" idx="1"/>
          </p:nvPr>
        </p:nvSpPr>
        <p:spPr/>
        <p:txBody>
          <a:bodyPr/>
          <a:lstStyle/>
          <a:p>
            <a:pPr algn="r"/>
            <a:endParaRPr lang="es-AR" dirty="0" smtClean="0"/>
          </a:p>
          <a:p>
            <a:pPr algn="r"/>
            <a:r>
              <a:rPr lang="es-AR" dirty="0" smtClean="0"/>
              <a:t> Dra. Milagros Noli</a:t>
            </a:r>
          </a:p>
          <a:p>
            <a:pPr algn="r"/>
            <a:r>
              <a:rPr lang="es-AR" dirty="0" smtClean="0"/>
              <a:t>Dirección de Derechos Humanos y Acceso a la Justicia - SCJM</a:t>
            </a:r>
          </a:p>
          <a:p>
            <a:endParaRPr lang="es-A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Cómo?</a:t>
            </a:r>
            <a:endParaRPr lang="es-AR" dirty="0"/>
          </a:p>
        </p:txBody>
      </p:sp>
      <p:sp>
        <p:nvSpPr>
          <p:cNvPr id="3" name="2 Marcador de contenido"/>
          <p:cNvSpPr>
            <a:spLocks noGrp="1"/>
          </p:cNvSpPr>
          <p:nvPr>
            <p:ph sz="quarter" idx="1"/>
          </p:nvPr>
        </p:nvSpPr>
        <p:spPr/>
        <p:txBody>
          <a:bodyPr/>
          <a:lstStyle/>
          <a:p>
            <a:pPr algn="just"/>
            <a:r>
              <a:rPr lang="es-AR" dirty="0" smtClean="0"/>
              <a:t>Principio constitucional genérico de igualdad: “</a:t>
            </a:r>
            <a:r>
              <a:rPr lang="es-AR" i="1" dirty="0" smtClean="0"/>
              <a:t>todos sus habitantes son iguales ante la ley</a:t>
            </a:r>
            <a:r>
              <a:rPr lang="es-AR" dirty="0" smtClean="0"/>
              <a:t>” (art. 16 CN).</a:t>
            </a:r>
          </a:p>
          <a:p>
            <a:pPr algn="just"/>
            <a:endParaRPr lang="es-AR" dirty="0" smtClean="0"/>
          </a:p>
          <a:p>
            <a:pPr algn="just"/>
            <a:r>
              <a:rPr lang="es-AR" dirty="0" smtClean="0"/>
              <a:t>Norma de discriminación positiva o discriminación inversa: “</a:t>
            </a:r>
            <a:r>
              <a:rPr lang="es-AR" i="1" dirty="0" smtClean="0"/>
              <a:t>La igualdad real de oportunidades entre varones y mujeres para el acceso a cargos electivos y partidarios se garantizará por acciones positivas en la regulación de los partidos políticos y en el régimen electoral” (art. 37 CN)</a:t>
            </a:r>
            <a:r>
              <a:rPr lang="es-AR" dirty="0" smtClean="0"/>
              <a:t>.</a:t>
            </a:r>
          </a:p>
          <a:p>
            <a:pPr algn="just"/>
            <a:endParaRPr lang="es-AR" i="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Seguimos el ejemplo…</a:t>
            </a:r>
            <a:endParaRPr lang="es-AR" dirty="0"/>
          </a:p>
        </p:txBody>
      </p:sp>
      <p:sp>
        <p:nvSpPr>
          <p:cNvPr id="3" name="2 Marcador de contenido"/>
          <p:cNvSpPr>
            <a:spLocks noGrp="1"/>
          </p:cNvSpPr>
          <p:nvPr>
            <p:ph sz="quarter" idx="1"/>
          </p:nvPr>
        </p:nvSpPr>
        <p:spPr>
          <a:xfrm>
            <a:off x="457200" y="1412776"/>
            <a:ext cx="7571184" cy="5061176"/>
          </a:xfrm>
          <a:ln>
            <a:solidFill>
              <a:schemeClr val="accent1"/>
            </a:solidFill>
          </a:ln>
        </p:spPr>
        <p:txBody>
          <a:bodyPr>
            <a:normAutofit fontScale="85000" lnSpcReduction="20000"/>
          </a:bodyPr>
          <a:lstStyle/>
          <a:p>
            <a:pPr algn="just"/>
            <a:r>
              <a:rPr lang="es-AR" b="1" dirty="0" smtClean="0"/>
              <a:t>Interpretación del mandato general de prohibición de discriminación - art. 1.1 CADH</a:t>
            </a:r>
          </a:p>
          <a:p>
            <a:endParaRPr lang="es-AR" dirty="0" smtClean="0"/>
          </a:p>
          <a:p>
            <a:pPr algn="just">
              <a:buNone/>
            </a:pPr>
            <a:r>
              <a:rPr lang="es-AR" dirty="0" smtClean="0"/>
              <a:t>	Los Estados Partes en esta Convención se comprometen a respetar los derechos y libertades reconocidos en ella y a garantizar su libre y pleno ejercicio a toda persona que esté sujeta a su jurisdicción, </a:t>
            </a:r>
            <a:r>
              <a:rPr lang="es-AR" b="1" u="sng" dirty="0" smtClean="0"/>
              <a:t>sin discriminación alguna </a:t>
            </a:r>
            <a:r>
              <a:rPr lang="es-AR" dirty="0" smtClean="0"/>
              <a:t>por motivos de raza, color, sexo, idioma, religión, opiniones políticas o de cualquier otra índole, origen nacional o social, posición económica, nacimiento o cualquier otra condición social.</a:t>
            </a:r>
          </a:p>
          <a:p>
            <a:endParaRPr lang="es-AR" dirty="0" smtClean="0"/>
          </a:p>
          <a:p>
            <a:pPr algn="just"/>
            <a:r>
              <a:rPr lang="es-AR" b="1" dirty="0" smtClean="0"/>
              <a:t>Mandato específico de igualdad ante la ley - art. 24 CADH</a:t>
            </a:r>
          </a:p>
          <a:p>
            <a:endParaRPr lang="es-AR" dirty="0" smtClean="0"/>
          </a:p>
          <a:p>
            <a:pPr>
              <a:buNone/>
            </a:pPr>
            <a:r>
              <a:rPr lang="es-AR" dirty="0" smtClean="0"/>
              <a:t>	Todas las personas son iguales ante la ley.  En consecuencia, tienen derecho, </a:t>
            </a:r>
            <a:r>
              <a:rPr lang="es-AR" b="1" u="sng" dirty="0" smtClean="0"/>
              <a:t>sin discriminación</a:t>
            </a:r>
            <a:r>
              <a:rPr lang="es-AR" dirty="0" smtClean="0"/>
              <a:t>, a igual protección de la ley.</a:t>
            </a:r>
          </a:p>
          <a:p>
            <a:endParaRPr lang="es-AR" dirty="0" smtClean="0"/>
          </a:p>
          <a:p>
            <a:endParaRPr lang="es-AR" dirty="0" smtClean="0"/>
          </a:p>
          <a:p>
            <a:endParaRPr lang="es-A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Elementos de análisis</a:t>
            </a:r>
            <a:endParaRPr lang="es-AR" dirty="0"/>
          </a:p>
        </p:txBody>
      </p:sp>
      <p:sp>
        <p:nvSpPr>
          <p:cNvPr id="3" name="2 Marcador de contenido"/>
          <p:cNvSpPr>
            <a:spLocks noGrp="1"/>
          </p:cNvSpPr>
          <p:nvPr>
            <p:ph sz="quarter" idx="1"/>
          </p:nvPr>
        </p:nvSpPr>
        <p:spPr/>
        <p:txBody>
          <a:bodyPr>
            <a:normAutofit lnSpcReduction="10000"/>
          </a:bodyPr>
          <a:lstStyle/>
          <a:p>
            <a:pPr algn="just"/>
            <a:r>
              <a:rPr lang="es-AR" dirty="0" smtClean="0"/>
              <a:t>Relación artículos 1.1 y 24 de la CADH y del artículo II de la Declaración Americana con las distintas disposiciones de la Convención de </a:t>
            </a:r>
            <a:r>
              <a:rPr lang="es-AR" dirty="0" err="1" smtClean="0"/>
              <a:t>BdP</a:t>
            </a:r>
            <a:r>
              <a:rPr lang="es-AR" dirty="0" smtClean="0"/>
              <a:t> y CEDAW. </a:t>
            </a:r>
          </a:p>
          <a:p>
            <a:pPr algn="just"/>
            <a:r>
              <a:rPr lang="es-AR" dirty="0" smtClean="0"/>
              <a:t>En particular, el SIDH ha definido el alcance del vínculo entre la </a:t>
            </a:r>
            <a:r>
              <a:rPr lang="es-AR" b="1" dirty="0" smtClean="0">
                <a:solidFill>
                  <a:schemeClr val="accent1"/>
                </a:solidFill>
              </a:rPr>
              <a:t>discriminación y la violencia contra las mujeres</a:t>
            </a:r>
            <a:r>
              <a:rPr lang="es-AR" dirty="0" smtClean="0"/>
              <a:t>, aunado a las obligaciones de los Estados de respetar y garantizar estos derechos en el marco de su obligación general consagrada en el artículo 1.1 de la CADH.</a:t>
            </a:r>
          </a:p>
          <a:p>
            <a:pPr algn="just"/>
            <a:r>
              <a:rPr lang="es-AR" b="1" dirty="0" smtClean="0"/>
              <a:t>Fuentes</a:t>
            </a:r>
            <a:r>
              <a:rPr lang="es-AR" dirty="0" smtClean="0"/>
              <a:t>: decisiones de fondo, informes temáticos y de país de la CIDH y decisiones emitidas por la Corte Interamericana de Derechos Humanos.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267744" y="2924944"/>
            <a:ext cx="6172200" cy="1894362"/>
          </a:xfrm>
        </p:spPr>
        <p:txBody>
          <a:bodyPr>
            <a:normAutofit/>
          </a:bodyPr>
          <a:lstStyle/>
          <a:p>
            <a:pPr algn="ctr"/>
            <a:r>
              <a:rPr lang="es-AR" sz="3600" dirty="0" smtClean="0"/>
              <a:t>CIDH</a:t>
            </a:r>
            <a:endParaRPr lang="es-AR"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3789040"/>
            <a:ext cx="7128792"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sz="quarter" idx="1"/>
          </p:nvPr>
        </p:nvSpPr>
        <p:spPr>
          <a:ln>
            <a:solidFill>
              <a:srgbClr val="92D050"/>
            </a:solidFill>
          </a:ln>
          <a:effectLst>
            <a:glow rad="63500">
              <a:schemeClr val="accent1">
                <a:satMod val="175000"/>
                <a:alpha val="40000"/>
              </a:schemeClr>
            </a:glow>
          </a:effectLst>
        </p:spPr>
        <p:txBody>
          <a:bodyPr>
            <a:normAutofit fontScale="70000" lnSpcReduction="20000"/>
          </a:bodyPr>
          <a:lstStyle/>
          <a:p>
            <a:r>
              <a:rPr lang="es-AR" dirty="0" smtClean="0"/>
              <a:t> </a:t>
            </a:r>
            <a:r>
              <a:rPr lang="es-AR" i="1" dirty="0" smtClean="0"/>
              <a:t>María Eugenia Morales de Sierra</a:t>
            </a:r>
            <a:r>
              <a:rPr lang="es-AR" dirty="0" smtClean="0"/>
              <a:t>, sobre Guatemala (2001)</a:t>
            </a:r>
          </a:p>
          <a:p>
            <a:pPr algn="just">
              <a:buNone/>
            </a:pPr>
            <a:r>
              <a:rPr lang="es-AR" dirty="0" smtClean="0"/>
              <a:t>	</a:t>
            </a:r>
          </a:p>
          <a:p>
            <a:pPr algn="just">
              <a:buNone/>
            </a:pPr>
            <a:r>
              <a:rPr lang="es-AR" dirty="0" smtClean="0"/>
              <a:t>	En este caso, la CIDH encontró violaciones a los artículos 1, 2, 17 y 24 de la Convención Americana, cuando las disposiciones del Código Civil de Guatemala vinculadas a las relaciones domésticas asignaban responsabilidades y obligaciones exclusivamente al esposo, en virtud de su papel como generador de ingresos y, en el caso de la mujer, por su papel como esposa, madre y ama de casa. </a:t>
            </a:r>
          </a:p>
          <a:p>
            <a:pPr algn="just">
              <a:buNone/>
            </a:pPr>
            <a:endParaRPr lang="es-AR" dirty="0" smtClean="0"/>
          </a:p>
          <a:p>
            <a:pPr algn="just">
              <a:buNone/>
            </a:pPr>
            <a:r>
              <a:rPr lang="es-AR" dirty="0" smtClean="0"/>
              <a:t> 	</a:t>
            </a:r>
            <a:r>
              <a:rPr lang="es-AR" i="1" dirty="0" smtClean="0"/>
              <a:t>lejos de asegurar la “igualdad de derechos y la adecuada equivalencia de responsabilidades” dentro del matrimonio, las disposiciones citadas institucionalizan desequilibrios en los derechos y deberes de los cónyuges, con un efecto continuo y directo en la [mujer]. </a:t>
            </a:r>
          </a:p>
          <a:p>
            <a:pPr algn="just">
              <a:buNone/>
            </a:pPr>
            <a:r>
              <a:rPr lang="es-AR" dirty="0" smtClean="0"/>
              <a:t>	</a:t>
            </a:r>
          </a:p>
          <a:p>
            <a:pPr algn="just">
              <a:buNone/>
            </a:pPr>
            <a:r>
              <a:rPr lang="es-AR" dirty="0" smtClean="0"/>
              <a:t>	“las distinciones basadas en factores explícitamente mencionados en los instrumentos internacionales de derechos humanos, como la Convención Americana, y categorías estatutarias como el sexo y la raza, está sujetas a un grado de “</a:t>
            </a:r>
            <a:r>
              <a:rPr lang="es-AR" dirty="0" smtClean="0">
                <a:solidFill>
                  <a:schemeClr val="accent1"/>
                </a:solidFill>
              </a:rPr>
              <a:t>escrutinio especialmente estricto</a:t>
            </a:r>
            <a:r>
              <a:rPr lang="es-AR" dirty="0" smtClean="0"/>
              <a:t>”, en virtud del cual los Estados deben avanzar un fin particularmente importante y razones de mucho peso para justificar dicha distinción”.</a:t>
            </a:r>
          </a:p>
        </p:txBody>
      </p:sp>
      <p:sp>
        <p:nvSpPr>
          <p:cNvPr id="2" name="1 Título"/>
          <p:cNvSpPr>
            <a:spLocks noGrp="1"/>
          </p:cNvSpPr>
          <p:nvPr>
            <p:ph type="title"/>
          </p:nvPr>
        </p:nvSpPr>
        <p:spPr/>
        <p:txBody>
          <a:bodyPr>
            <a:normAutofit fontScale="90000"/>
          </a:bodyPr>
          <a:lstStyle/>
          <a:p>
            <a:r>
              <a:rPr lang="es-AR" i="1" dirty="0" smtClean="0"/>
              <a:t/>
            </a:r>
            <a:br>
              <a:rPr lang="es-AR" i="1" dirty="0" smtClean="0"/>
            </a:br>
            <a:r>
              <a:rPr lang="es-AR" i="1" dirty="0" smtClean="0"/>
              <a:t>1. El sexo como factor prohibido de discriminación – Derechos civiles</a:t>
            </a:r>
            <a:endParaRPr lang="es-A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4005064"/>
            <a:ext cx="7560840" cy="23762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p:txBody>
          <a:bodyPr>
            <a:normAutofit/>
          </a:bodyPr>
          <a:lstStyle/>
          <a:p>
            <a:r>
              <a:rPr lang="es-AR" i="1" dirty="0" smtClean="0"/>
              <a:t>2. El vínculo entre la discriminación y la violencia contra las mujeres</a:t>
            </a:r>
            <a:endParaRPr lang="es-AR" dirty="0"/>
          </a:p>
        </p:txBody>
      </p:sp>
      <p:sp>
        <p:nvSpPr>
          <p:cNvPr id="3" name="2 Marcador de contenido"/>
          <p:cNvSpPr>
            <a:spLocks noGrp="1"/>
          </p:cNvSpPr>
          <p:nvPr>
            <p:ph sz="quarter" idx="1"/>
          </p:nvPr>
        </p:nvSpPr>
        <p:spPr/>
        <p:txBody>
          <a:bodyPr>
            <a:normAutofit fontScale="70000" lnSpcReduction="20000"/>
          </a:bodyPr>
          <a:lstStyle/>
          <a:p>
            <a:pPr algn="just"/>
            <a:r>
              <a:rPr lang="es-AR" dirty="0" smtClean="0"/>
              <a:t>Caso </a:t>
            </a:r>
            <a:r>
              <a:rPr lang="es-AR" b="1" dirty="0" smtClean="0"/>
              <a:t>María </a:t>
            </a:r>
            <a:r>
              <a:rPr lang="es-AR" b="1" i="1" dirty="0" smtClean="0"/>
              <a:t>Eugenia Morales de Sierra Vs. Guatemala (2001</a:t>
            </a:r>
            <a:r>
              <a:rPr lang="es-AR" i="1" dirty="0" smtClean="0"/>
              <a:t>): la CIDH consideró </a:t>
            </a:r>
            <a:r>
              <a:rPr lang="es-AR" dirty="0" smtClean="0"/>
              <a:t>las consecuencias graves de la discriminación contra las mujeres y las nociones estereotipadas de sus papeles, y cómo este ciclo de discriminación está </a:t>
            </a:r>
            <a:r>
              <a:rPr lang="es-AR" b="1" dirty="0" smtClean="0"/>
              <a:t>estrechamente vinculado a la violencia contra las mujeres</a:t>
            </a:r>
            <a:r>
              <a:rPr lang="es-AR" dirty="0" smtClean="0"/>
              <a:t>. </a:t>
            </a:r>
          </a:p>
          <a:p>
            <a:pPr algn="just"/>
            <a:r>
              <a:rPr lang="es-AR" dirty="0" smtClean="0"/>
              <a:t>La CIDH posteriormente reconoció y discutió el alcance del vínculo entre la discriminación y la violencia contra las mujeres en los casos de </a:t>
            </a:r>
            <a:r>
              <a:rPr lang="es-AR" i="1" dirty="0" err="1" smtClean="0"/>
              <a:t>Maria</a:t>
            </a:r>
            <a:r>
              <a:rPr lang="es-AR" i="1" dirty="0" smtClean="0"/>
              <a:t> da </a:t>
            </a:r>
            <a:r>
              <a:rPr lang="es-AR" i="1" dirty="0" err="1" smtClean="0"/>
              <a:t>Penha</a:t>
            </a:r>
            <a:r>
              <a:rPr lang="es-AR" i="1" dirty="0" smtClean="0"/>
              <a:t> </a:t>
            </a:r>
            <a:r>
              <a:rPr lang="es-AR" i="1" dirty="0" err="1" smtClean="0"/>
              <a:t>Mai</a:t>
            </a:r>
            <a:r>
              <a:rPr lang="es-AR" i="1" dirty="0" smtClean="0"/>
              <a:t> </a:t>
            </a:r>
            <a:r>
              <a:rPr lang="es-AR" i="1" dirty="0" err="1" smtClean="0"/>
              <a:t>Fernandes</a:t>
            </a:r>
            <a:r>
              <a:rPr lang="es-AR" dirty="0" smtClean="0"/>
              <a:t> (Brasil, 2001); </a:t>
            </a:r>
            <a:r>
              <a:rPr lang="es-AR" i="1" dirty="0" smtClean="0"/>
              <a:t>Claudia </a:t>
            </a:r>
            <a:r>
              <a:rPr lang="es-AR" i="1" dirty="0" err="1" smtClean="0"/>
              <a:t>Ivette</a:t>
            </a:r>
            <a:r>
              <a:rPr lang="es-AR" i="1" dirty="0" smtClean="0"/>
              <a:t> </a:t>
            </a:r>
            <a:r>
              <a:rPr lang="es-AR" i="1" dirty="0" err="1" smtClean="0"/>
              <a:t>Gonzáles</a:t>
            </a:r>
            <a:r>
              <a:rPr lang="es-AR" i="1" dirty="0" smtClean="0"/>
              <a:t> y otras</a:t>
            </a:r>
            <a:r>
              <a:rPr lang="es-AR" dirty="0" smtClean="0"/>
              <a:t> (México, 2009); </a:t>
            </a:r>
            <a:r>
              <a:rPr lang="es-AR" i="1" dirty="0" smtClean="0"/>
              <a:t>Valentina Rosendo Cantú</a:t>
            </a:r>
            <a:r>
              <a:rPr lang="es-AR" dirty="0" smtClean="0"/>
              <a:t> (México, 2010); </a:t>
            </a:r>
            <a:r>
              <a:rPr lang="es-AR" i="1" dirty="0" smtClean="0"/>
              <a:t>Inés Fernández Ortega</a:t>
            </a:r>
            <a:r>
              <a:rPr lang="es-AR" dirty="0" smtClean="0"/>
              <a:t> (México, 2010); y </a:t>
            </a:r>
            <a:r>
              <a:rPr lang="es-AR" i="1" dirty="0" smtClean="0"/>
              <a:t>Jessica </a:t>
            </a:r>
            <a:r>
              <a:rPr lang="es-AR" i="1" dirty="0" err="1" smtClean="0"/>
              <a:t>Lenahan</a:t>
            </a:r>
            <a:r>
              <a:rPr lang="es-AR" i="1" dirty="0" smtClean="0"/>
              <a:t> (Gonzales) y Otros </a:t>
            </a:r>
            <a:r>
              <a:rPr lang="es-AR" dirty="0" smtClean="0"/>
              <a:t>(Estados Unidos, 2011). </a:t>
            </a:r>
          </a:p>
          <a:p>
            <a:pPr algn="just"/>
            <a:r>
              <a:rPr lang="es-AR" dirty="0" smtClean="0"/>
              <a:t>Destacó en estos casos cómo </a:t>
            </a:r>
            <a:r>
              <a:rPr lang="es-AR" b="1" dirty="0" smtClean="0"/>
              <a:t>las obligaciones de los Estados de actuar con la debida diligencia requerida y de garantizar un acceso adecuado y efectivo a recursos judiciales </a:t>
            </a:r>
            <a:r>
              <a:rPr lang="es-AR" dirty="0" smtClean="0"/>
              <a:t>son componentes claves para la prevención y la erradicación de </a:t>
            </a:r>
            <a:r>
              <a:rPr lang="es-AR" b="1" dirty="0" smtClean="0"/>
              <a:t>la discriminación y sus formas más extremas, como la violencia</a:t>
            </a:r>
            <a:r>
              <a:rPr lang="es-AR" dirty="0" smtClean="0"/>
              <a:t>. La CIDH asimismo hace hincapié en estos pronunciamientos en los múltiples factores que pueden exponer a una mujer a formas de discriminación combinadas con su sexo – como la edad, la raza, la etnia, y la pobreza, entre otros – que deben ser tomados en cuenta por un Estado en el diseño de su respuesta hacia el problema de la discriminación y sus vertientes.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i="1" dirty="0" smtClean="0"/>
              <a:t>El vínculo entre la discriminación y la violencia contra las mujeres</a:t>
            </a:r>
            <a:endParaRPr lang="es-AR" dirty="0"/>
          </a:p>
        </p:txBody>
      </p:sp>
      <p:sp>
        <p:nvSpPr>
          <p:cNvPr id="3" name="2 Marcador de contenido"/>
          <p:cNvSpPr>
            <a:spLocks noGrp="1"/>
          </p:cNvSpPr>
          <p:nvPr>
            <p:ph sz="quarter" idx="1"/>
          </p:nvPr>
        </p:nvSpPr>
        <p:spPr>
          <a:xfrm>
            <a:off x="457200" y="1600200"/>
            <a:ext cx="7467600" cy="5069160"/>
          </a:xfrm>
        </p:spPr>
        <p:txBody>
          <a:bodyPr>
            <a:normAutofit fontScale="70000" lnSpcReduction="20000"/>
          </a:bodyPr>
          <a:lstStyle/>
          <a:p>
            <a:pPr algn="just"/>
            <a:r>
              <a:rPr lang="es-AR" b="1" i="1" dirty="0" smtClean="0"/>
              <a:t>Jessica </a:t>
            </a:r>
            <a:r>
              <a:rPr lang="es-AR" b="1" i="1" dirty="0" err="1" smtClean="0"/>
              <a:t>Lenahan</a:t>
            </a:r>
            <a:r>
              <a:rPr lang="es-AR" b="1" i="1" dirty="0" smtClean="0"/>
              <a:t> (Gonzales) y otros (</a:t>
            </a:r>
            <a:r>
              <a:rPr lang="es-AR" b="1" dirty="0" smtClean="0"/>
              <a:t>Estados Unidos)</a:t>
            </a:r>
            <a:r>
              <a:rPr lang="es-AR" dirty="0" smtClean="0"/>
              <a:t> 2011, la CIDH por primera vez se pronunció sobre la discriminación contra las mujeres bajo la Declaración Americana y su vínculo estrecho con la violencia contra la mujer. </a:t>
            </a:r>
          </a:p>
          <a:p>
            <a:pPr algn="just"/>
            <a:endParaRPr lang="es-AR" dirty="0" smtClean="0"/>
          </a:p>
          <a:p>
            <a:pPr algn="just"/>
            <a:r>
              <a:rPr lang="es-AR" dirty="0" smtClean="0"/>
              <a:t>La CIDH fijó estándares importantes relacionados a la discriminación contra las mujeres bajo la Declaración Americana estableciendo: </a:t>
            </a:r>
          </a:p>
          <a:p>
            <a:pPr algn="just">
              <a:buFont typeface="Wingdings" pitchFamily="2" charset="2"/>
              <a:buChar char="§"/>
            </a:pPr>
            <a:r>
              <a:rPr lang="es-AR" dirty="0" smtClean="0"/>
              <a:t>a) que los Estados están obligados bajo la Declaración Americana a dar </a:t>
            </a:r>
            <a:r>
              <a:rPr lang="es-AR" b="1" dirty="0" smtClean="0"/>
              <a:t>efecto legal</a:t>
            </a:r>
            <a:r>
              <a:rPr lang="es-AR" dirty="0" smtClean="0"/>
              <a:t> a los deberes contenidos en su artículo II y su obligación de no discriminar;</a:t>
            </a:r>
          </a:p>
          <a:p>
            <a:pPr algn="just">
              <a:buFont typeface="Wingdings" pitchFamily="2" charset="2"/>
              <a:buChar char="§"/>
            </a:pPr>
            <a:r>
              <a:rPr lang="es-AR" dirty="0" smtClean="0"/>
              <a:t> b) que las obligaciones del artículo II comprenden la prevención y la erradicación de la violencia contra la mujer como un componente crucial del deber del Estado de </a:t>
            </a:r>
            <a:r>
              <a:rPr lang="es-AR" b="1" dirty="0" smtClean="0"/>
              <a:t>eliminar formas directas e indirectas de discriminación</a:t>
            </a:r>
            <a:r>
              <a:rPr lang="es-AR" dirty="0" smtClean="0"/>
              <a:t>;</a:t>
            </a:r>
          </a:p>
          <a:p>
            <a:pPr algn="just">
              <a:buFont typeface="Wingdings" pitchFamily="2" charset="2"/>
              <a:buChar char="§"/>
            </a:pPr>
            <a:r>
              <a:rPr lang="es-AR" dirty="0" smtClean="0"/>
              <a:t> c) que en ciertas circunstancias el E´ puede incurrir en responsabilidad por no proteger a las mujeres de actos de violencia doméstica por particulares; y</a:t>
            </a:r>
          </a:p>
          <a:p>
            <a:pPr algn="just">
              <a:buFont typeface="Wingdings" pitchFamily="2" charset="2"/>
              <a:buChar char="§"/>
            </a:pPr>
            <a:r>
              <a:rPr lang="es-AR" dirty="0" smtClean="0"/>
              <a:t> d) que cuando un E` no cumple con su obligación de proteger a las mujeres de la violencia doméstica, esto puede también ser violación del derecho a la vida (artículo I) y, al deber de otorgar una protección especial (artículo VII).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i="1" dirty="0" smtClean="0"/>
              <a:t>3. La igualdad ante la ley, la obligación de no discriminar y los derechos reproductivos de las mujeres</a:t>
            </a:r>
            <a:endParaRPr lang="es-AR" dirty="0"/>
          </a:p>
        </p:txBody>
      </p:sp>
      <p:sp>
        <p:nvSpPr>
          <p:cNvPr id="3" name="2 Marcador de contenido"/>
          <p:cNvSpPr>
            <a:spLocks noGrp="1"/>
          </p:cNvSpPr>
          <p:nvPr>
            <p:ph sz="quarter" idx="1"/>
          </p:nvPr>
        </p:nvSpPr>
        <p:spPr>
          <a:xfrm>
            <a:off x="457200" y="1600200"/>
            <a:ext cx="7467600" cy="5257800"/>
          </a:xfrm>
        </p:spPr>
        <p:txBody>
          <a:bodyPr>
            <a:normAutofit fontScale="70000" lnSpcReduction="20000"/>
          </a:bodyPr>
          <a:lstStyle/>
          <a:p>
            <a:pPr algn="just"/>
            <a:r>
              <a:rPr lang="es-AR" i="1" dirty="0" smtClean="0"/>
              <a:t>Caso </a:t>
            </a:r>
            <a:r>
              <a:rPr lang="es-AR" b="1" i="1" dirty="0" smtClean="0"/>
              <a:t>Fecundación in Vitro </a:t>
            </a:r>
            <a:r>
              <a:rPr lang="es-AR" b="1" dirty="0" smtClean="0"/>
              <a:t> </a:t>
            </a:r>
            <a:r>
              <a:rPr lang="es-AR" b="1" i="1" dirty="0" smtClean="0"/>
              <a:t>(</a:t>
            </a:r>
            <a:r>
              <a:rPr lang="es-AR" b="1" dirty="0" smtClean="0"/>
              <a:t>Costa Rica, 2010): </a:t>
            </a:r>
            <a:r>
              <a:rPr lang="es-AR" dirty="0" smtClean="0"/>
              <a:t>se analizó el alcance de una sentencia dictada por la Sala Constitucional de Costa Rica que prohibía la práctica de la Fecundación </a:t>
            </a:r>
            <a:r>
              <a:rPr lang="es-AR" i="1" dirty="0" smtClean="0"/>
              <a:t>in Vitro </a:t>
            </a:r>
            <a:r>
              <a:rPr lang="es-AR" dirty="0" smtClean="0"/>
              <a:t>en el país, en relación con el derecho a la igualdad ante la ley consagrado en el artículo 24 de la Convención Americana.</a:t>
            </a:r>
          </a:p>
          <a:p>
            <a:pPr algn="just"/>
            <a:r>
              <a:rPr lang="es-AR" dirty="0" smtClean="0"/>
              <a:t>En dicho caso, la CIDH hizo pronunciamientos importantes sobre la igualdad de género considerando que: </a:t>
            </a:r>
          </a:p>
          <a:p>
            <a:pPr algn="just">
              <a:buFont typeface="Wingdings" pitchFamily="2" charset="2"/>
              <a:buChar char="§"/>
            </a:pPr>
            <a:r>
              <a:rPr lang="es-AR" dirty="0" smtClean="0"/>
              <a:t>a) la prohibición impidió a las víctimas superar la situación de desventaja en la que se encontraban a través del beneficio del progreso científico, en particular (de un tratamiento médico), existiendo alternativas menos restrictivas que la prohibición de la Fecundación </a:t>
            </a:r>
            <a:r>
              <a:rPr lang="es-AR" i="1" dirty="0" smtClean="0"/>
              <a:t>in Vitro</a:t>
            </a:r>
            <a:r>
              <a:rPr lang="es-AR" dirty="0" smtClean="0"/>
              <a:t>. </a:t>
            </a:r>
          </a:p>
          <a:p>
            <a:pPr algn="just">
              <a:buFont typeface="Wingdings" pitchFamily="2" charset="2"/>
              <a:buChar char="§"/>
            </a:pPr>
            <a:r>
              <a:rPr lang="es-AR" dirty="0" smtClean="0"/>
              <a:t>b) existió un impacto específico y desproporcionado frente a las mujeres. Así, sostuvo que la técnica de Fecundación </a:t>
            </a:r>
            <a:r>
              <a:rPr lang="es-AR" i="1" dirty="0" smtClean="0"/>
              <a:t>in Vitro </a:t>
            </a:r>
            <a:r>
              <a:rPr lang="es-AR" dirty="0" smtClean="0"/>
              <a:t>era un procedimiento que se relacionaba más directamente con el tratamiento y cuerpo de la mujer, y por ello el mayor impacto en las mujeres de la decisión emitida por la Sala Constitucional de Costa Rica. </a:t>
            </a:r>
          </a:p>
          <a:p>
            <a:pPr algn="just">
              <a:buFont typeface="Wingdings" pitchFamily="2" charset="2"/>
              <a:buChar char="§"/>
            </a:pPr>
            <a:r>
              <a:rPr lang="es-AR" dirty="0" smtClean="0"/>
              <a:t>c) el examen de normas y políticas sobre la base del principio de igualdad efectiva y la no discriminación abarca también el posible impacto discriminatorio de estas medidas, aún cuando parezcan neutrales en su formulación, o se trate de medidas de alcance general y no diferenciado.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a:bodyPr>
          <a:lstStyle/>
          <a:p>
            <a:pPr algn="ctr"/>
            <a:r>
              <a:rPr lang="es-AR" sz="3600" dirty="0" smtClean="0"/>
              <a:t>CORTE IDH</a:t>
            </a:r>
            <a:endParaRPr lang="es-AR"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1. Relación arts. 1.1 y 24 de la CADH</a:t>
            </a:r>
            <a:endParaRPr lang="es-AR" dirty="0"/>
          </a:p>
        </p:txBody>
      </p:sp>
      <p:sp>
        <p:nvSpPr>
          <p:cNvPr id="3" name="2 Marcador de contenido"/>
          <p:cNvSpPr>
            <a:spLocks noGrp="1"/>
          </p:cNvSpPr>
          <p:nvPr>
            <p:ph sz="quarter" idx="1"/>
          </p:nvPr>
        </p:nvSpPr>
        <p:spPr/>
        <p:txBody>
          <a:bodyPr>
            <a:normAutofit fontScale="70000" lnSpcReduction="20000"/>
          </a:bodyPr>
          <a:lstStyle/>
          <a:p>
            <a:pPr algn="just"/>
            <a:r>
              <a:rPr lang="es-AR" b="1" dirty="0" smtClean="0"/>
              <a:t>OC 4/84: </a:t>
            </a:r>
            <a:r>
              <a:rPr lang="es-AR" dirty="0" smtClean="0"/>
              <a:t>[l]a noción de igualdad se desprende directamente de la unidad de naturaleza del género humano y es inseparable de la dignidad esencial de la persona, frente a la cual es incompatible toda situación que, por considerar superior a un determinado grupo, conduzca a tratarlo con privilegio; o que, a la inversa, por considerarlo inferior, lo trate con hostilidad o de cualquier forma lo discrimine del goce de derechos que sí se reconocen a quienes no se consideran incursos en tal situación de inferioridad. No es admisible crear diferencias de tratamiento entre seres humanos que no se correspondan con su única e idéntica naturaleza.</a:t>
            </a:r>
          </a:p>
          <a:p>
            <a:endParaRPr lang="es-AR" dirty="0" smtClean="0"/>
          </a:p>
          <a:p>
            <a:pPr algn="just"/>
            <a:r>
              <a:rPr lang="es-AR" b="1" dirty="0" smtClean="0"/>
              <a:t>OC 18/03</a:t>
            </a:r>
            <a:r>
              <a:rPr lang="es-AR" dirty="0" smtClean="0"/>
              <a:t>:  existe un “vínculo indisoluble” entre la obligación de respetar y garantizar los derechos humanos establecida en el artículo 1.1 de la CADH y el principio de igualdad y no discriminación. </a:t>
            </a:r>
            <a:r>
              <a:rPr lang="es-AR" b="1" dirty="0" smtClean="0"/>
              <a:t>[El] artículo 1.1 incorpora una prohibición de discriminación en el ejercicio y</a:t>
            </a:r>
            <a:r>
              <a:rPr lang="es-ES_tradnl" b="1" dirty="0" smtClean="0"/>
              <a:t> </a:t>
            </a:r>
            <a:r>
              <a:rPr lang="es-AR" b="1" dirty="0" smtClean="0"/>
              <a:t>aplicación de los derechos consagrados en el mismo instrumento, mientras que el artículo 24 prohíbe dicha discriminación en lo que respecta no sólo a los derechos establecidos en la Convención Americana, sino a todas las leyes que apruebe el Estado y a su aplicación.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075240" cy="980728"/>
          </a:xfrm>
        </p:spPr>
        <p:txBody>
          <a:bodyPr>
            <a:normAutofit fontScale="90000"/>
          </a:bodyPr>
          <a:lstStyle/>
          <a:p>
            <a:pPr algn="ctr"/>
            <a:r>
              <a:rPr lang="es-AR" sz="3600" dirty="0" smtClean="0"/>
              <a:t>Cómo juzgar con perspectiva de género?</a:t>
            </a:r>
            <a:endParaRPr lang="es-AR" dirty="0"/>
          </a:p>
        </p:txBody>
      </p:sp>
      <p:pic>
        <p:nvPicPr>
          <p:cNvPr id="4" name="3 Marcador de contenido" descr="alda.jpg"/>
          <p:cNvPicPr>
            <a:picLocks noGrp="1" noChangeAspect="1"/>
          </p:cNvPicPr>
          <p:nvPr>
            <p:ph sz="quarter" idx="1"/>
          </p:nvPr>
        </p:nvPicPr>
        <p:blipFill>
          <a:blip r:embed="rId2" cstate="print"/>
          <a:stretch>
            <a:fillRect/>
          </a:stretch>
        </p:blipFill>
        <p:spPr>
          <a:xfrm>
            <a:off x="6588224" y="1628800"/>
            <a:ext cx="2047875" cy="2095500"/>
          </a:xfrm>
          <a:effectLst>
            <a:glow rad="139700">
              <a:schemeClr val="accent1">
                <a:satMod val="175000"/>
                <a:alpha val="40000"/>
              </a:schemeClr>
            </a:glow>
          </a:effectLst>
        </p:spPr>
      </p:pic>
      <p:sp>
        <p:nvSpPr>
          <p:cNvPr id="5" name="4 CuadroTexto"/>
          <p:cNvSpPr txBox="1"/>
          <p:nvPr/>
        </p:nvSpPr>
        <p:spPr>
          <a:xfrm>
            <a:off x="251520" y="1772816"/>
            <a:ext cx="6336704" cy="4154984"/>
          </a:xfrm>
          <a:prstGeom prst="rect">
            <a:avLst/>
          </a:prstGeom>
          <a:noFill/>
        </p:spPr>
        <p:txBody>
          <a:bodyPr wrap="square" rtlCol="0">
            <a:spAutoFit/>
          </a:bodyPr>
          <a:lstStyle/>
          <a:p>
            <a:pPr marL="274320" lvl="0" indent="-274320">
              <a:spcBef>
                <a:spcPts val="600"/>
              </a:spcBef>
              <a:buClr>
                <a:srgbClr val="FE8637"/>
              </a:buClr>
              <a:buSzPct val="70000"/>
              <a:buFont typeface="Wingdings"/>
              <a:buChar char=""/>
            </a:pPr>
            <a:r>
              <a:rPr lang="es-AR" sz="2400" b="1" dirty="0" smtClean="0">
                <a:solidFill>
                  <a:prstClr val="black"/>
                </a:solidFill>
              </a:rPr>
              <a:t>Primer </a:t>
            </a:r>
            <a:r>
              <a:rPr lang="es-AR" sz="2400" b="1" dirty="0">
                <a:solidFill>
                  <a:prstClr val="black"/>
                </a:solidFill>
              </a:rPr>
              <a:t>orden: </a:t>
            </a:r>
            <a:r>
              <a:rPr lang="es-AR" sz="2400" b="1" dirty="0" smtClean="0">
                <a:solidFill>
                  <a:prstClr val="black"/>
                </a:solidFill>
              </a:rPr>
              <a:t>impacto del patriarcado en la subjetividad del/a juzgador/a</a:t>
            </a:r>
            <a:endParaRPr lang="es-AR" sz="2400" b="1" dirty="0">
              <a:solidFill>
                <a:prstClr val="black"/>
              </a:solidFill>
            </a:endParaRPr>
          </a:p>
          <a:p>
            <a:pPr>
              <a:buFontTx/>
              <a:buChar char="-"/>
            </a:pPr>
            <a:endParaRPr lang="es-AR" b="1" dirty="0" smtClean="0"/>
          </a:p>
          <a:p>
            <a:r>
              <a:rPr lang="es-AR" i="1" dirty="0" smtClean="0"/>
              <a:t>ALDA FACIO –jurista feminista, docente e investigadora costarricense-</a:t>
            </a:r>
          </a:p>
          <a:p>
            <a:endParaRPr lang="es-AR" dirty="0"/>
          </a:p>
          <a:p>
            <a:r>
              <a:rPr lang="es-AR" dirty="0" smtClean="0"/>
              <a:t>Pone en valor </a:t>
            </a:r>
            <a:r>
              <a:rPr lang="es-AR" u="sng" dirty="0" smtClean="0"/>
              <a:t>la labor creativa e interpretativa de la norma </a:t>
            </a:r>
            <a:r>
              <a:rPr lang="es-AR" dirty="0" smtClean="0"/>
              <a:t>al momento de resolver una cuestión jurídica. </a:t>
            </a:r>
          </a:p>
          <a:p>
            <a:endParaRPr lang="es-AR" dirty="0"/>
          </a:p>
          <a:p>
            <a:r>
              <a:rPr lang="es-AR" dirty="0" smtClean="0"/>
              <a:t>Sostiene que no se trata de una mera actividad mecánica de “aplicar la ley”.</a:t>
            </a:r>
          </a:p>
          <a:p>
            <a:endParaRPr lang="es-AR" dirty="0"/>
          </a:p>
          <a:p>
            <a:r>
              <a:rPr lang="es-AR" i="1" dirty="0" smtClean="0"/>
              <a:t>Problema</a:t>
            </a:r>
            <a:r>
              <a:rPr lang="es-AR" dirty="0" smtClean="0"/>
              <a:t>: labor interpretativa condicionada por las subjetividades del juzgador/a impuestas culturalmente.</a:t>
            </a:r>
            <a:endParaRPr lang="es-AR" dirty="0"/>
          </a:p>
        </p:txBody>
      </p:sp>
      <p:sp>
        <p:nvSpPr>
          <p:cNvPr id="7" name="1 Título"/>
          <p:cNvSpPr txBox="1">
            <a:spLocks/>
          </p:cNvSpPr>
          <p:nvPr/>
        </p:nvSpPr>
        <p:spPr>
          <a:xfrm>
            <a:off x="611560" y="1052736"/>
            <a:ext cx="7467600" cy="638944"/>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tabLst/>
              <a:defRPr/>
            </a:pPr>
            <a:r>
              <a:rPr kumimoji="0" lang="es-AR" sz="3000" b="0" i="0" u="none" strike="noStrike" kern="1200" cap="small" spc="0" normalizeH="0" baseline="0" noProof="0" dirty="0" smtClean="0">
                <a:ln>
                  <a:noFill/>
                </a:ln>
                <a:solidFill>
                  <a:schemeClr val="tx2"/>
                </a:solidFill>
                <a:effectLst/>
                <a:uLnTx/>
                <a:uFillTx/>
                <a:latin typeface="+mj-lt"/>
                <a:ea typeface="+mj-ea"/>
                <a:cs typeface="+mj-cs"/>
              </a:rPr>
              <a:t>DIFICULTADES</a:t>
            </a:r>
            <a:endParaRPr kumimoji="0" lang="es-AR" sz="3000" b="0" i="0" u="none" strike="noStrike" kern="1200" cap="small"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836712"/>
            <a:ext cx="7859216" cy="5637240"/>
          </a:xfrm>
        </p:spPr>
        <p:txBody>
          <a:bodyPr>
            <a:normAutofit fontScale="85000" lnSpcReduction="20000"/>
          </a:bodyPr>
          <a:lstStyle/>
          <a:p>
            <a:pPr algn="just"/>
            <a:r>
              <a:rPr lang="es-AR" i="1" dirty="0" smtClean="0"/>
              <a:t>Caso de las </a:t>
            </a:r>
            <a:r>
              <a:rPr lang="es-AR" b="1" i="1" dirty="0" smtClean="0"/>
              <a:t>Niñas </a:t>
            </a:r>
            <a:r>
              <a:rPr lang="es-AR" b="1" i="1" dirty="0" err="1" smtClean="0"/>
              <a:t>Yean</a:t>
            </a:r>
            <a:r>
              <a:rPr lang="es-AR" b="1" i="1" dirty="0" smtClean="0"/>
              <a:t> y </a:t>
            </a:r>
            <a:r>
              <a:rPr lang="es-AR" b="1" i="1" dirty="0" err="1" smtClean="0"/>
              <a:t>Bosico</a:t>
            </a:r>
            <a:r>
              <a:rPr lang="es-AR" b="1" i="1" dirty="0" smtClean="0"/>
              <a:t> Vs. </a:t>
            </a:r>
            <a:r>
              <a:rPr lang="es-AR" b="1" dirty="0" smtClean="0"/>
              <a:t>República </a:t>
            </a:r>
            <a:r>
              <a:rPr lang="es-AR" b="1" i="1" dirty="0" smtClean="0"/>
              <a:t>Dominicana (2005</a:t>
            </a:r>
            <a:r>
              <a:rPr lang="es-AR" i="1" dirty="0" smtClean="0"/>
              <a:t>): </a:t>
            </a:r>
            <a:r>
              <a:rPr lang="es-AR" dirty="0" smtClean="0"/>
              <a:t>el derecho de protección igualitaria de la ley y la no discriminación implica que los Estados tienen la obligación de (i) abstenerse de introducir en su ordenamiento jurídico regulaciones discriminatorias o </a:t>
            </a:r>
            <a:r>
              <a:rPr lang="es-AR" b="1" dirty="0" smtClean="0"/>
              <a:t>que tengan efectos </a:t>
            </a:r>
            <a:r>
              <a:rPr lang="es-AR" dirty="0" smtClean="0"/>
              <a:t>discriminatorios en diferentes grupos de una población, (</a:t>
            </a:r>
            <a:r>
              <a:rPr lang="es-AR" dirty="0" err="1" smtClean="0"/>
              <a:t>ii</a:t>
            </a:r>
            <a:r>
              <a:rPr lang="es-AR" dirty="0" smtClean="0"/>
              <a:t>) eliminar las regulaciones de carácter discriminatorio, (</a:t>
            </a:r>
            <a:r>
              <a:rPr lang="es-AR" dirty="0" err="1" smtClean="0"/>
              <a:t>iii</a:t>
            </a:r>
            <a:r>
              <a:rPr lang="es-AR" dirty="0" smtClean="0"/>
              <a:t>) combatir las prácticas discriminatorias, y (</a:t>
            </a:r>
            <a:r>
              <a:rPr lang="es-AR" dirty="0" err="1" smtClean="0"/>
              <a:t>iv</a:t>
            </a:r>
            <a:r>
              <a:rPr lang="es-AR" dirty="0" smtClean="0"/>
              <a:t>) establecer normas y adoptar las medidas necesarias para reconocer y asegurar una efectiva igualdad de todas las personas ante la ley.</a:t>
            </a:r>
          </a:p>
          <a:p>
            <a:endParaRPr lang="es-AR" dirty="0" smtClean="0"/>
          </a:p>
          <a:p>
            <a:pPr algn="just"/>
            <a:r>
              <a:rPr lang="es-AR" dirty="0" smtClean="0"/>
              <a:t>En el Caso </a:t>
            </a:r>
            <a:r>
              <a:rPr lang="es-AR" b="1" dirty="0" smtClean="0"/>
              <a:t>Castañeda </a:t>
            </a:r>
            <a:r>
              <a:rPr lang="es-AR" b="1" dirty="0" err="1" smtClean="0"/>
              <a:t>Gutman</a:t>
            </a:r>
            <a:r>
              <a:rPr lang="es-AR" b="1" dirty="0" smtClean="0"/>
              <a:t> Vs. México (2008</a:t>
            </a:r>
            <a:r>
              <a:rPr lang="es-AR" dirty="0" smtClean="0"/>
              <a:t>) la Corte ha establecido que la CADH no prohíbe todas las distinciones de trato. Ha marcado la diferencia entre “</a:t>
            </a:r>
            <a:r>
              <a:rPr lang="es-AR" b="1" dirty="0" smtClean="0"/>
              <a:t>distinciones” y “discriminaciones</a:t>
            </a:r>
            <a:r>
              <a:rPr lang="es-AR" dirty="0" smtClean="0"/>
              <a:t>”, de forma que las primeras constituyen diferencias compatibles con la Convención Americana por ser razonables y objetivas, mientras que las segundas constituyen </a:t>
            </a:r>
            <a:r>
              <a:rPr lang="es-AR" u="sng" dirty="0" smtClean="0"/>
              <a:t>diferencias arbitrarias</a:t>
            </a:r>
            <a:r>
              <a:rPr lang="es-AR" dirty="0" smtClean="0"/>
              <a:t> que redundan en detrimento de los derechos humanos. La Corte asimismo ha establecido en varias sentencias el deber de los Estados de considerar la situación de particular riesgo a violaciones a sus derechos humanos de ciertos sectores sociales.</a:t>
            </a:r>
          </a:p>
          <a:p>
            <a:endParaRPr lang="es-A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i="1" dirty="0" smtClean="0"/>
              <a:t>2. La obligación general de no discriminar – los casos mexicanos</a:t>
            </a:r>
            <a:endParaRPr lang="es-AR" dirty="0"/>
          </a:p>
        </p:txBody>
      </p:sp>
      <p:sp>
        <p:nvSpPr>
          <p:cNvPr id="3" name="2 Marcador de contenido"/>
          <p:cNvSpPr>
            <a:spLocks noGrp="1"/>
          </p:cNvSpPr>
          <p:nvPr>
            <p:ph sz="quarter" idx="1"/>
          </p:nvPr>
        </p:nvSpPr>
        <p:spPr/>
        <p:txBody>
          <a:bodyPr>
            <a:normAutofit fontScale="92500" lnSpcReduction="10000"/>
          </a:bodyPr>
          <a:lstStyle/>
          <a:p>
            <a:pPr algn="just"/>
            <a:r>
              <a:rPr lang="es-AR" dirty="0" smtClean="0"/>
              <a:t>En la sentencia del caso </a:t>
            </a:r>
            <a:r>
              <a:rPr lang="es-AR" b="1" i="1" dirty="0" smtClean="0"/>
              <a:t>González y otras (“Campo Algodonero”) Vs. México</a:t>
            </a:r>
            <a:r>
              <a:rPr lang="es-AR" b="1" dirty="0" smtClean="0"/>
              <a:t>  </a:t>
            </a:r>
            <a:r>
              <a:rPr lang="es-AR" dirty="0" smtClean="0"/>
              <a:t>(2009) la Corte encontró una violación de la obligación general de no discriminar  del artículo 1.1 de la CADH. Concluyó que los comentarios avanzados por funcionarios públicos a los familiares cuando éstos denunciaron la desaparición de las tres víctimas infiriendo que se habían ido con sus novios o que eran “voladas” y el uso de preguntas sobre sus preferencias sexuales, constituyeron estereotipos y una forma de discriminación, lo que impidió una investigación diligente de los hechos. La Corte asimismo consideró que tanto la actitud como los pronunciamientos de los oficiales revelaban que, como mínimo, éstos eran indiferentes hacia los familiares de las víctimas y sus reportes.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620688"/>
            <a:ext cx="7529264" cy="5853264"/>
          </a:xfrm>
        </p:spPr>
        <p:txBody>
          <a:bodyPr>
            <a:normAutofit fontScale="92500" lnSpcReduction="20000"/>
          </a:bodyPr>
          <a:lstStyle/>
          <a:p>
            <a:pPr algn="just"/>
            <a:r>
              <a:rPr lang="es-AR" dirty="0" smtClean="0"/>
              <a:t>En las sentencias de </a:t>
            </a:r>
            <a:r>
              <a:rPr lang="es-AR" b="1" i="1" dirty="0" smtClean="0"/>
              <a:t>Inés Fernández-Ortega </a:t>
            </a:r>
            <a:r>
              <a:rPr lang="es-AR" b="1" dirty="0" smtClean="0"/>
              <a:t>y </a:t>
            </a:r>
            <a:r>
              <a:rPr lang="es-AR" b="1" i="1" dirty="0" smtClean="0"/>
              <a:t>Valentina Rosendo Cantú Vs. México</a:t>
            </a:r>
            <a:r>
              <a:rPr lang="es-AR" b="1" dirty="0" smtClean="0"/>
              <a:t> (2010)</a:t>
            </a:r>
            <a:r>
              <a:rPr lang="es-AR" dirty="0" smtClean="0"/>
              <a:t> la Corte afirmó la obligación general de respetar y garantizar bajo el artículo 1.1 de la Convención Americana y la interpretó a la luz de factores que exponen a la población indígena –y en particular a las mujeres indígenas- a un mayor riesgo de violaciones a sus derechos humanos frente al sistema de justicia y al sistema de salud. La Corte se refirió a obstáculos particulares que enfrentan las mujeres indígenas para acceder a la justicia como el hablar un idioma distinto y el no tener acceso a intérpretes, y a la escasez de recursos económicos para acceder a un abogado, entre otros. Este problema en particular produce una desconfianza en el sistema de justicia y otras instancias públicas de protección. Para las mujeres indígenas estas barreras son particularmente graves dado que también se enfrentan al rechazo y al ostracismo de sus comunidades cuando denuncian crímenes con causas específicas de género.</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3. Derechos sexuales y reproductivos</a:t>
            </a:r>
            <a:endParaRPr lang="es-AR" dirty="0"/>
          </a:p>
        </p:txBody>
      </p:sp>
      <p:sp>
        <p:nvSpPr>
          <p:cNvPr id="3" name="2 Marcador de contenido"/>
          <p:cNvSpPr>
            <a:spLocks noGrp="1"/>
          </p:cNvSpPr>
          <p:nvPr>
            <p:ph sz="quarter" idx="1"/>
          </p:nvPr>
        </p:nvSpPr>
        <p:spPr/>
        <p:txBody>
          <a:bodyPr>
            <a:normAutofit fontScale="70000" lnSpcReduction="20000"/>
          </a:bodyPr>
          <a:lstStyle/>
          <a:p>
            <a:pPr algn="just"/>
            <a:r>
              <a:rPr lang="es-AR" dirty="0" smtClean="0"/>
              <a:t>En el caso de la comunidad indígena </a:t>
            </a:r>
            <a:r>
              <a:rPr lang="es-AR" b="1" i="1" dirty="0" err="1" smtClean="0"/>
              <a:t>Kákmok</a:t>
            </a:r>
            <a:r>
              <a:rPr lang="es-AR" b="1" i="1" dirty="0" smtClean="0"/>
              <a:t> </a:t>
            </a:r>
            <a:r>
              <a:rPr lang="es-AR" b="1" i="1" dirty="0" err="1" smtClean="0"/>
              <a:t>Kásek</a:t>
            </a:r>
            <a:r>
              <a:rPr lang="es-AR" b="1" i="1" dirty="0" smtClean="0"/>
              <a:t> Vs. Paraguay</a:t>
            </a:r>
            <a:r>
              <a:rPr lang="es-AR" b="1" dirty="0" smtClean="0"/>
              <a:t>, </a:t>
            </a:r>
            <a:r>
              <a:rPr lang="es-AR" dirty="0" smtClean="0"/>
              <a:t>relacionado a la falla del Estado de garantizar el derecho a la propiedad ancestral de la comunidad, la Corte enfatizó que la pobreza extrema y la falta de cuidado adecuado para </a:t>
            </a:r>
            <a:r>
              <a:rPr lang="es-AR" b="1" dirty="0" smtClean="0"/>
              <a:t>mujeres embarazadas o mujeres que han recientemente tenido partos </a:t>
            </a:r>
            <a:r>
              <a:rPr lang="es-AR" dirty="0" smtClean="0"/>
              <a:t>resulta en tasas altas de mortalidad. La Corte razonó que los Estados deben adoptar políticas de </a:t>
            </a:r>
            <a:r>
              <a:rPr lang="es-AR" b="1" dirty="0" smtClean="0"/>
              <a:t>salud para prevenir la mortalidad materna dado que las mujeres necesitan medidas especiales de protección</a:t>
            </a:r>
            <a:r>
              <a:rPr lang="es-AR" dirty="0" smtClean="0"/>
              <a:t>. Sobre el particular, la Corte encontró que el Estado violó el derecho a la vida en relación con el artículo 1.1 de la misma </a:t>
            </a:r>
            <a:r>
              <a:rPr lang="es-AR" u="sng" dirty="0" smtClean="0"/>
              <a:t>por no adoptar medidas positivas para prevenir el menoscabo del derecho a la vida</a:t>
            </a:r>
            <a:r>
              <a:rPr lang="es-AR" dirty="0" smtClean="0"/>
              <a:t>.</a:t>
            </a:r>
          </a:p>
          <a:p>
            <a:endParaRPr lang="es-AR" dirty="0" smtClean="0"/>
          </a:p>
          <a:p>
            <a:pPr algn="just"/>
            <a:r>
              <a:rPr lang="es-AR" dirty="0" smtClean="0"/>
              <a:t>En el caso </a:t>
            </a:r>
            <a:r>
              <a:rPr lang="es-AR" b="1" i="1" dirty="0" err="1" smtClean="0"/>
              <a:t>Gelman</a:t>
            </a:r>
            <a:r>
              <a:rPr lang="es-AR" b="1" i="1" dirty="0" smtClean="0"/>
              <a:t> Vs. Uruguay</a:t>
            </a:r>
            <a:r>
              <a:rPr lang="es-AR" b="1" dirty="0" smtClean="0"/>
              <a:t>  (2011), </a:t>
            </a:r>
            <a:r>
              <a:rPr lang="es-AR" dirty="0" smtClean="0"/>
              <a:t>la Corte decidió sobre un caso sobre la desaparición forzada de María Claudia García </a:t>
            </a:r>
            <a:r>
              <a:rPr lang="es-AR" dirty="0" err="1" smtClean="0"/>
              <a:t>Iruretagovena</a:t>
            </a:r>
            <a:r>
              <a:rPr lang="es-AR" dirty="0" smtClean="0"/>
              <a:t> de </a:t>
            </a:r>
            <a:r>
              <a:rPr lang="es-AR" dirty="0" err="1" smtClean="0"/>
              <a:t>Gelman</a:t>
            </a:r>
            <a:r>
              <a:rPr lang="es-AR" dirty="0" smtClean="0"/>
              <a:t>, quien fue detenida en Buenos Aires mientras se encontraba en estado avanzado de embarazo (1976). La Corte caracterizó los actos cometidos contra María Claudia García como una forma grave y reprochable de la violencia contra la mujer, perpetrada por agentes estatales argentinos y uruguayos, que afectaron gravemente su integridad personal y estuvieron claramente </a:t>
            </a:r>
            <a:r>
              <a:rPr lang="es-AR" u="sng" dirty="0" smtClean="0"/>
              <a:t>basados en su género</a:t>
            </a:r>
            <a:r>
              <a:rPr lang="es-AR" dirty="0" smtClean="0"/>
              <a:t>.</a:t>
            </a:r>
          </a:p>
          <a:p>
            <a:endParaRPr lang="es-A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8003232" cy="5925272"/>
          </a:xfrm>
        </p:spPr>
        <p:txBody>
          <a:bodyPr>
            <a:normAutofit fontScale="92500" lnSpcReduction="20000"/>
          </a:bodyPr>
          <a:lstStyle/>
          <a:p>
            <a:pPr algn="just"/>
            <a:r>
              <a:rPr lang="es-AR" dirty="0" smtClean="0"/>
              <a:t>En el  </a:t>
            </a:r>
            <a:r>
              <a:rPr lang="es-AR" i="1" dirty="0" smtClean="0"/>
              <a:t>Caso de </a:t>
            </a:r>
            <a:r>
              <a:rPr lang="es-AR" b="1" i="1" dirty="0" err="1" smtClean="0"/>
              <a:t>Artavia</a:t>
            </a:r>
            <a:r>
              <a:rPr lang="es-AR" b="1" i="1" dirty="0" smtClean="0"/>
              <a:t> Murillo y otros </a:t>
            </a:r>
            <a:r>
              <a:rPr lang="es-AR" dirty="0" smtClean="0"/>
              <a:t>(2012) la Corte abordó por primera vez los derechos sexuales y reproductivos de forma expansiva. </a:t>
            </a:r>
          </a:p>
          <a:p>
            <a:pPr algn="just"/>
            <a:r>
              <a:rPr lang="es-AR" b="1" dirty="0" smtClean="0"/>
              <a:t>Aborda el derecho a la autonomía reproductiva y sexual en el contexto del derecho a la vida privada según los artículos 5.1, 7, 11.2 y 17.2, en conjunción con el artículo 1.1. </a:t>
            </a:r>
            <a:r>
              <a:rPr lang="es-AR" dirty="0" smtClean="0"/>
              <a:t>En este fallo, reconoce el vínculo entre el derecho a la vida privada, la autonomía reproductiva y el acceso adecuado a servicios de salud reproductiva y tecnología médica. Al explicar el contenido de este derecho, la Corte invoca el artículo 16(e) de la CEDAW, el cual garantiza el derecho de las mujeres a decidir libre y responsablemente sobre el número y espaciamiento de sus hijos, así como a tener acceso a la información, educación y a los medios necesarios para ejercer este derecho. La Corte sostuvo además que el derecho a la vida privada incluye el derecho a decidir si ser madre o padre tanto en el sentido genético como biológico. Por lo tanto, la Corte concluyó que la prohibición de la FIV violó los derechos a la vida privada y a formar una familia, consagrados bajo la Convención Americana.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i="1" dirty="0" smtClean="0"/>
              <a:t>4. Discriminación por razones de orientación sexual e identidad de género</a:t>
            </a:r>
            <a:endParaRPr lang="es-AR" dirty="0"/>
          </a:p>
        </p:txBody>
      </p:sp>
      <p:sp>
        <p:nvSpPr>
          <p:cNvPr id="3" name="2 Marcador de contenido"/>
          <p:cNvSpPr>
            <a:spLocks noGrp="1"/>
          </p:cNvSpPr>
          <p:nvPr>
            <p:ph sz="quarter" idx="1"/>
          </p:nvPr>
        </p:nvSpPr>
        <p:spPr/>
        <p:txBody>
          <a:bodyPr>
            <a:normAutofit fontScale="92500" lnSpcReduction="20000"/>
          </a:bodyPr>
          <a:lstStyle/>
          <a:p>
            <a:pPr algn="just"/>
            <a:r>
              <a:rPr lang="es-AR" dirty="0" smtClean="0"/>
              <a:t>En el </a:t>
            </a:r>
            <a:r>
              <a:rPr lang="es-AR" i="1" dirty="0" smtClean="0"/>
              <a:t>Caso de </a:t>
            </a:r>
            <a:r>
              <a:rPr lang="es-AR" b="1" i="1" dirty="0" err="1" smtClean="0"/>
              <a:t>Atala</a:t>
            </a:r>
            <a:r>
              <a:rPr lang="es-AR" b="1" i="1" dirty="0" smtClean="0"/>
              <a:t> </a:t>
            </a:r>
            <a:r>
              <a:rPr lang="es-AR" b="1" i="1" dirty="0" err="1" smtClean="0"/>
              <a:t>Riffo</a:t>
            </a:r>
            <a:r>
              <a:rPr lang="es-AR" b="1" i="1" dirty="0" smtClean="0"/>
              <a:t> y Niñas c. Chile</a:t>
            </a:r>
            <a:r>
              <a:rPr lang="es-AR" b="1" dirty="0" smtClean="0"/>
              <a:t> </a:t>
            </a:r>
            <a:r>
              <a:rPr lang="es-AR" dirty="0" smtClean="0"/>
              <a:t>la Corte asevera que los tratados de derechos humanos son instrumentos vivos y que la orientación sexual y la identidad de género constituyen motivos prohibidos de discriminación bajo el artículo 1(1) de la Convención Americana. La Corte revisó también en detalle el contenido de las obligaciones de no discriminar y de garantizar la igualdad y el vínculo de esas obligaciones a los derechos a la vida privada y la vida familiar. Asimismo, la Corte aclaró </a:t>
            </a:r>
            <a:r>
              <a:rPr lang="es-AR" b="1" dirty="0" smtClean="0"/>
              <a:t>que la discriminación contra cualquiera de los padres en un caso de custodia no avanza los intereses del niño</a:t>
            </a:r>
            <a:r>
              <a:rPr lang="es-AR" dirty="0" smtClean="0"/>
              <a:t>, sino que sirve para discriminar contra los niños involucrados, y aludió a la presencia de prejuicios y estereotipos en las acciones de los funcionarios de justicia contrarias a las múltiples disposiciones de la Convención Americana.</a:t>
            </a:r>
          </a:p>
          <a:p>
            <a:pPr>
              <a:buNone/>
            </a:pPr>
            <a:endParaRPr lang="es-A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fontScale="90000"/>
          </a:bodyPr>
          <a:lstStyle/>
          <a:p>
            <a:r>
              <a:rPr lang="es-AR" dirty="0" smtClean="0"/>
              <a:t>LA INTERPRETACIÓN INTEGRADA DEL ORDENAMIENTO JURÍDICO INTERNACIONAL DE PROTECCIÓN DE DDHH</a:t>
            </a:r>
            <a:endParaRPr lang="es-A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Interpretando la CADH con los lentes del género</a:t>
            </a:r>
            <a:endParaRPr lang="es-AR" dirty="0"/>
          </a:p>
        </p:txBody>
      </p:sp>
      <p:sp>
        <p:nvSpPr>
          <p:cNvPr id="3" name="2 Marcador de contenido"/>
          <p:cNvSpPr>
            <a:spLocks noGrp="1"/>
          </p:cNvSpPr>
          <p:nvPr>
            <p:ph sz="quarter" idx="1"/>
          </p:nvPr>
        </p:nvSpPr>
        <p:spPr/>
        <p:txBody>
          <a:bodyPr>
            <a:normAutofit/>
          </a:bodyPr>
          <a:lstStyle/>
          <a:p>
            <a:pPr algn="just"/>
            <a:r>
              <a:rPr lang="es-AR" b="1" i="1" dirty="0" err="1" smtClean="0"/>
              <a:t>Leading</a:t>
            </a:r>
            <a:r>
              <a:rPr lang="es-AR" b="1" i="1" dirty="0" smtClean="0"/>
              <a:t> Case</a:t>
            </a:r>
            <a:r>
              <a:rPr lang="es-AR" b="1" dirty="0" smtClean="0"/>
              <a:t>: Penal Castro </a:t>
            </a:r>
            <a:r>
              <a:rPr lang="es-AR" b="1" dirty="0" err="1" smtClean="0"/>
              <a:t>Castro</a:t>
            </a:r>
            <a:r>
              <a:rPr lang="es-AR" b="1" dirty="0" smtClean="0"/>
              <a:t> Vs. Perú. Año 2006.</a:t>
            </a:r>
          </a:p>
          <a:p>
            <a:pPr marL="274320" lvl="1" algn="just">
              <a:spcBef>
                <a:spcPts val="600"/>
              </a:spcBef>
              <a:buSzPct val="70000"/>
              <a:buFont typeface="Wingdings"/>
              <a:buChar char=""/>
            </a:pPr>
            <a:r>
              <a:rPr lang="es-AR" b="1" dirty="0" smtClean="0"/>
              <a:t>Primer sentencia en que la Corte IDH declara la violación a la Convención Belén do Pará. </a:t>
            </a:r>
          </a:p>
          <a:p>
            <a:pPr marL="274320" lvl="1" algn="just">
              <a:spcBef>
                <a:spcPts val="600"/>
              </a:spcBef>
              <a:buSzPct val="70000"/>
              <a:buFont typeface="Wingdings"/>
              <a:buChar char=""/>
            </a:pPr>
            <a:r>
              <a:rPr lang="es-AR" dirty="0" smtClean="0"/>
              <a:t>Por primera vez  se reconoció en la jurisprudencia de </a:t>
            </a:r>
            <a:r>
              <a:rPr lang="es-AR" dirty="0" err="1" smtClean="0"/>
              <a:t>CorteIDH</a:t>
            </a:r>
            <a:r>
              <a:rPr lang="es-AR" dirty="0" smtClean="0"/>
              <a:t> que </a:t>
            </a:r>
            <a:r>
              <a:rPr lang="es-AR" b="1" dirty="0" smtClean="0"/>
              <a:t>los estándares consagrados  en la Convención de Belém do Pará son relevantes para la integración de las normas de la CADH.</a:t>
            </a:r>
          </a:p>
          <a:p>
            <a:pPr algn="just"/>
            <a:r>
              <a:rPr lang="es-AR" dirty="0" smtClean="0"/>
              <a:t>Analiza desde el enfoque de género todos los hechos -incluso aquellos respecto de los cuales no declara violada la CBP-.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40000"/>
              <a:lumOff val="60000"/>
            </a:schemeClr>
          </a:solidFill>
          <a:ln>
            <a:solidFill>
              <a:schemeClr val="accent1"/>
            </a:solidFill>
          </a:ln>
        </p:spPr>
        <p:txBody>
          <a:bodyPr>
            <a:normAutofit/>
          </a:bodyPr>
          <a:lstStyle/>
          <a:p>
            <a:pPr algn="ctr"/>
            <a:r>
              <a:rPr lang="es-ES_tradnl" b="1" dirty="0"/>
              <a:t>Caso del Penal Miguel Castro Castro Vs. </a:t>
            </a:r>
            <a:r>
              <a:rPr lang="es-ES_tradnl" b="1" dirty="0" err="1"/>
              <a:t>Peru</a:t>
            </a:r>
            <a:r>
              <a:rPr lang="es-ES_tradnl" b="1" dirty="0"/>
              <a:t>́. 25 de noviembre de </a:t>
            </a:r>
            <a:r>
              <a:rPr lang="es-ES_tradnl" b="1" dirty="0" smtClean="0"/>
              <a:t>2006.</a:t>
            </a:r>
            <a:endParaRPr lang="en-US" dirty="0"/>
          </a:p>
        </p:txBody>
      </p:sp>
      <p:sp>
        <p:nvSpPr>
          <p:cNvPr id="3" name="Content Placeholder 2"/>
          <p:cNvSpPr>
            <a:spLocks noGrp="1"/>
          </p:cNvSpPr>
          <p:nvPr>
            <p:ph sz="quarter" idx="1"/>
          </p:nvPr>
        </p:nvSpPr>
        <p:spPr>
          <a:xfrm>
            <a:off x="539552" y="1949824"/>
            <a:ext cx="8208912" cy="4431504"/>
          </a:xfrm>
        </p:spPr>
        <p:txBody>
          <a:bodyPr>
            <a:normAutofit lnSpcReduction="10000"/>
          </a:bodyPr>
          <a:lstStyle/>
          <a:p>
            <a:pPr algn="just"/>
            <a:r>
              <a:rPr lang="es-ES_tradnl" dirty="0" smtClean="0"/>
              <a:t>Entre </a:t>
            </a:r>
            <a:r>
              <a:rPr lang="es-ES_tradnl" dirty="0"/>
              <a:t>el 6 y 9 de mayo de 1992 el Estado peruano ejecutó </a:t>
            </a:r>
            <a:r>
              <a:rPr lang="es-ES_tradnl" dirty="0" smtClean="0"/>
              <a:t>los operativo “</a:t>
            </a:r>
            <a:r>
              <a:rPr lang="es-ES_tradnl" dirty="0"/>
              <a:t>Mudanza </a:t>
            </a:r>
            <a:r>
              <a:rPr lang="es-ES_tradnl" dirty="0" smtClean="0"/>
              <a:t>1, 2, 3 y 4”, </a:t>
            </a:r>
            <a:r>
              <a:rPr lang="es-ES_tradnl" dirty="0"/>
              <a:t>cuya presunta finalidad era el traslado de aproximadamente 90 mujeres recluidas en el centro penal “Miguel Castro </a:t>
            </a:r>
            <a:r>
              <a:rPr lang="es-ES_tradnl" dirty="0" err="1"/>
              <a:t>Castro</a:t>
            </a:r>
            <a:r>
              <a:rPr lang="es-ES_tradnl" dirty="0" smtClean="0"/>
              <a:t>” </a:t>
            </a:r>
            <a:r>
              <a:rPr lang="es-ES_tradnl" dirty="0"/>
              <a:t>a centros penitenciarios </a:t>
            </a:r>
            <a:r>
              <a:rPr lang="es-ES_tradnl" dirty="0" smtClean="0"/>
              <a:t>para mujeres.</a:t>
            </a:r>
          </a:p>
          <a:p>
            <a:pPr algn="just"/>
            <a:r>
              <a:rPr lang="es-ES_tradnl" dirty="0" smtClean="0"/>
              <a:t> </a:t>
            </a:r>
            <a:r>
              <a:rPr lang="es-ES_tradnl" dirty="0"/>
              <a:t>La </a:t>
            </a:r>
            <a:r>
              <a:rPr lang="es-ES_tradnl" dirty="0" smtClean="0"/>
              <a:t>operación </a:t>
            </a:r>
            <a:r>
              <a:rPr lang="es-ES_tradnl" dirty="0"/>
              <a:t>generó la muerte de decenas de </a:t>
            </a:r>
            <a:r>
              <a:rPr lang="es-ES_tradnl" dirty="0" smtClean="0"/>
              <a:t>personas (mas de 40), y cientos heridas</a:t>
            </a:r>
            <a:r>
              <a:rPr lang="es-ES_tradnl" dirty="0"/>
              <a:t>. </a:t>
            </a:r>
            <a:r>
              <a:rPr lang="es-ES_tradnl" dirty="0" smtClean="0"/>
              <a:t>Las personas sobrevivientes </a:t>
            </a:r>
            <a:r>
              <a:rPr lang="es-ES_tradnl" dirty="0"/>
              <a:t>fueron objeto de </a:t>
            </a:r>
            <a:r>
              <a:rPr lang="es-ES_tradnl" dirty="0" smtClean="0"/>
              <a:t>tortura, golpes </a:t>
            </a:r>
            <a:r>
              <a:rPr lang="es-ES_tradnl" dirty="0"/>
              <a:t>y agresiones. Muchos de </a:t>
            </a:r>
            <a:r>
              <a:rPr lang="es-ES_tradnl" dirty="0" smtClean="0"/>
              <a:t>las personas heridos </a:t>
            </a:r>
            <a:r>
              <a:rPr lang="es-ES_tradnl" dirty="0"/>
              <a:t>fueron mantenidos sin </a:t>
            </a:r>
            <a:r>
              <a:rPr lang="es-ES_tradnl" dirty="0" smtClean="0"/>
              <a:t>atención </a:t>
            </a:r>
            <a:r>
              <a:rPr lang="es-ES_tradnl" dirty="0"/>
              <a:t>médica por varios </a:t>
            </a:r>
            <a:r>
              <a:rPr lang="es-ES_tradnl" dirty="0" smtClean="0"/>
              <a:t>días </a:t>
            </a:r>
            <a:r>
              <a:rPr lang="es-ES_tradnl" dirty="0"/>
              <a:t>y los heridos que fueron trasladados al hospital no recibieron los medicamentos ni la </a:t>
            </a:r>
            <a:r>
              <a:rPr lang="es-ES_tradnl" dirty="0" smtClean="0"/>
              <a:t>atención </a:t>
            </a:r>
            <a:r>
              <a:rPr lang="es-ES_tradnl" dirty="0"/>
              <a:t>médica que </a:t>
            </a:r>
            <a:r>
              <a:rPr lang="es-ES_tradnl" dirty="0" smtClean="0"/>
              <a:t>requerían. </a:t>
            </a:r>
            <a:endParaRPr lang="es-ES_tradnl" dirty="0"/>
          </a:p>
          <a:p>
            <a:endParaRPr lang="en-US" dirty="0"/>
          </a:p>
        </p:txBody>
      </p:sp>
    </p:spTree>
    <p:extLst>
      <p:ext uri="{BB962C8B-B14F-4D97-AF65-F5344CB8AC3E}">
        <p14:creationId xmlns="" xmlns:p14="http://schemas.microsoft.com/office/powerpoint/2010/main" val="34978552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467600" cy="1143000"/>
          </a:xfrm>
        </p:spPr>
        <p:txBody>
          <a:bodyPr/>
          <a:lstStyle/>
          <a:p>
            <a:pPr algn="just"/>
            <a:r>
              <a:rPr lang="es-ES" dirty="0" smtClean="0"/>
              <a:t>Que nos dice de nuevo la Corte IDH…</a:t>
            </a:r>
            <a:endParaRPr lang="en-US" dirty="0"/>
          </a:p>
        </p:txBody>
      </p:sp>
      <p:sp>
        <p:nvSpPr>
          <p:cNvPr id="3" name="Content Placeholder 2"/>
          <p:cNvSpPr>
            <a:spLocks noGrp="1"/>
          </p:cNvSpPr>
          <p:nvPr>
            <p:ph sz="quarter" idx="1"/>
          </p:nvPr>
        </p:nvSpPr>
        <p:spPr>
          <a:xfrm>
            <a:off x="323528" y="1340768"/>
            <a:ext cx="7992888" cy="5256584"/>
          </a:xfrm>
        </p:spPr>
        <p:txBody>
          <a:bodyPr>
            <a:normAutofit/>
          </a:bodyPr>
          <a:lstStyle/>
          <a:p>
            <a:pPr algn="just"/>
            <a:r>
              <a:rPr lang="es-AR" dirty="0" smtClean="0"/>
              <a:t>Aplicación de las convenciones específicas de las mujeres pero siempre refiriéndose a la íntima vinculación de éstas con los Derechos Humanos reconocidos a todas las personas. </a:t>
            </a:r>
          </a:p>
          <a:p>
            <a:pPr algn="just"/>
            <a:endParaRPr lang="es-AR" dirty="0" smtClean="0"/>
          </a:p>
          <a:p>
            <a:pPr algn="just"/>
            <a:r>
              <a:rPr lang="es-AR" dirty="0" smtClean="0"/>
              <a:t>Otorga a la Convención de Belem do Pará la función de especificar y complementar las obligaciones que tiene el Estado en relación con el cumplimiento de los derechos consagrados en la Convención Americana, dando así un </a:t>
            </a:r>
            <a:r>
              <a:rPr lang="es-AR" b="1" dirty="0" smtClean="0"/>
              <a:t>nuevo contenido al derecho de las mujeres a la integridad</a:t>
            </a:r>
            <a:r>
              <a:rPr lang="es-AR" dirty="0" smtClean="0"/>
              <a:t>. </a:t>
            </a:r>
          </a:p>
          <a:p>
            <a:endParaRPr lang="en-US" dirty="0"/>
          </a:p>
        </p:txBody>
      </p:sp>
    </p:spTree>
    <p:extLst>
      <p:ext uri="{BB962C8B-B14F-4D97-AF65-F5344CB8AC3E}">
        <p14:creationId xmlns="" xmlns:p14="http://schemas.microsoft.com/office/powerpoint/2010/main" val="4263804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51520" y="620688"/>
            <a:ext cx="7673280" cy="5853264"/>
          </a:xfrm>
        </p:spPr>
        <p:txBody>
          <a:bodyPr>
            <a:normAutofit/>
          </a:bodyPr>
          <a:lstStyle/>
          <a:p>
            <a:r>
              <a:rPr lang="es-AR" b="1" dirty="0" smtClean="0"/>
              <a:t>Segundo orden: la aparente neutralidad de la norma</a:t>
            </a:r>
          </a:p>
          <a:p>
            <a:endParaRPr lang="es-AR" dirty="0" smtClean="0"/>
          </a:p>
          <a:p>
            <a:pPr>
              <a:buNone/>
            </a:pPr>
            <a:r>
              <a:rPr lang="es-AR" u="sng" dirty="0" smtClean="0"/>
              <a:t>Crítica feminista al Derecho: </a:t>
            </a:r>
            <a:r>
              <a:rPr lang="es-AR" dirty="0" smtClean="0"/>
              <a:t>Diana </a:t>
            </a:r>
            <a:r>
              <a:rPr lang="es-AR" dirty="0" err="1" smtClean="0"/>
              <a:t>Maffia</a:t>
            </a:r>
            <a:r>
              <a:rPr lang="es-AR" dirty="0" smtClean="0"/>
              <a:t> </a:t>
            </a:r>
          </a:p>
          <a:p>
            <a:pPr>
              <a:buNone/>
            </a:pPr>
            <a:r>
              <a:rPr lang="es-AR" sz="1700" dirty="0" smtClean="0"/>
              <a:t>-Dra. En Filosofía, Directora del Observatorio de Género en la</a:t>
            </a:r>
          </a:p>
          <a:p>
            <a:pPr>
              <a:buNone/>
            </a:pPr>
            <a:r>
              <a:rPr lang="es-AR" sz="1700" dirty="0" smtClean="0"/>
              <a:t> Justicia del Consejo de la Magistratura de la CABA-. </a:t>
            </a:r>
          </a:p>
          <a:p>
            <a:endParaRPr lang="es-AR" dirty="0" smtClean="0"/>
          </a:p>
          <a:p>
            <a:r>
              <a:rPr lang="es-AR" dirty="0" smtClean="0"/>
              <a:t>El Derecho como constructo cultural y como mecanismo socializador. Funcional al patriarcado.</a:t>
            </a:r>
          </a:p>
          <a:p>
            <a:endParaRPr lang="es-AR" dirty="0" smtClean="0"/>
          </a:p>
          <a:p>
            <a:pPr algn="just"/>
            <a:r>
              <a:rPr lang="es-AR" dirty="0" smtClean="0"/>
              <a:t>El Derecho pensado por varones para regular relaciones cívicas entre varones –entendidos como “los ciudadanos”-.</a:t>
            </a:r>
            <a:endParaRPr lang="es-AR" dirty="0"/>
          </a:p>
        </p:txBody>
      </p:sp>
      <p:pic>
        <p:nvPicPr>
          <p:cNvPr id="4" name="3 Imagen" descr="diana.png"/>
          <p:cNvPicPr>
            <a:picLocks noChangeAspect="1"/>
          </p:cNvPicPr>
          <p:nvPr/>
        </p:nvPicPr>
        <p:blipFill>
          <a:blip r:embed="rId2" cstate="print"/>
          <a:stretch>
            <a:fillRect/>
          </a:stretch>
        </p:blipFill>
        <p:spPr>
          <a:xfrm>
            <a:off x="6732240" y="1340768"/>
            <a:ext cx="2160239" cy="2160239"/>
          </a:xfrm>
          <a:prstGeom prst="rect">
            <a:avLst/>
          </a:prstGeom>
          <a:effectLst>
            <a:innerShdw blurRad="63500" dist="50800" dir="10800000">
              <a:prstClr val="black">
                <a:alpha val="50000"/>
              </a:prstClr>
            </a:innerShdw>
          </a:effec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AR" dirty="0" smtClean="0"/>
              <a:t>Antes y Después de la </a:t>
            </a:r>
            <a:r>
              <a:rPr lang="es-AR" dirty="0" err="1" smtClean="0"/>
              <a:t>cbp</a:t>
            </a:r>
            <a:r>
              <a:rPr lang="es-AR" dirty="0" smtClean="0"/>
              <a:t>: cambia la integración e interpretación de la norma?</a:t>
            </a:r>
            <a:endParaRPr lang="es-AR" dirty="0"/>
          </a:p>
        </p:txBody>
      </p:sp>
      <p:sp>
        <p:nvSpPr>
          <p:cNvPr id="3" name="2 Marcador de contenido"/>
          <p:cNvSpPr>
            <a:spLocks noGrp="1"/>
          </p:cNvSpPr>
          <p:nvPr>
            <p:ph sz="quarter" idx="1"/>
          </p:nvPr>
        </p:nvSpPr>
        <p:spPr/>
        <p:txBody>
          <a:bodyPr/>
          <a:lstStyle/>
          <a:p>
            <a:r>
              <a:rPr lang="es-AR" u="sng" dirty="0" smtClean="0"/>
              <a:t>Hechos excluidos </a:t>
            </a:r>
            <a:r>
              <a:rPr lang="es-AR" i="1" u="sng" dirty="0" err="1" smtClean="0"/>
              <a:t>ratione</a:t>
            </a:r>
            <a:r>
              <a:rPr lang="es-AR" i="1" u="sng" dirty="0" smtClean="0"/>
              <a:t> témpore</a:t>
            </a:r>
            <a:r>
              <a:rPr lang="es-AR" u="sng" dirty="0" smtClean="0"/>
              <a:t>:</a:t>
            </a:r>
          </a:p>
          <a:p>
            <a:pPr>
              <a:buNone/>
            </a:pPr>
            <a:endParaRPr lang="es-AR" u="sng" dirty="0" smtClean="0"/>
          </a:p>
          <a:p>
            <a:pPr algn="just">
              <a:buFont typeface="Wingdings" pitchFamily="2" charset="2"/>
              <a:buChar char="§"/>
            </a:pPr>
            <a:r>
              <a:rPr lang="es-AR" dirty="0" smtClean="0"/>
              <a:t>Declaración de RIE peruano por violación </a:t>
            </a:r>
            <a:r>
              <a:rPr lang="es-AR" dirty="0" smtClean="0">
                <a:solidFill>
                  <a:schemeClr val="accent1"/>
                </a:solidFill>
              </a:rPr>
              <a:t>al art. 5: integridad personal</a:t>
            </a:r>
            <a:r>
              <a:rPr lang="es-AR" dirty="0" smtClean="0"/>
              <a:t>. Declara la violación de las normas de la CADH en relación con CIT. NO DECLARA RI x incumplimiento </a:t>
            </a:r>
            <a:r>
              <a:rPr lang="es-AR" dirty="0" err="1" smtClean="0"/>
              <a:t>BdP.</a:t>
            </a:r>
            <a:endParaRPr lang="es-AR" dirty="0" smtClean="0"/>
          </a:p>
          <a:p>
            <a:pPr>
              <a:buFont typeface="Wingdings" pitchFamily="2" charset="2"/>
              <a:buChar char="§"/>
            </a:pPr>
            <a:endParaRPr lang="es-AR" dirty="0" smtClean="0"/>
          </a:p>
          <a:p>
            <a:pPr algn="just">
              <a:buFont typeface="Wingdings" pitchFamily="2" charset="2"/>
              <a:buChar char="§"/>
            </a:pPr>
            <a:r>
              <a:rPr lang="es-AR" dirty="0" smtClean="0"/>
              <a:t>Análisis diferenciado respecto del impacto desproporcionado de las conductas respecto de las mujeres víctimas de los hechos.</a:t>
            </a:r>
          </a:p>
          <a:p>
            <a:pPr>
              <a:buNone/>
            </a:pPr>
            <a:endParaRPr lang="es-A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467600" cy="1143000"/>
          </a:xfrm>
        </p:spPr>
        <p:txBody>
          <a:bodyPr>
            <a:normAutofit/>
          </a:bodyPr>
          <a:lstStyle/>
          <a:p>
            <a:pPr lvl="1" algn="l" rtl="0">
              <a:spcBef>
                <a:spcPct val="0"/>
              </a:spcBef>
            </a:pPr>
            <a:r>
              <a:rPr lang="es-AR" sz="3600" kern="1200" cap="small" dirty="0" smtClean="0">
                <a:solidFill>
                  <a:schemeClr val="tx2"/>
                </a:solidFill>
                <a:latin typeface="+mj-lt"/>
                <a:ea typeface="+mj-ea"/>
                <a:cs typeface="+mj-cs"/>
              </a:rPr>
              <a:t>Perspectivas de análisis</a:t>
            </a:r>
            <a:r>
              <a:rPr lang="es-AR" sz="3600" dirty="0" smtClean="0">
                <a:solidFill>
                  <a:srgbClr val="000000"/>
                </a:solidFill>
                <a:latin typeface="Arial" charset="0"/>
              </a:rPr>
              <a:t>:</a:t>
            </a:r>
            <a:endParaRPr lang="es-AR" sz="3600" dirty="0"/>
          </a:p>
        </p:txBody>
      </p:sp>
      <p:sp>
        <p:nvSpPr>
          <p:cNvPr id="14338" name="Rectangle 2"/>
          <p:cNvSpPr>
            <a:spLocks noGrp="1" noChangeArrowheads="1"/>
          </p:cNvSpPr>
          <p:nvPr>
            <p:ph sz="quarter" idx="1"/>
          </p:nvPr>
        </p:nvSpPr>
        <p:spPr>
          <a:xfrm>
            <a:off x="251520" y="1556792"/>
            <a:ext cx="8280920" cy="4608512"/>
          </a:xfrm>
          <a:ln>
            <a:solidFill>
              <a:schemeClr val="accent2"/>
            </a:solidFill>
          </a:ln>
        </p:spPr>
        <p:txBody>
          <a:bodyPr lIns="0" tIns="0" rIns="0" bIns="0">
            <a:normAutofit/>
          </a:bodyPr>
          <a:lstStyle/>
          <a:p>
            <a:pPr marL="891540" lvl="1" indent="-514350" algn="l">
              <a:lnSpc>
                <a:spcPct val="95000"/>
              </a:lnSpc>
              <a:spcBef>
                <a:spcPct val="0"/>
              </a:spcBef>
              <a:buClr>
                <a:srgbClr val="000000"/>
              </a:buClr>
              <a:buAutoNum type="arabicPeriod"/>
            </a:pPr>
            <a:endParaRPr lang="es-AR" sz="2400" dirty="0" smtClean="0"/>
          </a:p>
          <a:p>
            <a:pPr marL="891540" lvl="1" indent="-514350" algn="just">
              <a:lnSpc>
                <a:spcPct val="95000"/>
              </a:lnSpc>
              <a:spcBef>
                <a:spcPct val="0"/>
              </a:spcBef>
              <a:buClr>
                <a:srgbClr val="000000"/>
              </a:buClr>
              <a:buAutoNum type="arabicPeriod"/>
            </a:pPr>
            <a:r>
              <a:rPr lang="es-AR" sz="2400" dirty="0" smtClean="0"/>
              <a:t>Se reconoció que las mujeres se habían visto afectadas por los actos de violencia de </a:t>
            </a:r>
            <a:r>
              <a:rPr lang="es-AR" sz="2400" dirty="0" smtClean="0">
                <a:solidFill>
                  <a:schemeClr val="accent1"/>
                </a:solidFill>
              </a:rPr>
              <a:t>manera diferente </a:t>
            </a:r>
            <a:r>
              <a:rPr lang="es-AR" sz="2400" dirty="0" smtClean="0"/>
              <a:t>a los varones.</a:t>
            </a:r>
          </a:p>
          <a:p>
            <a:pPr marL="891540" lvl="1" indent="-514350" algn="l">
              <a:lnSpc>
                <a:spcPct val="95000"/>
              </a:lnSpc>
              <a:spcBef>
                <a:spcPct val="0"/>
              </a:spcBef>
              <a:buClr>
                <a:srgbClr val="000000"/>
              </a:buClr>
              <a:buAutoNum type="arabicPeriod"/>
            </a:pPr>
            <a:endParaRPr lang="es-AR" sz="2400" dirty="0" smtClean="0"/>
          </a:p>
          <a:p>
            <a:pPr marL="891540" lvl="1" indent="-514350" algn="just">
              <a:lnSpc>
                <a:spcPct val="95000"/>
              </a:lnSpc>
              <a:spcBef>
                <a:spcPct val="0"/>
              </a:spcBef>
              <a:buClr>
                <a:srgbClr val="000000"/>
              </a:buClr>
              <a:buFont typeface="+mj-lt"/>
              <a:buAutoNum type="arabicPeriod"/>
            </a:pPr>
            <a:r>
              <a:rPr lang="es-AR" sz="2400" dirty="0" smtClean="0"/>
              <a:t>Algunos actos de violencia se habían dirigido </a:t>
            </a:r>
            <a:r>
              <a:rPr lang="es-AR" sz="2400" dirty="0" smtClean="0">
                <a:solidFill>
                  <a:schemeClr val="accent1"/>
                </a:solidFill>
              </a:rPr>
              <a:t>específicamente</a:t>
            </a:r>
            <a:r>
              <a:rPr lang="es-AR" sz="2400" dirty="0" smtClean="0"/>
              <a:t> a ellas.</a:t>
            </a:r>
          </a:p>
          <a:p>
            <a:pPr marL="891540" lvl="1" indent="-514350" algn="l">
              <a:lnSpc>
                <a:spcPct val="95000"/>
              </a:lnSpc>
              <a:spcBef>
                <a:spcPct val="0"/>
              </a:spcBef>
              <a:buClr>
                <a:srgbClr val="000000"/>
              </a:buClr>
              <a:buFont typeface="+mj-lt"/>
              <a:buAutoNum type="arabicPeriod"/>
            </a:pPr>
            <a:endParaRPr lang="es-AR" sz="2400" dirty="0" smtClean="0"/>
          </a:p>
          <a:p>
            <a:pPr marL="891540" lvl="1" indent="-514350" algn="just">
              <a:lnSpc>
                <a:spcPct val="95000"/>
              </a:lnSpc>
              <a:spcBef>
                <a:spcPct val="0"/>
              </a:spcBef>
              <a:buClr>
                <a:srgbClr val="000000"/>
              </a:buClr>
              <a:buFont typeface="+mj-lt"/>
              <a:buAutoNum type="arabicPeriod"/>
            </a:pPr>
            <a:r>
              <a:rPr lang="es-AR" sz="2400" dirty="0" smtClean="0"/>
              <a:t>Otros actos les habían afectado en mayor </a:t>
            </a:r>
            <a:r>
              <a:rPr lang="es-AR" sz="2400" dirty="0" smtClean="0">
                <a:solidFill>
                  <a:schemeClr val="accent1"/>
                </a:solidFill>
              </a:rPr>
              <a:t>proporción</a:t>
            </a:r>
            <a:r>
              <a:rPr lang="es-AR" sz="2400" dirty="0" smtClean="0"/>
              <a:t> que a los varones. </a:t>
            </a:r>
            <a:endParaRPr lang="es-AR" sz="2400" dirty="0"/>
          </a:p>
        </p:txBody>
      </p:sp>
    </p:spTree>
    <p:extLst>
      <p:ext uri="{BB962C8B-B14F-4D97-AF65-F5344CB8AC3E}">
        <p14:creationId xmlns="" xmlns:p14="http://schemas.microsoft.com/office/powerpoint/2010/main" val="11164651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1era. </a:t>
            </a:r>
            <a:r>
              <a:rPr lang="es-AR" dirty="0" smtClean="0"/>
              <a:t>perspectiva</a:t>
            </a:r>
            <a:endParaRPr lang="es-AR" dirty="0"/>
          </a:p>
        </p:txBody>
      </p:sp>
      <p:sp>
        <p:nvSpPr>
          <p:cNvPr id="3" name="Content Placeholder 2"/>
          <p:cNvSpPr>
            <a:spLocks noGrp="1"/>
          </p:cNvSpPr>
          <p:nvPr>
            <p:ph sz="quarter" idx="1"/>
          </p:nvPr>
        </p:nvSpPr>
        <p:spPr>
          <a:xfrm>
            <a:off x="779463" y="1949824"/>
            <a:ext cx="7583488" cy="4431504"/>
          </a:xfrm>
        </p:spPr>
        <p:txBody>
          <a:bodyPr>
            <a:normAutofit/>
          </a:bodyPr>
          <a:lstStyle/>
          <a:p>
            <a:pPr algn="just"/>
            <a:r>
              <a:rPr lang="es-ES_tradnl" sz="2800" dirty="0" smtClean="0"/>
              <a:t> Ha </a:t>
            </a:r>
            <a:r>
              <a:rPr lang="es-ES_tradnl" sz="2800" dirty="0"/>
              <a:t>sido reconocido por diversos </a:t>
            </a:r>
            <a:r>
              <a:rPr lang="es-ES_tradnl" sz="2800" dirty="0" smtClean="0"/>
              <a:t>órganos </a:t>
            </a:r>
            <a:r>
              <a:rPr lang="es-ES_tradnl" sz="2800" dirty="0"/>
              <a:t>peruanos e internacionales que durante los </a:t>
            </a:r>
            <a:r>
              <a:rPr lang="es-ES_tradnl" sz="2800" dirty="0">
                <a:solidFill>
                  <a:schemeClr val="accent1"/>
                </a:solidFill>
              </a:rPr>
              <a:t>conflictos armados </a:t>
            </a:r>
            <a:r>
              <a:rPr lang="es-ES_tradnl" sz="2800" dirty="0"/>
              <a:t>las mujeres enfrentan situaciones específicas de </a:t>
            </a:r>
            <a:r>
              <a:rPr lang="es-ES_tradnl" sz="2800" dirty="0" smtClean="0"/>
              <a:t>afectación </a:t>
            </a:r>
            <a:r>
              <a:rPr lang="es-ES_tradnl" sz="2800" dirty="0"/>
              <a:t>a sus derechos humanos, como lo son los actos de violencia sexual, la cual en muchas ocasiones es utilizada como “un medio </a:t>
            </a:r>
            <a:r>
              <a:rPr lang="es-ES_tradnl" sz="2800" dirty="0" smtClean="0"/>
              <a:t>simbólico </a:t>
            </a:r>
            <a:r>
              <a:rPr lang="es-ES_tradnl" sz="2800" dirty="0"/>
              <a:t>para humillar a la parte </a:t>
            </a:r>
            <a:r>
              <a:rPr lang="es-ES_tradnl" sz="2800" dirty="0" smtClean="0"/>
              <a:t>contraria”.</a:t>
            </a:r>
            <a:endParaRPr lang="es-ES_tradnl" sz="2800" dirty="0"/>
          </a:p>
          <a:p>
            <a:endParaRPr lang="en-US" sz="2800" dirty="0"/>
          </a:p>
        </p:txBody>
      </p:sp>
    </p:spTree>
    <p:extLst>
      <p:ext uri="{BB962C8B-B14F-4D97-AF65-F5344CB8AC3E}">
        <p14:creationId xmlns="" xmlns:p14="http://schemas.microsoft.com/office/powerpoint/2010/main" val="2460845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467600" cy="980728"/>
          </a:xfrm>
        </p:spPr>
        <p:txBody>
          <a:bodyPr/>
          <a:lstStyle/>
          <a:p>
            <a:r>
              <a:rPr lang="en-US" dirty="0" smtClean="0"/>
              <a:t>2da. </a:t>
            </a:r>
            <a:r>
              <a:rPr lang="es-AR" dirty="0" smtClean="0"/>
              <a:t>Perspectiva</a:t>
            </a:r>
            <a:r>
              <a:rPr lang="en-US" dirty="0" smtClean="0"/>
              <a:t> </a:t>
            </a:r>
            <a:endParaRPr lang="en-US" dirty="0"/>
          </a:p>
        </p:txBody>
      </p:sp>
      <p:sp>
        <p:nvSpPr>
          <p:cNvPr id="3" name="Content Placeholder 2"/>
          <p:cNvSpPr>
            <a:spLocks noGrp="1"/>
          </p:cNvSpPr>
          <p:nvPr>
            <p:ph sz="quarter" idx="1"/>
          </p:nvPr>
        </p:nvSpPr>
        <p:spPr>
          <a:xfrm>
            <a:off x="251520" y="1340768"/>
            <a:ext cx="8111431" cy="4968552"/>
          </a:xfrm>
        </p:spPr>
        <p:txBody>
          <a:bodyPr>
            <a:normAutofit/>
          </a:bodyPr>
          <a:lstStyle/>
          <a:p>
            <a:pPr algn="just"/>
            <a:r>
              <a:rPr lang="es-AR" dirty="0" smtClean="0"/>
              <a:t>Dentro de las graves condiciones de detención se encuentran [...]: desatención de las </a:t>
            </a:r>
            <a:r>
              <a:rPr lang="es-AR" b="1" dirty="0" smtClean="0"/>
              <a:t>necesidades fisiológicas de la mujer</a:t>
            </a:r>
            <a:r>
              <a:rPr lang="es-AR" dirty="0" smtClean="0"/>
              <a:t> al negarles materiales de aseo personal, como jabón, papel higiénico, toallas sanitarias y ropa intima para cambiarse;</a:t>
            </a:r>
          </a:p>
          <a:p>
            <a:pPr algn="just"/>
            <a:r>
              <a:rPr lang="es-AR" dirty="0" smtClean="0"/>
              <a:t> Desatención de las necesidades de salud </a:t>
            </a:r>
            <a:r>
              <a:rPr lang="es-AR" b="1" dirty="0" smtClean="0"/>
              <a:t>pre y post natal</a:t>
            </a:r>
            <a:r>
              <a:rPr lang="es-AR" dirty="0" smtClean="0"/>
              <a:t>;</a:t>
            </a:r>
          </a:p>
          <a:p>
            <a:pPr algn="just"/>
            <a:r>
              <a:rPr lang="es-AR" dirty="0" smtClean="0"/>
              <a:t> Prohibición de </a:t>
            </a:r>
            <a:r>
              <a:rPr lang="es-AR" b="1" dirty="0" smtClean="0"/>
              <a:t>dialogar</a:t>
            </a:r>
            <a:r>
              <a:rPr lang="es-AR" dirty="0" smtClean="0"/>
              <a:t> entre sí, leer, estudiar y realizar trabajos manuales. </a:t>
            </a:r>
          </a:p>
          <a:p>
            <a:pPr algn="just"/>
            <a:r>
              <a:rPr lang="es-AR" dirty="0" smtClean="0"/>
              <a:t>El </a:t>
            </a:r>
            <a:r>
              <a:rPr lang="es-AR" b="1" dirty="0" smtClean="0"/>
              <a:t>daño y sufrimiento </a:t>
            </a:r>
            <a:r>
              <a:rPr lang="es-AR" dirty="0" smtClean="0"/>
              <a:t>experimentados por las mujeres en general y especialmente las mujeres embarazadas y por las internas madres resultó particularmente grave</a:t>
            </a:r>
            <a:endParaRPr lang="es-AR" dirty="0"/>
          </a:p>
        </p:txBody>
      </p:sp>
    </p:spTree>
    <p:extLst>
      <p:ext uri="{BB962C8B-B14F-4D97-AF65-F5344CB8AC3E}">
        <p14:creationId xmlns="" xmlns:p14="http://schemas.microsoft.com/office/powerpoint/2010/main" val="6945476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467600" cy="1143000"/>
          </a:xfrm>
        </p:spPr>
        <p:txBody>
          <a:bodyPr/>
          <a:lstStyle/>
          <a:p>
            <a:r>
              <a:rPr lang="en-US" dirty="0" smtClean="0"/>
              <a:t>3er. </a:t>
            </a:r>
            <a:r>
              <a:rPr lang="es-AR" dirty="0" smtClean="0"/>
              <a:t>perspectiva</a:t>
            </a:r>
            <a:endParaRPr lang="es-AR" dirty="0"/>
          </a:p>
        </p:txBody>
      </p:sp>
      <p:sp>
        <p:nvSpPr>
          <p:cNvPr id="3" name="Content Placeholder 2"/>
          <p:cNvSpPr>
            <a:spLocks noGrp="1"/>
          </p:cNvSpPr>
          <p:nvPr>
            <p:ph sz="quarter" idx="1"/>
          </p:nvPr>
        </p:nvSpPr>
        <p:spPr>
          <a:xfrm>
            <a:off x="0" y="1412776"/>
            <a:ext cx="8568952" cy="5040560"/>
          </a:xfrm>
        </p:spPr>
        <p:txBody>
          <a:bodyPr>
            <a:normAutofit lnSpcReduction="10000"/>
          </a:bodyPr>
          <a:lstStyle/>
          <a:p>
            <a:pPr algn="just"/>
            <a:r>
              <a:rPr lang="es-AR" dirty="0" smtClean="0"/>
              <a:t>La Corte consideró que el Estado violó el artículo 5 de la Convención Americana al impedírsele a las mujeres madres relacionarse con sus hijos, debido a los largos períodos de aislamiento al que fueron sometidas . </a:t>
            </a:r>
          </a:p>
          <a:p>
            <a:pPr algn="just"/>
            <a:endParaRPr lang="es-AR" dirty="0" smtClean="0"/>
          </a:p>
          <a:p>
            <a:pPr algn="just"/>
            <a:r>
              <a:rPr lang="es-AR" dirty="0" smtClean="0"/>
              <a:t>Afirmó que "La incomunicación severa tuvo efectos particulares en las […] madres. Diversos órganos internacionales han enfatizado la obligación de los Estados de tomar en consideración la atención especial que deben recibir las mujeres por razones de maternidad, lo cual implica, entre otras medidas, </a:t>
            </a:r>
            <a:r>
              <a:rPr lang="es-AR" dirty="0" smtClean="0">
                <a:solidFill>
                  <a:schemeClr val="accent1"/>
                </a:solidFill>
              </a:rPr>
              <a:t>asegurar que se lleven a cabo visitas apropiadas entre madre e hijo</a:t>
            </a:r>
            <a:r>
              <a:rPr lang="es-AR" dirty="0" smtClean="0"/>
              <a:t>. La imposibilidad de comunicarse con sus hijos ocasionó un </a:t>
            </a:r>
            <a:r>
              <a:rPr lang="es-AR" dirty="0" smtClean="0">
                <a:solidFill>
                  <a:schemeClr val="accent1"/>
                </a:solidFill>
              </a:rPr>
              <a:t>sufrimiento psicológico adicional</a:t>
            </a:r>
            <a:r>
              <a:rPr lang="es-AR" dirty="0" smtClean="0"/>
              <a:t> a las […] madres” </a:t>
            </a:r>
          </a:p>
          <a:p>
            <a:endParaRPr lang="en-US" dirty="0"/>
          </a:p>
        </p:txBody>
      </p:sp>
    </p:spTree>
    <p:extLst>
      <p:ext uri="{BB962C8B-B14F-4D97-AF65-F5344CB8AC3E}">
        <p14:creationId xmlns="" xmlns:p14="http://schemas.microsoft.com/office/powerpoint/2010/main" val="6856413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859216" cy="980728"/>
          </a:xfrm>
        </p:spPr>
        <p:txBody>
          <a:bodyPr>
            <a:normAutofit/>
          </a:bodyPr>
          <a:lstStyle/>
          <a:p>
            <a:r>
              <a:rPr lang="en-US" dirty="0" err="1" smtClean="0"/>
              <a:t>Ademas</a:t>
            </a:r>
            <a:r>
              <a:rPr lang="en-US" dirty="0" smtClean="0"/>
              <a:t> </a:t>
            </a:r>
            <a:r>
              <a:rPr lang="en-US" dirty="0" err="1" smtClean="0"/>
              <a:t>tbn</a:t>
            </a:r>
            <a:r>
              <a:rPr lang="en-US" dirty="0" smtClean="0"/>
              <a:t> </a:t>
            </a:r>
            <a:r>
              <a:rPr lang="en-US" dirty="0" err="1" smtClean="0"/>
              <a:t>comprende</a:t>
            </a:r>
            <a:r>
              <a:rPr lang="en-US" dirty="0" smtClean="0"/>
              <a:t> </a:t>
            </a:r>
            <a:r>
              <a:rPr lang="en-US" dirty="0" err="1" smtClean="0"/>
              <a:t>violencia</a:t>
            </a:r>
            <a:r>
              <a:rPr lang="en-US" dirty="0" smtClean="0"/>
              <a:t> sexual… </a:t>
            </a:r>
            <a:endParaRPr lang="en-US" dirty="0"/>
          </a:p>
        </p:txBody>
      </p:sp>
      <p:sp>
        <p:nvSpPr>
          <p:cNvPr id="3" name="Content Placeholder 2"/>
          <p:cNvSpPr>
            <a:spLocks noGrp="1"/>
          </p:cNvSpPr>
          <p:nvPr>
            <p:ph sz="quarter" idx="1"/>
          </p:nvPr>
        </p:nvSpPr>
        <p:spPr>
          <a:xfrm>
            <a:off x="251520" y="1340768"/>
            <a:ext cx="8424936" cy="5112568"/>
          </a:xfrm>
        </p:spPr>
        <p:txBody>
          <a:bodyPr>
            <a:normAutofit/>
          </a:bodyPr>
          <a:lstStyle/>
          <a:p>
            <a:pPr algn="just"/>
            <a:r>
              <a:rPr lang="es-ES_tradnl" dirty="0"/>
              <a:t>El haber forzado a las </a:t>
            </a:r>
            <a:r>
              <a:rPr lang="es-ES_tradnl" dirty="0" smtClean="0"/>
              <a:t>[mujeres] a </a:t>
            </a:r>
            <a:r>
              <a:rPr lang="es-ES_tradnl" dirty="0"/>
              <a:t>permanecer desnudas en el hospital, vigiladas por hombres armados, en el estado precario de salud en que se encontraban, </a:t>
            </a:r>
            <a:r>
              <a:rPr lang="es-ES_tradnl" dirty="0" smtClean="0"/>
              <a:t>constituyó </a:t>
            </a:r>
            <a:r>
              <a:rPr lang="es-ES_tradnl" dirty="0"/>
              <a:t>violencia </a:t>
            </a:r>
            <a:r>
              <a:rPr lang="es-ES_tradnl" dirty="0" smtClean="0"/>
              <a:t>sexual, </a:t>
            </a:r>
            <a:r>
              <a:rPr lang="es-ES_tradnl" dirty="0"/>
              <a:t>que les produjo constante temor ante la posibilidad de que dicha violencia se extremara </a:t>
            </a:r>
            <a:r>
              <a:rPr lang="es-ES_tradnl" dirty="0" smtClean="0"/>
              <a:t>aún más </a:t>
            </a:r>
            <a:r>
              <a:rPr lang="es-ES_tradnl" dirty="0"/>
              <a:t>por parte de los agentes de seguridad, todo lo cual les ocasionó </a:t>
            </a:r>
            <a:r>
              <a:rPr lang="es-ES_tradnl" dirty="0">
                <a:solidFill>
                  <a:schemeClr val="accent1"/>
                </a:solidFill>
              </a:rPr>
              <a:t>grave sufrimiento </a:t>
            </a:r>
            <a:r>
              <a:rPr lang="es-ES_tradnl" dirty="0" smtClean="0">
                <a:solidFill>
                  <a:schemeClr val="accent1"/>
                </a:solidFill>
              </a:rPr>
              <a:t>psicológico </a:t>
            </a:r>
            <a:r>
              <a:rPr lang="es-ES_tradnl" dirty="0">
                <a:solidFill>
                  <a:schemeClr val="accent1"/>
                </a:solidFill>
              </a:rPr>
              <a:t>y moral, que se </a:t>
            </a:r>
            <a:r>
              <a:rPr lang="es-ES_tradnl" dirty="0" smtClean="0">
                <a:solidFill>
                  <a:schemeClr val="accent1"/>
                </a:solidFill>
              </a:rPr>
              <a:t>añade </a:t>
            </a:r>
            <a:r>
              <a:rPr lang="es-ES_tradnl" dirty="0">
                <a:solidFill>
                  <a:schemeClr val="accent1"/>
                </a:solidFill>
              </a:rPr>
              <a:t>al sufrimiento </a:t>
            </a:r>
            <a:r>
              <a:rPr lang="es-ES_tradnl" dirty="0" smtClean="0">
                <a:solidFill>
                  <a:schemeClr val="accent1"/>
                </a:solidFill>
              </a:rPr>
              <a:t>físico </a:t>
            </a:r>
            <a:r>
              <a:rPr lang="es-ES_tradnl" dirty="0"/>
              <a:t>que ya estaban padeciendo a causa de sus heridas. </a:t>
            </a:r>
            <a:endParaRPr lang="es-ES_tradnl" dirty="0" smtClean="0"/>
          </a:p>
          <a:p>
            <a:pPr algn="just"/>
            <a:r>
              <a:rPr lang="es-ES_tradnl" dirty="0" smtClean="0"/>
              <a:t>Dichos </a:t>
            </a:r>
            <a:r>
              <a:rPr lang="es-ES_tradnl" dirty="0"/>
              <a:t>actos de violencia sexual atentaron directamente contra la dignidad de esas mujeres. </a:t>
            </a:r>
            <a:endParaRPr lang="es-ES_tradnl" dirty="0" smtClean="0"/>
          </a:p>
        </p:txBody>
      </p:sp>
    </p:spTree>
    <p:extLst>
      <p:ext uri="{BB962C8B-B14F-4D97-AF65-F5344CB8AC3E}">
        <p14:creationId xmlns="" xmlns:p14="http://schemas.microsoft.com/office/powerpoint/2010/main" val="634223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1052736"/>
            <a:ext cx="7967415" cy="5328592"/>
          </a:xfrm>
        </p:spPr>
        <p:txBody>
          <a:bodyPr>
            <a:normAutofit/>
          </a:bodyPr>
          <a:lstStyle/>
          <a:p>
            <a:pPr algn="just"/>
            <a:r>
              <a:rPr lang="es-ES_tradnl" dirty="0"/>
              <a:t>La Corte reconoce que la </a:t>
            </a:r>
            <a:r>
              <a:rPr lang="es-ES_tradnl" dirty="0" smtClean="0"/>
              <a:t>violación </a:t>
            </a:r>
            <a:r>
              <a:rPr lang="es-ES_tradnl" dirty="0"/>
              <a:t>sexual de una detenida por un agente del Estado es un acto especialmente grave y reprobable, tomando en cuenta la v</a:t>
            </a:r>
            <a:r>
              <a:rPr lang="es-ES_tradnl" dirty="0">
                <a:solidFill>
                  <a:schemeClr val="accent1"/>
                </a:solidFill>
              </a:rPr>
              <a:t>ulnerabilidad de la </a:t>
            </a:r>
            <a:r>
              <a:rPr lang="es-ES_tradnl" dirty="0" smtClean="0">
                <a:solidFill>
                  <a:schemeClr val="accent1"/>
                </a:solidFill>
              </a:rPr>
              <a:t>víctima </a:t>
            </a:r>
            <a:r>
              <a:rPr lang="es-ES_tradnl" dirty="0">
                <a:solidFill>
                  <a:schemeClr val="accent1"/>
                </a:solidFill>
              </a:rPr>
              <a:t>y el abuso de poder que despliega el </a:t>
            </a:r>
            <a:r>
              <a:rPr lang="es-ES_tradnl" dirty="0" smtClean="0">
                <a:solidFill>
                  <a:schemeClr val="accent1"/>
                </a:solidFill>
              </a:rPr>
              <a:t>agente</a:t>
            </a:r>
            <a:r>
              <a:rPr lang="es-ES_tradnl" dirty="0" smtClean="0"/>
              <a:t>.</a:t>
            </a:r>
          </a:p>
          <a:p>
            <a:endParaRPr lang="es-ES_tradnl" dirty="0" smtClean="0"/>
          </a:p>
          <a:p>
            <a:pPr algn="just"/>
            <a:r>
              <a:rPr lang="es-ES_tradnl" dirty="0" smtClean="0"/>
              <a:t>La violación </a:t>
            </a:r>
            <a:r>
              <a:rPr lang="es-ES_tradnl" dirty="0"/>
              <a:t>sexual es una experiencia sumamente </a:t>
            </a:r>
            <a:r>
              <a:rPr lang="es-ES_tradnl" dirty="0" smtClean="0"/>
              <a:t>traumática </a:t>
            </a:r>
            <a:r>
              <a:rPr lang="es-ES_tradnl" dirty="0"/>
              <a:t>que puede tener severas consecuencias y causa gran </a:t>
            </a:r>
            <a:r>
              <a:rPr lang="es-ES_tradnl" dirty="0" smtClean="0"/>
              <a:t>daño físico </a:t>
            </a:r>
            <a:r>
              <a:rPr lang="es-ES_tradnl" dirty="0"/>
              <a:t>y </a:t>
            </a:r>
            <a:r>
              <a:rPr lang="es-ES_tradnl" dirty="0" smtClean="0"/>
              <a:t>psicológico </a:t>
            </a:r>
            <a:r>
              <a:rPr lang="es-ES_tradnl" dirty="0"/>
              <a:t>que deja a la </a:t>
            </a:r>
            <a:r>
              <a:rPr lang="es-ES_tradnl" dirty="0" smtClean="0"/>
              <a:t>victima </a:t>
            </a:r>
            <a:r>
              <a:rPr lang="es-ES_tradnl" dirty="0">
                <a:solidFill>
                  <a:schemeClr val="accent1"/>
                </a:solidFill>
              </a:rPr>
              <a:t>“humillada </a:t>
            </a:r>
            <a:r>
              <a:rPr lang="es-ES_tradnl" dirty="0" smtClean="0">
                <a:solidFill>
                  <a:schemeClr val="accent1"/>
                </a:solidFill>
              </a:rPr>
              <a:t>física </a:t>
            </a:r>
            <a:r>
              <a:rPr lang="es-ES_tradnl" dirty="0">
                <a:solidFill>
                  <a:schemeClr val="accent1"/>
                </a:solidFill>
              </a:rPr>
              <a:t>y emocionalmente”, </a:t>
            </a:r>
            <a:r>
              <a:rPr lang="es-ES_tradnl" dirty="0" smtClean="0"/>
              <a:t>situación difícilmente </a:t>
            </a:r>
            <a:r>
              <a:rPr lang="es-ES_tradnl" dirty="0"/>
              <a:t>superable por el paso del tiempo, a diferencia de lo que acontece en otras experiencias </a:t>
            </a:r>
            <a:r>
              <a:rPr lang="es-ES_tradnl" dirty="0" smtClean="0"/>
              <a:t>traumáticas. </a:t>
            </a:r>
            <a:endParaRPr lang="es-ES_tradnl" dirty="0"/>
          </a:p>
          <a:p>
            <a:endParaRPr lang="es-ES_tradnl" dirty="0"/>
          </a:p>
          <a:p>
            <a:endParaRPr lang="en-US" dirty="0"/>
          </a:p>
        </p:txBody>
      </p:sp>
    </p:spTree>
    <p:extLst>
      <p:ext uri="{BB962C8B-B14F-4D97-AF65-F5344CB8AC3E}">
        <p14:creationId xmlns="" xmlns:p14="http://schemas.microsoft.com/office/powerpoint/2010/main" val="5291021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764704"/>
            <a:ext cx="7632848" cy="5760640"/>
          </a:xfrm>
        </p:spPr>
        <p:txBody>
          <a:bodyPr>
            <a:normAutofit/>
          </a:bodyPr>
          <a:lstStyle/>
          <a:p>
            <a:pPr algn="just"/>
            <a:r>
              <a:rPr lang="es-AR" dirty="0" smtClean="0"/>
              <a:t>la Corte también establece que la inspección vaginal dactilar a la que fue sometida una de las internas por parte de un agente del Estado constituyó violación sexual, señalando que esta última debe ser considerada una forma de tortura” conforme el artículo 2 de la CIPST. </a:t>
            </a:r>
          </a:p>
          <a:p>
            <a:pPr algn="just"/>
            <a:r>
              <a:rPr lang="es-AR" dirty="0" smtClean="0"/>
              <a:t>Así, por primera vez en su historia de más de veinte años, la Corte regional afirma </a:t>
            </a:r>
            <a:r>
              <a:rPr lang="es-AR" dirty="0" smtClean="0">
                <a:solidFill>
                  <a:schemeClr val="accent1"/>
                </a:solidFill>
              </a:rPr>
              <a:t>que la violación de una mujer por parte de un miembro de las fuerzas de seguridad del Estado constituye una forma de tortura, asignándole la categoría de crimen de lesa humanidad. </a:t>
            </a:r>
          </a:p>
          <a:p>
            <a:endParaRPr lang="en-US" dirty="0"/>
          </a:p>
        </p:txBody>
      </p:sp>
    </p:spTree>
    <p:extLst>
      <p:ext uri="{BB962C8B-B14F-4D97-AF65-F5344CB8AC3E}">
        <p14:creationId xmlns="" xmlns:p14="http://schemas.microsoft.com/office/powerpoint/2010/main" val="31187368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67544" y="2348880"/>
            <a:ext cx="7848872" cy="3960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 name="1 Título"/>
          <p:cNvSpPr>
            <a:spLocks noGrp="1"/>
          </p:cNvSpPr>
          <p:nvPr>
            <p:ph type="title"/>
          </p:nvPr>
        </p:nvSpPr>
        <p:spPr>
          <a:xfrm>
            <a:off x="467544" y="0"/>
            <a:ext cx="7467600" cy="1143000"/>
          </a:xfrm>
        </p:spPr>
        <p:txBody>
          <a:bodyPr/>
          <a:lstStyle/>
          <a:p>
            <a:r>
              <a:rPr lang="es-AR" dirty="0" smtClean="0"/>
              <a:t>INTEGRACIÓN DE LAS NORMAS CONVENCIONALES</a:t>
            </a:r>
            <a:endParaRPr lang="es-AR" dirty="0"/>
          </a:p>
        </p:txBody>
      </p:sp>
      <p:sp>
        <p:nvSpPr>
          <p:cNvPr id="3" name="2 Marcador de contenido"/>
          <p:cNvSpPr>
            <a:spLocks noGrp="1"/>
          </p:cNvSpPr>
          <p:nvPr>
            <p:ph sz="quarter" idx="1"/>
          </p:nvPr>
        </p:nvSpPr>
        <p:spPr>
          <a:xfrm>
            <a:off x="467544" y="1268760"/>
            <a:ext cx="7787208" cy="5133184"/>
          </a:xfrm>
        </p:spPr>
        <p:txBody>
          <a:bodyPr>
            <a:normAutofit fontScale="92500" lnSpcReduction="10000"/>
          </a:bodyPr>
          <a:lstStyle/>
          <a:p>
            <a:r>
              <a:rPr lang="es-AR" dirty="0" smtClean="0"/>
              <a:t>Convención Interamericana para prevenir y sancionar la Tortura: prevención y sanción (1, 6 y 8).</a:t>
            </a:r>
          </a:p>
          <a:p>
            <a:r>
              <a:rPr lang="es-AR" dirty="0" smtClean="0"/>
              <a:t>Jurisprudencia propia</a:t>
            </a:r>
          </a:p>
          <a:p>
            <a:pPr algn="just"/>
            <a:r>
              <a:rPr lang="es-AR" dirty="0" smtClean="0"/>
              <a:t>“toma en consideración como </a:t>
            </a:r>
            <a:r>
              <a:rPr lang="es-AR" b="1" u="sng" dirty="0" smtClean="0"/>
              <a:t>referencia de interpretación </a:t>
            </a:r>
            <a:r>
              <a:rPr lang="es-AR" dirty="0" smtClean="0"/>
              <a:t>las disposiciones pertinentes de la Convención Interamericana para Prevenir, Sancionar y Erradicar la Violencia contra la Mujer,  ratificada por el Perú el 4 de junio de 1996, y la Convención sobre Eliminación de todas las Formas de Discriminación contra la Mujer, ratificada por Perú el 13 de septiembre de 1982, vigente en la época de los hechos, ya que estos instrumentos complementan el </a:t>
            </a:r>
            <a:r>
              <a:rPr lang="es-AR" i="1" dirty="0" smtClean="0"/>
              <a:t>corpus </a:t>
            </a:r>
            <a:r>
              <a:rPr lang="es-AR" i="1" dirty="0" err="1" smtClean="0"/>
              <a:t>juris</a:t>
            </a:r>
            <a:r>
              <a:rPr lang="es-AR" i="1" dirty="0" smtClean="0"/>
              <a:t> internacional en </a:t>
            </a:r>
            <a:r>
              <a:rPr lang="es-AR" dirty="0" smtClean="0"/>
              <a:t>materia de protección de la integridad personal de las mujeres, del cual forma parte la Convención Americana” par. 276.</a:t>
            </a:r>
            <a:endParaRPr lang="es-A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0"/>
            <a:ext cx="7467600" cy="980728"/>
          </a:xfrm>
        </p:spPr>
        <p:txBody>
          <a:bodyPr/>
          <a:lstStyle/>
          <a:p>
            <a:r>
              <a:rPr lang="es-AR" dirty="0" smtClean="0"/>
              <a:t>Fuentes de </a:t>
            </a:r>
            <a:r>
              <a:rPr lang="es-AR" dirty="0" err="1" smtClean="0"/>
              <a:t>Soft</a:t>
            </a:r>
            <a:r>
              <a:rPr lang="es-AR" dirty="0" smtClean="0"/>
              <a:t> </a:t>
            </a:r>
            <a:r>
              <a:rPr lang="es-AR" dirty="0" err="1" smtClean="0"/>
              <a:t>Law</a:t>
            </a:r>
            <a:endParaRPr lang="es-AR" dirty="0"/>
          </a:p>
        </p:txBody>
      </p:sp>
      <p:sp>
        <p:nvSpPr>
          <p:cNvPr id="3" name="2 Marcador de contenido"/>
          <p:cNvSpPr>
            <a:spLocks noGrp="1"/>
          </p:cNvSpPr>
          <p:nvPr>
            <p:ph sz="quarter" idx="1"/>
          </p:nvPr>
        </p:nvSpPr>
        <p:spPr>
          <a:xfrm>
            <a:off x="251520" y="1268760"/>
            <a:ext cx="8064896" cy="5328592"/>
          </a:xfrm>
        </p:spPr>
        <p:txBody>
          <a:bodyPr>
            <a:normAutofit fontScale="85000" lnSpcReduction="20000"/>
          </a:bodyPr>
          <a:lstStyle/>
          <a:p>
            <a:pPr algn="just"/>
            <a:r>
              <a:rPr lang="es-AR" i="1" dirty="0" smtClean="0"/>
              <a:t>O.N.U., Conjunto de Principios para la Protección de Todas las Personas Sometidas a Cualquier Forma de </a:t>
            </a:r>
            <a:r>
              <a:rPr lang="es-AR" dirty="0" smtClean="0"/>
              <a:t>Detención o Prisión, (1988).  </a:t>
            </a:r>
          </a:p>
          <a:p>
            <a:pPr algn="just"/>
            <a:r>
              <a:rPr lang="es-AR" i="1" dirty="0" smtClean="0"/>
              <a:t>O.N.U., Reglas mínimas para el tratamiento de los reclusos, adoptadas por el Primer Congreso de las </a:t>
            </a:r>
            <a:r>
              <a:rPr lang="es-AR" dirty="0" smtClean="0"/>
              <a:t>Naciones Unidas sobre Prevención del Delito y tratamiento del Delincuente, celebrado en Ginebra en 1955.</a:t>
            </a:r>
          </a:p>
          <a:p>
            <a:pPr algn="just"/>
            <a:r>
              <a:rPr lang="es-AR" dirty="0" smtClean="0"/>
              <a:t>O.N.U., Comité para la Eliminación de la Discriminación contra la Mujer, 11º período de sesiones. Recomendación general 19 “La violencia contra la mujer”. 1994.</a:t>
            </a:r>
          </a:p>
          <a:p>
            <a:pPr algn="just"/>
            <a:r>
              <a:rPr lang="es-AR" dirty="0" smtClean="0"/>
              <a:t>O.N.U., Comisión de Derechos Humanos, 54º período de sesiones. </a:t>
            </a:r>
            <a:r>
              <a:rPr lang="es-AR" i="1" dirty="0" smtClean="0"/>
              <a:t>Informe presentado por la Sra. </a:t>
            </a:r>
            <a:r>
              <a:rPr lang="es-AR" i="1" dirty="0" err="1" smtClean="0"/>
              <a:t>Radhika</a:t>
            </a:r>
            <a:r>
              <a:rPr lang="es-AR" i="1" dirty="0" smtClean="0"/>
              <a:t> </a:t>
            </a:r>
            <a:r>
              <a:rPr lang="es-AR" i="1" dirty="0" err="1" smtClean="0"/>
              <a:t>Roomaraswamy</a:t>
            </a:r>
            <a:r>
              <a:rPr lang="es-AR" i="1" dirty="0" smtClean="0"/>
              <a:t>, Relatora Especial sobre la violencia contra la mujer, con inclusión de sus causas y consecuencias (1998).</a:t>
            </a:r>
            <a:endParaRPr lang="es-AR" dirty="0" smtClean="0"/>
          </a:p>
          <a:p>
            <a:pPr algn="just"/>
            <a:r>
              <a:rPr lang="es-AR" dirty="0" smtClean="0"/>
              <a:t>O.N.U., Comisión de Derechos Humanos. 50° período de sesiones. </a:t>
            </a:r>
            <a:r>
              <a:rPr lang="es-AR" i="1" dirty="0" smtClean="0"/>
              <a:t>Cuestión de los derechos humanos de todas las personas sometidas a cualquier forma de detención o prisión, y en particular la tortura y otros tratos o penas crueles, inhumanos o degradantes. Informe del Relator Especial, Sr. </a:t>
            </a:r>
            <a:r>
              <a:rPr lang="es-AR" i="1" dirty="0" err="1" smtClean="0"/>
              <a:t>Nigel</a:t>
            </a:r>
            <a:r>
              <a:rPr lang="es-AR" i="1" dirty="0" smtClean="0"/>
              <a:t> S. </a:t>
            </a:r>
            <a:r>
              <a:rPr lang="es-AR" i="1" dirty="0" err="1" smtClean="0"/>
              <a:t>Rodley</a:t>
            </a:r>
            <a:r>
              <a:rPr lang="es-AR" i="1" dirty="0" smtClean="0"/>
              <a:t>.</a:t>
            </a:r>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99592" y="2492896"/>
            <a:ext cx="7488832" cy="3168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3" name="2 Marcador de contenido"/>
          <p:cNvSpPr>
            <a:spLocks noGrp="1"/>
          </p:cNvSpPr>
          <p:nvPr>
            <p:ph sz="quarter" idx="1"/>
          </p:nvPr>
        </p:nvSpPr>
        <p:spPr>
          <a:xfrm>
            <a:off x="755576" y="836712"/>
            <a:ext cx="7467600" cy="4873752"/>
          </a:xfrm>
        </p:spPr>
        <p:txBody>
          <a:bodyPr>
            <a:normAutofit fontScale="92500"/>
          </a:bodyPr>
          <a:lstStyle/>
          <a:p>
            <a:pPr algn="just"/>
            <a:r>
              <a:rPr lang="es-AR" dirty="0" smtClean="0"/>
              <a:t>Exclusión de la mujer en el contrato social del E´ moderno como consecuencia de la naturalización de la sexualización y la jerarquización de los ámbitos de incumbencia y de actuación para varones y mujeres.  </a:t>
            </a:r>
          </a:p>
          <a:p>
            <a:endParaRPr lang="es-AR" dirty="0" smtClean="0"/>
          </a:p>
          <a:p>
            <a:pPr algn="ctr">
              <a:buNone/>
            </a:pPr>
            <a:r>
              <a:rPr lang="es-AR" b="1" dirty="0" smtClean="0"/>
              <a:t>Vida pública – varones </a:t>
            </a:r>
          </a:p>
          <a:p>
            <a:pPr algn="ctr">
              <a:buNone/>
            </a:pPr>
            <a:r>
              <a:rPr lang="es-AR" dirty="0" smtClean="0"/>
              <a:t>Los “ciudadanos” del Contrato Social</a:t>
            </a:r>
          </a:p>
          <a:p>
            <a:pPr algn="ctr">
              <a:buNone/>
            </a:pPr>
            <a:endParaRPr lang="es-AR" dirty="0" smtClean="0"/>
          </a:p>
          <a:p>
            <a:pPr algn="ctr">
              <a:buNone/>
            </a:pPr>
            <a:r>
              <a:rPr lang="es-AR" b="1" dirty="0" smtClean="0"/>
              <a:t>Vida privada – mujeres </a:t>
            </a:r>
          </a:p>
          <a:p>
            <a:pPr algn="ctr">
              <a:buNone/>
            </a:pPr>
            <a:r>
              <a:rPr lang="es-AR" dirty="0" smtClean="0"/>
              <a:t>(no hay contrato laboral ni social x</a:t>
            </a:r>
          </a:p>
          <a:p>
            <a:pPr algn="ctr">
              <a:buNone/>
            </a:pPr>
            <a:r>
              <a:rPr lang="es-AR" dirty="0" smtClean="0"/>
              <a:t>Incapacidad de suscribir contratos por falta de autonomía) </a:t>
            </a:r>
            <a:endParaRPr lang="es-A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51520" y="764704"/>
            <a:ext cx="7673280" cy="5709248"/>
          </a:xfrm>
        </p:spPr>
        <p:txBody>
          <a:bodyPr>
            <a:normAutofit/>
          </a:bodyPr>
          <a:lstStyle/>
          <a:p>
            <a:pPr algn="just"/>
            <a:r>
              <a:rPr lang="es-AR" dirty="0" smtClean="0"/>
              <a:t>O.N.U., Asamblea General. </a:t>
            </a:r>
            <a:r>
              <a:rPr lang="es-AR" i="1" dirty="0" smtClean="0"/>
              <a:t>Informe del Comité contra la Tortura sobre Turquía.</a:t>
            </a:r>
          </a:p>
          <a:p>
            <a:pPr algn="just"/>
            <a:r>
              <a:rPr lang="es-AR" dirty="0" smtClean="0"/>
              <a:t>O.N.U., Oficina del Alto Comisionado de las Naciones Unidas para los Derechos Humanos. </a:t>
            </a:r>
            <a:r>
              <a:rPr lang="es-AR" i="1" dirty="0" smtClean="0"/>
              <a:t>Protocolo de Estambul, 2001.</a:t>
            </a:r>
          </a:p>
          <a:p>
            <a:pPr algn="just"/>
            <a:r>
              <a:rPr lang="en-US" i="1" dirty="0" smtClean="0"/>
              <a:t>International Committee of the Red Cross. Women Facing War: ICRC Study on the Impact of Armed Conflict </a:t>
            </a:r>
            <a:r>
              <a:rPr lang="es-AR" i="1" dirty="0" err="1" smtClean="0"/>
              <a:t>on</a:t>
            </a:r>
            <a:r>
              <a:rPr lang="es-AR" i="1" dirty="0" smtClean="0"/>
              <a:t> </a:t>
            </a:r>
            <a:r>
              <a:rPr lang="es-AR" i="1" dirty="0" err="1" smtClean="0"/>
              <a:t>Women</a:t>
            </a:r>
            <a:r>
              <a:rPr lang="es-AR" i="1" dirty="0" smtClean="0"/>
              <a:t>.</a:t>
            </a:r>
            <a:endParaRPr lang="es-AR" dirty="0" smtClean="0"/>
          </a:p>
          <a:p>
            <a:pPr algn="just"/>
            <a:r>
              <a:rPr lang="es-AR" dirty="0" smtClean="0"/>
              <a:t>Jurisprudencia del TEDH.</a:t>
            </a:r>
          </a:p>
          <a:p>
            <a:pPr algn="just"/>
            <a:r>
              <a:rPr lang="es-AR" dirty="0" smtClean="0"/>
              <a:t>Jurisprudencia del Tribunal para Ruanda (ITCR).</a:t>
            </a:r>
          </a:p>
          <a:p>
            <a:pPr algn="just"/>
            <a:r>
              <a:rPr lang="es-AR" dirty="0" smtClean="0"/>
              <a:t>Informe de la Defensoría Gral. Del Pueblo de Perú. Estándares. </a:t>
            </a:r>
          </a:p>
          <a:p>
            <a:endParaRPr lang="es-A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908720"/>
            <a:ext cx="7787208" cy="5565232"/>
          </a:xfrm>
        </p:spPr>
        <p:txBody>
          <a:bodyPr/>
          <a:lstStyle/>
          <a:p>
            <a:r>
              <a:rPr lang="es-AR" b="1" u="sng" dirty="0" smtClean="0"/>
              <a:t>DESPUÉS</a:t>
            </a:r>
          </a:p>
          <a:p>
            <a:pPr algn="just">
              <a:buFont typeface="Wingdings" pitchFamily="2" charset="2"/>
              <a:buChar char="§"/>
            </a:pPr>
            <a:r>
              <a:rPr lang="es-AR" dirty="0" smtClean="0"/>
              <a:t>RIE peruano por violación a los art. 8 y 25: protección judicial. Declara la violación de las normas de la CADH en relación con BPD Y CIT.</a:t>
            </a:r>
          </a:p>
          <a:p>
            <a:pPr algn="just">
              <a:buFont typeface="Wingdings" pitchFamily="2" charset="2"/>
              <a:buChar char="§"/>
            </a:pPr>
            <a:r>
              <a:rPr lang="es-AR" dirty="0" smtClean="0"/>
              <a:t>Analiza los elementos en función de los cuales se vulneraron las garantías al debido proceso y la protección judicial (violación al plazo razonable, inadecuada calificación legal, errores en materia probatoria, etc.) y el impacto de la impunidad.</a:t>
            </a:r>
          </a:p>
          <a:p>
            <a:pPr algn="just">
              <a:buFont typeface="Wingdings" pitchFamily="2" charset="2"/>
              <a:buChar char="§"/>
            </a:pPr>
            <a:r>
              <a:rPr lang="es-AR" dirty="0" smtClean="0"/>
              <a:t>Vincula materia objeto de la investigación –violaciones al 4 y al 5- y en función de eso declara la RIE por CBP. </a:t>
            </a:r>
            <a:endParaRPr lang="es-A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s-ES" dirty="0" smtClean="0"/>
              <a:t>2. Cómo Valoro la prueba?</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 enfoque de género en la Valoración de la prueba</a:t>
            </a:r>
            <a:endParaRPr lang="es-AR" dirty="0"/>
          </a:p>
        </p:txBody>
      </p:sp>
      <p:sp>
        <p:nvSpPr>
          <p:cNvPr id="3" name="2 Marcador de contenido"/>
          <p:cNvSpPr>
            <a:spLocks noGrp="1"/>
          </p:cNvSpPr>
          <p:nvPr>
            <p:ph sz="quarter" idx="1"/>
          </p:nvPr>
        </p:nvSpPr>
        <p:spPr/>
        <p:txBody>
          <a:bodyPr>
            <a:normAutofit/>
          </a:bodyPr>
          <a:lstStyle/>
          <a:p>
            <a:r>
              <a:rPr lang="es-AR" dirty="0" smtClean="0"/>
              <a:t>Eje: </a:t>
            </a:r>
            <a:r>
              <a:rPr lang="es-AR" i="1" dirty="0" smtClean="0"/>
              <a:t>violencia sexual contra mujeres</a:t>
            </a:r>
          </a:p>
          <a:p>
            <a:endParaRPr lang="es-AR" dirty="0" smtClean="0"/>
          </a:p>
          <a:p>
            <a:r>
              <a:rPr lang="es-AR" dirty="0" smtClean="0"/>
              <a:t>Evolución jurisprudencial (Di </a:t>
            </a:r>
            <a:r>
              <a:rPr lang="es-AR" dirty="0" err="1" smtClean="0"/>
              <a:t>Corletto</a:t>
            </a:r>
            <a:r>
              <a:rPr lang="es-AR" dirty="0" smtClean="0"/>
              <a:t>, 2015):</a:t>
            </a:r>
          </a:p>
          <a:p>
            <a:pPr algn="just">
              <a:buFont typeface="Wingdings" pitchFamily="2" charset="2"/>
              <a:buChar char="§"/>
            </a:pPr>
            <a:r>
              <a:rPr lang="es-AR" i="1" dirty="0" smtClean="0"/>
              <a:t>Castro </a:t>
            </a:r>
            <a:r>
              <a:rPr lang="es-AR" i="1" dirty="0" err="1" smtClean="0"/>
              <a:t>Castro</a:t>
            </a:r>
            <a:r>
              <a:rPr lang="es-AR" i="1" dirty="0" smtClean="0"/>
              <a:t>: a</a:t>
            </a:r>
            <a:r>
              <a:rPr lang="es-AR" dirty="0" smtClean="0"/>
              <a:t>dmite que el testimonio de la víctima es prueba </a:t>
            </a:r>
            <a:r>
              <a:rPr lang="es-AR" i="1" dirty="0" smtClean="0"/>
              <a:t>suficiente y necesaria</a:t>
            </a:r>
            <a:r>
              <a:rPr lang="es-AR" dirty="0" smtClean="0"/>
              <a:t> para tener por acreditada la violencia sexual.</a:t>
            </a:r>
          </a:p>
          <a:p>
            <a:pPr algn="just">
              <a:buFont typeface="Wingdings" pitchFamily="2" charset="2"/>
              <a:buChar char="§"/>
            </a:pPr>
            <a:r>
              <a:rPr lang="es-AR" i="1" dirty="0" smtClean="0"/>
              <a:t>Campo Algodonero</a:t>
            </a:r>
            <a:r>
              <a:rPr lang="es-AR" dirty="0" smtClean="0"/>
              <a:t>: la Corte se valió de otros elementos mas allá de las declaraciones de las víctimas: el hallazgo de cuerpos desnudos y mutilados para probar ensañamiento sexual.</a:t>
            </a:r>
          </a:p>
          <a:p>
            <a:pPr algn="just">
              <a:buNone/>
            </a:pPr>
            <a:endParaRPr lang="es-AR"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AR" dirty="0" smtClean="0"/>
              <a:t>EN EL ENFOQUE DE GÉNERO EN LA ACTITUD PROBATORIA</a:t>
            </a:r>
            <a:endParaRPr lang="es-AR" dirty="0"/>
          </a:p>
        </p:txBody>
      </p:sp>
      <p:sp>
        <p:nvSpPr>
          <p:cNvPr id="3" name="2 Marcador de contenido"/>
          <p:cNvSpPr>
            <a:spLocks noGrp="1"/>
          </p:cNvSpPr>
          <p:nvPr>
            <p:ph sz="quarter" idx="1"/>
          </p:nvPr>
        </p:nvSpPr>
        <p:spPr>
          <a:xfrm>
            <a:off x="251520" y="1600200"/>
            <a:ext cx="7992888" cy="5069160"/>
          </a:xfrm>
        </p:spPr>
        <p:txBody>
          <a:bodyPr>
            <a:normAutofit/>
          </a:bodyPr>
          <a:lstStyle/>
          <a:p>
            <a:pPr algn="just">
              <a:buFont typeface="Wingdings" pitchFamily="2" charset="2"/>
              <a:buChar char="§"/>
            </a:pPr>
            <a:r>
              <a:rPr lang="es-AR" i="1" dirty="0" smtClean="0"/>
              <a:t>Valentina Rosendo Cantú e Inés Fernández   Ortega</a:t>
            </a:r>
            <a:r>
              <a:rPr lang="es-AR" dirty="0" smtClean="0"/>
              <a:t>: rechaza los argumentos del Estado poniendo en crisis la veracidad de los argumentos de las víctimas, reiterando la importancia de sus dichos. </a:t>
            </a:r>
            <a:r>
              <a:rPr lang="es-AR" b="1" dirty="0" smtClean="0">
                <a:solidFill>
                  <a:schemeClr val="accent1"/>
                </a:solidFill>
              </a:rPr>
              <a:t>Toma en cuenta el carácter privado del ámbito en que se produce la violación sexual y función de ello pone en valor la declaración de la víctima, so pena a ausencia de otros elementos de convicción.</a:t>
            </a:r>
          </a:p>
          <a:p>
            <a:pPr algn="just">
              <a:buFont typeface="Wingdings" pitchFamily="2" charset="2"/>
              <a:buChar char="§"/>
            </a:pPr>
            <a:r>
              <a:rPr lang="es-AR" dirty="0" smtClean="0"/>
              <a:t>Utiliza otros elementos de incriminación como prueba de violencia sexual: la presencia de militares en la zona de los hechos, peritajes médicos, exámenes psicológicos, declaraciones de testigos que socorren a la víctima.</a:t>
            </a:r>
          </a:p>
          <a:p>
            <a:pPr algn="just">
              <a:buFont typeface="Wingdings" pitchFamily="2" charset="2"/>
              <a:buChar char="§"/>
            </a:pPr>
            <a:endParaRPr lang="es-AR" dirty="0" smtClean="0"/>
          </a:p>
          <a:p>
            <a:pPr>
              <a:buFont typeface="Wingdings" pitchFamily="2" charset="2"/>
              <a:buChar char="§"/>
            </a:pPr>
            <a:endParaRPr lang="es-A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51520" y="764704"/>
            <a:ext cx="8064896" cy="5760640"/>
          </a:xfrm>
        </p:spPr>
        <p:txBody>
          <a:bodyPr/>
          <a:lstStyle/>
          <a:p>
            <a:pPr algn="just"/>
            <a:r>
              <a:rPr lang="es-AR" dirty="0" smtClean="0"/>
              <a:t>Conclusión: las pruebas deben ser apreciadas en “</a:t>
            </a:r>
            <a:r>
              <a:rPr lang="es-AR" b="1" dirty="0" smtClean="0">
                <a:solidFill>
                  <a:schemeClr val="accent1"/>
                </a:solidFill>
              </a:rPr>
              <a:t>su integralidad</a:t>
            </a:r>
            <a:r>
              <a:rPr lang="es-AR" dirty="0" smtClean="0"/>
              <a:t>”, teniendo en cuenta </a:t>
            </a:r>
            <a:r>
              <a:rPr lang="es-AR" b="1" dirty="0" smtClean="0">
                <a:solidFill>
                  <a:schemeClr val="accent1"/>
                </a:solidFill>
              </a:rPr>
              <a:t>“las relaciones mutuas y la forma como se prestan y la forma en que se prestan soporte unas a otras o dejan de hacerlo”</a:t>
            </a:r>
            <a:r>
              <a:rPr lang="es-AR" dirty="0" smtClean="0"/>
              <a:t>. </a:t>
            </a:r>
          </a:p>
          <a:p>
            <a:pPr>
              <a:buNone/>
            </a:pPr>
            <a:endParaRPr lang="es-AR" dirty="0" smtClean="0"/>
          </a:p>
          <a:p>
            <a:pPr algn="just"/>
            <a:r>
              <a:rPr lang="es-AR" dirty="0" smtClean="0"/>
              <a:t>La investigación adecuada de violencia de género debe </a:t>
            </a:r>
            <a:r>
              <a:rPr lang="es-AR" b="1" dirty="0" smtClean="0">
                <a:solidFill>
                  <a:schemeClr val="accent1"/>
                </a:solidFill>
              </a:rPr>
              <a:t>tener en cuenta la declaración de la víctima, </a:t>
            </a:r>
            <a:r>
              <a:rPr lang="es-AR" dirty="0" smtClean="0"/>
              <a:t>pero ello no significa que esta debe ser la única prueba, pues también hay que realizar esfuerzos para </a:t>
            </a:r>
            <a:r>
              <a:rPr lang="es-AR" b="1" dirty="0" smtClean="0">
                <a:solidFill>
                  <a:schemeClr val="accent1"/>
                </a:solidFill>
              </a:rPr>
              <a:t>obtener y asegurar otro tipo de elementos probatorios</a:t>
            </a:r>
            <a:r>
              <a:rPr lang="es-AR" dirty="0" smtClean="0"/>
              <a:t>.</a:t>
            </a:r>
            <a:endParaRPr lang="es-A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pPr algn="r"/>
            <a:r>
              <a:rPr lang="es-ES" dirty="0" smtClean="0"/>
              <a:t>Muchas gracias.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Algunas Consecuencias…</a:t>
            </a:r>
            <a:endParaRPr lang="es-AR" dirty="0"/>
          </a:p>
        </p:txBody>
      </p:sp>
      <p:sp>
        <p:nvSpPr>
          <p:cNvPr id="3" name="2 Marcador de contenido"/>
          <p:cNvSpPr>
            <a:spLocks noGrp="1"/>
          </p:cNvSpPr>
          <p:nvPr>
            <p:ph sz="quarter" idx="1"/>
          </p:nvPr>
        </p:nvSpPr>
        <p:spPr/>
        <p:txBody>
          <a:bodyPr>
            <a:normAutofit/>
          </a:bodyPr>
          <a:lstStyle/>
          <a:p>
            <a:pPr algn="just">
              <a:buNone/>
            </a:pPr>
            <a:endParaRPr lang="es-AR" dirty="0" smtClean="0"/>
          </a:p>
          <a:p>
            <a:pPr algn="just">
              <a:buFont typeface="Wingdings" pitchFamily="2" charset="2"/>
              <a:buChar char="§"/>
            </a:pPr>
            <a:r>
              <a:rPr lang="es-AR" dirty="0" smtClean="0"/>
              <a:t>El Derecho no considera a las mujeres como sujetas de Derecho.</a:t>
            </a:r>
          </a:p>
          <a:p>
            <a:pPr algn="just">
              <a:buFont typeface="Wingdings" pitchFamily="2" charset="2"/>
              <a:buChar char="§"/>
            </a:pPr>
            <a:endParaRPr lang="es-AR" dirty="0" smtClean="0"/>
          </a:p>
          <a:p>
            <a:pPr algn="just">
              <a:buFont typeface="Wingdings" pitchFamily="2" charset="2"/>
              <a:buChar char="§"/>
            </a:pPr>
            <a:r>
              <a:rPr lang="es-AR" dirty="0" smtClean="0"/>
              <a:t>Aparente neutralidad de normas que resultan funcionales a la jerarquización de personas según su género. Ejemplos.</a:t>
            </a:r>
          </a:p>
          <a:p>
            <a:pPr algn="just">
              <a:buFont typeface="Wingdings" pitchFamily="2" charset="2"/>
              <a:buChar char="§"/>
            </a:pPr>
            <a:endParaRPr lang="es-AR" dirty="0" smtClean="0"/>
          </a:p>
          <a:p>
            <a:pPr algn="just">
              <a:buFont typeface="Wingdings" pitchFamily="2" charset="2"/>
              <a:buChar char="§"/>
            </a:pPr>
            <a:r>
              <a:rPr lang="es-AR" dirty="0" smtClean="0"/>
              <a:t>Ausencia histórica de normas específicas que regulen mecanismos de discriminación positiva para asegurar: i) igualdad legal; y luego </a:t>
            </a:r>
            <a:r>
              <a:rPr lang="es-AR" dirty="0" err="1" smtClean="0"/>
              <a:t>ii</a:t>
            </a:r>
            <a:r>
              <a:rPr lang="es-AR" dirty="0" smtClean="0"/>
              <a:t>) igualdad real de derechos.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effectLst>
            <a:glow rad="228600">
              <a:schemeClr val="accent4">
                <a:satMod val="175000"/>
                <a:alpha val="40000"/>
              </a:schemeClr>
            </a:glow>
          </a:effectLst>
        </p:spPr>
        <p:txBody>
          <a:bodyPr/>
          <a:lstStyle/>
          <a:p>
            <a:r>
              <a:rPr lang="es-AR" dirty="0" smtClean="0"/>
              <a:t>LA SALIDA: INTEGRAR LA NORMA</a:t>
            </a:r>
            <a:endParaRPr lang="es-AR" dirty="0"/>
          </a:p>
        </p:txBody>
      </p:sp>
      <p:sp>
        <p:nvSpPr>
          <p:cNvPr id="3" name="2 Marcador de contenido"/>
          <p:cNvSpPr>
            <a:spLocks noGrp="1"/>
          </p:cNvSpPr>
          <p:nvPr>
            <p:ph sz="quarter" idx="1"/>
          </p:nvPr>
        </p:nvSpPr>
        <p:spPr/>
        <p:txBody>
          <a:bodyPr/>
          <a:lstStyle/>
          <a:p>
            <a:pPr algn="just"/>
            <a:r>
              <a:rPr lang="es-AR" dirty="0" smtClean="0"/>
              <a:t>Facio: </a:t>
            </a:r>
            <a:r>
              <a:rPr lang="es-AR" i="1" dirty="0" smtClean="0"/>
              <a:t>la labor interpretativa de la norma </a:t>
            </a:r>
            <a:r>
              <a:rPr lang="es-AR" b="1" i="1" u="sng" dirty="0" smtClean="0"/>
              <a:t>debe</a:t>
            </a:r>
            <a:r>
              <a:rPr lang="es-AR" i="1" dirty="0" smtClean="0"/>
              <a:t> realizarse integrando la norma con los mandatos del Derecho Internacional de los Derechos Humanos.</a:t>
            </a:r>
          </a:p>
          <a:p>
            <a:pPr algn="just"/>
            <a:endParaRPr lang="es-AR" i="1" dirty="0" smtClean="0"/>
          </a:p>
          <a:p>
            <a:pPr algn="just"/>
            <a:r>
              <a:rPr lang="es-AR" i="1" dirty="0" smtClean="0"/>
              <a:t>Responsabilidad de operador/a jurídico de “ponerse” los lentes del género.</a:t>
            </a:r>
          </a:p>
          <a:p>
            <a:pPr algn="just"/>
            <a:endParaRPr lang="es-AR" i="1" dirty="0" smtClean="0"/>
          </a:p>
          <a:p>
            <a:pPr algn="just"/>
            <a:r>
              <a:rPr lang="es-AR" i="1" dirty="0" smtClean="0"/>
              <a:t>Transversalidad de la lectura.</a:t>
            </a:r>
          </a:p>
          <a:p>
            <a:pPr algn="just"/>
            <a:endParaRPr lang="es-AR" i="1" dirty="0" smtClean="0"/>
          </a:p>
          <a:p>
            <a:pPr algn="just"/>
            <a:r>
              <a:rPr lang="es-AR" i="1" dirty="0" smtClean="0"/>
              <a:t>Impacta en la valoración de la prueba.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0"/>
            <a:ext cx="7467600" cy="1143000"/>
          </a:xfrm>
        </p:spPr>
        <p:txBody>
          <a:bodyPr>
            <a:normAutofit/>
          </a:bodyPr>
          <a:lstStyle/>
          <a:p>
            <a:r>
              <a:rPr lang="es-AR" dirty="0" smtClean="0"/>
              <a:t>CON QUÉ? Instrumentos de DIDDHH</a:t>
            </a:r>
            <a:endParaRPr lang="es-AR" dirty="0"/>
          </a:p>
        </p:txBody>
      </p:sp>
      <p:sp>
        <p:nvSpPr>
          <p:cNvPr id="3" name="2 Marcador de contenido"/>
          <p:cNvSpPr>
            <a:spLocks noGrp="1"/>
          </p:cNvSpPr>
          <p:nvPr>
            <p:ph sz="quarter" idx="1"/>
          </p:nvPr>
        </p:nvSpPr>
        <p:spPr>
          <a:xfrm>
            <a:off x="457200" y="1600200"/>
            <a:ext cx="7859216" cy="5069160"/>
          </a:xfrm>
        </p:spPr>
        <p:txBody>
          <a:bodyPr/>
          <a:lstStyle/>
          <a:p>
            <a:pPr algn="just"/>
            <a:r>
              <a:rPr lang="es-AR" dirty="0" smtClean="0"/>
              <a:t>Tratados internacionales generales –regionales y universales de Derechos Humanos-.</a:t>
            </a:r>
          </a:p>
          <a:p>
            <a:pPr algn="just"/>
            <a:r>
              <a:rPr lang="es-AR" dirty="0" smtClean="0"/>
              <a:t>Tratados internacionales específicos: CEDAW. BELEN DO PARÁ.</a:t>
            </a:r>
          </a:p>
          <a:p>
            <a:pPr algn="just"/>
            <a:r>
              <a:rPr lang="es-AR" dirty="0" smtClean="0"/>
              <a:t>Jurisprudencia e informes especiales del SIDH.</a:t>
            </a:r>
          </a:p>
          <a:p>
            <a:pPr algn="just"/>
            <a:r>
              <a:rPr lang="es-AR" dirty="0" smtClean="0"/>
              <a:t>Recomendaciones del Comité CEDAW –UN-</a:t>
            </a:r>
          </a:p>
          <a:p>
            <a:pPr algn="just"/>
            <a:r>
              <a:rPr lang="es-AR" dirty="0" smtClean="0"/>
              <a:t>Fuentes de </a:t>
            </a:r>
            <a:r>
              <a:rPr lang="es-AR" i="1" dirty="0" err="1" smtClean="0"/>
              <a:t>Soft</a:t>
            </a:r>
            <a:r>
              <a:rPr lang="es-AR" i="1" dirty="0" smtClean="0"/>
              <a:t> </a:t>
            </a:r>
            <a:r>
              <a:rPr lang="es-AR" i="1" dirty="0" err="1" smtClean="0"/>
              <a:t>Law</a:t>
            </a:r>
            <a:r>
              <a:rPr lang="es-AR" i="1" dirty="0" smtClean="0"/>
              <a:t> </a:t>
            </a:r>
            <a:r>
              <a:rPr lang="es-AR" dirty="0" smtClean="0"/>
              <a:t>(Declaraciones, Reglas, jurisprudencia TEDH y otros tribunales internacionales, opiniones técnicas otros Comités y Relatorías Especiales de UN, protocolos internacionales, etc.)</a:t>
            </a:r>
          </a:p>
          <a:p>
            <a:endParaRPr lang="es-A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lstStyle/>
          <a:p>
            <a:r>
              <a:rPr lang="es-AR" dirty="0" smtClean="0"/>
              <a:t>1. CÓMO INTEGRO LA NORMA?</a:t>
            </a:r>
            <a:endParaRPr lang="es-A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2267744" y="2636912"/>
            <a:ext cx="6172200" cy="1894362"/>
          </a:xfrm>
        </p:spPr>
        <p:txBody>
          <a:bodyPr/>
          <a:lstStyle/>
          <a:p>
            <a:r>
              <a:rPr lang="es-AR" dirty="0" smtClean="0"/>
              <a:t>Igualdad y no discriminación</a:t>
            </a:r>
            <a:endParaRPr lang="es-AR" dirty="0"/>
          </a:p>
        </p:txBody>
      </p:sp>
      <p:sp>
        <p:nvSpPr>
          <p:cNvPr id="5" name="4 Subtítulo"/>
          <p:cNvSpPr>
            <a:spLocks noGrp="1"/>
          </p:cNvSpPr>
          <p:nvPr>
            <p:ph type="subTitle" idx="1"/>
          </p:nvPr>
        </p:nvSpPr>
        <p:spPr>
          <a:xfrm>
            <a:off x="2123728" y="4797152"/>
            <a:ext cx="6334472" cy="1577770"/>
          </a:xfrm>
        </p:spPr>
        <p:txBody>
          <a:bodyPr>
            <a:normAutofit/>
          </a:bodyPr>
          <a:lstStyle/>
          <a:p>
            <a:r>
              <a:rPr lang="es-AR" sz="2000" dirty="0" smtClean="0"/>
              <a:t>DISPOSICIONES CONSTITUCIONALES Y CONVENCIONALES</a:t>
            </a:r>
            <a:endParaRPr lang="es-AR"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1881</TotalTime>
  <Words>4459</Words>
  <Application>Microsoft Office PowerPoint</Application>
  <PresentationFormat>Presentación en pantalla (4:3)</PresentationFormat>
  <Paragraphs>199</Paragraphs>
  <Slides>46</Slides>
  <Notes>1</Notes>
  <HiddenSlides>0</HiddenSlides>
  <MMClips>0</MMClips>
  <ScaleCrop>false</ScaleCrop>
  <HeadingPairs>
    <vt:vector size="4" baseType="variant">
      <vt:variant>
        <vt:lpstr>Tema</vt:lpstr>
      </vt:variant>
      <vt:variant>
        <vt:i4>1</vt:i4>
      </vt:variant>
      <vt:variant>
        <vt:lpstr>Títulos de diapositiva</vt:lpstr>
      </vt:variant>
      <vt:variant>
        <vt:i4>46</vt:i4>
      </vt:variant>
    </vt:vector>
  </HeadingPairs>
  <TitlesOfParts>
    <vt:vector size="47" baseType="lpstr">
      <vt:lpstr>Mirador</vt:lpstr>
      <vt:lpstr>Juzgar con perspectiva de género</vt:lpstr>
      <vt:lpstr>Cómo juzgar con perspectiva de género?</vt:lpstr>
      <vt:lpstr>Diapositiva 3</vt:lpstr>
      <vt:lpstr>Diapositiva 4</vt:lpstr>
      <vt:lpstr>Algunas Consecuencias…</vt:lpstr>
      <vt:lpstr>LA SALIDA: INTEGRAR LA NORMA</vt:lpstr>
      <vt:lpstr>CON QUÉ? Instrumentos de DIDDHH</vt:lpstr>
      <vt:lpstr>1. CÓMO INTEGRO LA NORMA?</vt:lpstr>
      <vt:lpstr>Igualdad y no discriminación</vt:lpstr>
      <vt:lpstr>Cómo?</vt:lpstr>
      <vt:lpstr>Seguimos el ejemplo…</vt:lpstr>
      <vt:lpstr>Elementos de análisis</vt:lpstr>
      <vt:lpstr>CIDH</vt:lpstr>
      <vt:lpstr> 1. El sexo como factor prohibido de discriminación – Derechos civiles</vt:lpstr>
      <vt:lpstr>2. El vínculo entre la discriminación y la violencia contra las mujeres</vt:lpstr>
      <vt:lpstr>El vínculo entre la discriminación y la violencia contra las mujeres</vt:lpstr>
      <vt:lpstr>3. La igualdad ante la ley, la obligación de no discriminar y los derechos reproductivos de las mujeres</vt:lpstr>
      <vt:lpstr>CORTE IDH</vt:lpstr>
      <vt:lpstr>1. Relación arts. 1.1 y 24 de la CADH</vt:lpstr>
      <vt:lpstr>Diapositiva 20</vt:lpstr>
      <vt:lpstr>2. La obligación general de no discriminar – los casos mexicanos</vt:lpstr>
      <vt:lpstr>Diapositiva 22</vt:lpstr>
      <vt:lpstr>3. Derechos sexuales y reproductivos</vt:lpstr>
      <vt:lpstr>Diapositiva 24</vt:lpstr>
      <vt:lpstr>4. Discriminación por razones de orientación sexual e identidad de género</vt:lpstr>
      <vt:lpstr>LA INTERPRETACIÓN INTEGRADA DEL ORDENAMIENTO JURÍDICO INTERNACIONAL DE PROTECCIÓN DE DDHH</vt:lpstr>
      <vt:lpstr>Interpretando la CADH con los lentes del género</vt:lpstr>
      <vt:lpstr>Caso del Penal Miguel Castro Castro Vs. Perú. 25 de noviembre de 2006.</vt:lpstr>
      <vt:lpstr>Que nos dice de nuevo la Corte IDH…</vt:lpstr>
      <vt:lpstr>Antes y Después de la cbp: cambia la integración e interpretación de la norma?</vt:lpstr>
      <vt:lpstr>Perspectivas de análisis:</vt:lpstr>
      <vt:lpstr>1era. perspectiva</vt:lpstr>
      <vt:lpstr>2da. Perspectiva </vt:lpstr>
      <vt:lpstr>3er. perspectiva</vt:lpstr>
      <vt:lpstr>Ademas tbn comprende violencia sexual… </vt:lpstr>
      <vt:lpstr>Diapositiva 36</vt:lpstr>
      <vt:lpstr>Diapositiva 37</vt:lpstr>
      <vt:lpstr>INTEGRACIÓN DE LAS NORMAS CONVENCIONALES</vt:lpstr>
      <vt:lpstr>Fuentes de Soft Law</vt:lpstr>
      <vt:lpstr>Diapositiva 40</vt:lpstr>
      <vt:lpstr>Diapositiva 41</vt:lpstr>
      <vt:lpstr>2. Cómo Valoro la prueba?</vt:lpstr>
      <vt:lpstr>El enfoque de género en la Valoración de la prueba</vt:lpstr>
      <vt:lpstr>EN EL ENFOQUE DE GÉNERO EN LA ACTITUD PROBATORIA</vt:lpstr>
      <vt:lpstr>Diapositiva 45</vt:lpstr>
      <vt:lpstr>Diapositiva 46</vt:lpstr>
    </vt:vector>
  </TitlesOfParts>
  <Company>Poder Judicial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Juzgar con pespectiva de género</dc:title>
  <dc:creator>Usuario</dc:creator>
  <cp:lastModifiedBy>Usuario</cp:lastModifiedBy>
  <cp:revision>75</cp:revision>
  <dcterms:created xsi:type="dcterms:W3CDTF">2018-09-19T14:43:49Z</dcterms:created>
  <dcterms:modified xsi:type="dcterms:W3CDTF">2018-09-24T13:42:36Z</dcterms:modified>
</cp:coreProperties>
</file>