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51" r:id="rId2"/>
    <p:sldId id="356" r:id="rId3"/>
    <p:sldId id="357" r:id="rId4"/>
    <p:sldId id="359" r:id="rId5"/>
    <p:sldId id="352" r:id="rId6"/>
    <p:sldId id="353" r:id="rId7"/>
    <p:sldId id="358" r:id="rId8"/>
    <p:sldId id="355" r:id="rId9"/>
    <p:sldId id="360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51" d="100"/>
          <a:sy n="51" d="100"/>
        </p:scale>
        <p:origin x="-125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3E7EA-0805-4480-87C2-15CCD35D2DEE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5F40-FF2D-44FD-8188-43F43A5A159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8A96EE-1906-4127-9601-CF634AA632FC}" type="datetimeFigureOut">
              <a:rPr lang="es-AR" smtClean="0"/>
              <a:pPr/>
              <a:t>24/09/2018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7182B5-D474-499F-88EC-F4104DEB5CD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3568" y="1484784"/>
            <a:ext cx="8460432" cy="1728192"/>
          </a:xfrm>
        </p:spPr>
        <p:txBody>
          <a:bodyPr>
            <a:noAutofit/>
          </a:bodyPr>
          <a:lstStyle/>
          <a:p>
            <a:pPr algn="ctr"/>
            <a:r>
              <a:rPr lang="es-ES" sz="4400" dirty="0" smtClean="0"/>
              <a:t>Algunas conclusiones </a:t>
            </a:r>
          </a:p>
          <a:p>
            <a:pPr algn="ctr"/>
            <a:r>
              <a:rPr lang="es-ES" sz="4400" dirty="0" smtClean="0"/>
              <a:t>finales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748464" cy="666936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s-AR" dirty="0" smtClean="0"/>
              <a:t>Luego de este trayecto que hemos recorrido, volvemos sin dudarlo a la invitación inicial: </a:t>
            </a:r>
          </a:p>
          <a:p>
            <a:pPr algn="just">
              <a:lnSpc>
                <a:spcPct val="150000"/>
              </a:lnSpc>
            </a:pPr>
            <a:r>
              <a:rPr lang="es-AR" b="1" dirty="0" smtClean="0">
                <a:solidFill>
                  <a:schemeClr val="accent1"/>
                </a:solidFill>
              </a:rPr>
              <a:t>REPENSARNOS, DECONSTRUIRNOS, CUESTIONARNOS LAS CERTEZAS…</a:t>
            </a:r>
            <a:r>
              <a:rPr lang="es-AR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es-AR" dirty="0" smtClean="0"/>
          </a:p>
          <a:p>
            <a:pPr algn="just">
              <a:lnSpc>
                <a:spcPct val="150000"/>
              </a:lnSpc>
            </a:pPr>
            <a:endParaRPr lang="es-AR" b="1" dirty="0">
              <a:solidFill>
                <a:schemeClr val="accent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683568" y="3284984"/>
            <a:ext cx="7560840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dirty="0" smtClean="0"/>
              <a:t>La perspectiva de </a:t>
            </a:r>
            <a:r>
              <a:rPr lang="es-AR" sz="3200" dirty="0" smtClean="0"/>
              <a:t>género una forma de analizar la realidad desde la inclusión y que nos convoca a  todos/as</a:t>
            </a:r>
            <a:endParaRPr lang="es-A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260648"/>
            <a:ext cx="8820472" cy="640871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AR" sz="2800" dirty="0" smtClean="0"/>
              <a:t>La </a:t>
            </a: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INJUSTICIA</a:t>
            </a:r>
            <a:r>
              <a:rPr lang="es-AR" sz="2800" dirty="0" smtClean="0"/>
              <a:t> producida en sociedades patriarcales como la nuestra nos afecta a todas las personas:</a:t>
            </a:r>
          </a:p>
          <a:p>
            <a:pPr algn="just">
              <a:lnSpc>
                <a:spcPct val="150000"/>
              </a:lnSpc>
              <a:buNone/>
            </a:pPr>
            <a:endParaRPr lang="es-AR" sz="800" dirty="0" smtClean="0"/>
          </a:p>
          <a:p>
            <a:pPr algn="just">
              <a:lnSpc>
                <a:spcPct val="150000"/>
              </a:lnSpc>
              <a:buNone/>
            </a:pPr>
            <a:r>
              <a:rPr lang="es-AR" sz="3200" b="1" dirty="0" smtClean="0">
                <a:solidFill>
                  <a:schemeClr val="accent1"/>
                </a:solidFill>
              </a:rPr>
              <a:t>   La sociedad ha privado a </a:t>
            </a:r>
            <a:r>
              <a:rPr lang="es-AR" sz="3200" b="1" dirty="0" smtClean="0">
                <a:solidFill>
                  <a:schemeClr val="accent1"/>
                </a:solidFill>
              </a:rPr>
              <a:t>los varones </a:t>
            </a:r>
            <a:r>
              <a:rPr lang="es-AR" sz="3200" b="1" dirty="0" smtClean="0">
                <a:solidFill>
                  <a:schemeClr val="accent1"/>
                </a:solidFill>
              </a:rPr>
              <a:t>de ejercer otros roles libremente y a las mujeres de ejercer nuestros derechos en forma efectiva, y el Derecho no ha sido ajeno de ese entramado…</a:t>
            </a:r>
            <a:endParaRPr lang="es-AR" sz="3200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640960" cy="648072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AR" sz="2800" dirty="0" smtClean="0"/>
              <a:t>“Mirar” desde el </a:t>
            </a: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enfoque de género </a:t>
            </a:r>
            <a:r>
              <a:rPr lang="es-AR" sz="2800" dirty="0" smtClean="0"/>
              <a:t>implica indagar sobre los impactos que las representaciones de género tienen en todas las personas; evaluar las </a:t>
            </a: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</a:rPr>
              <a:t>consecuencias diferenciadas</a:t>
            </a:r>
            <a:r>
              <a:rPr lang="es-AR" sz="2800" b="1" dirty="0" smtClean="0">
                <a:solidFill>
                  <a:schemeClr val="accent1"/>
                </a:solidFill>
              </a:rPr>
              <a:t> </a:t>
            </a:r>
            <a:r>
              <a:rPr lang="es-AR" sz="2800" dirty="0" smtClean="0"/>
              <a:t>de leyes y políticas; comparar cómo y por qué nos vemos </a:t>
            </a:r>
            <a:r>
              <a:rPr lang="es-AR" sz="2800" dirty="0" err="1" smtClean="0"/>
              <a:t>afectades</a:t>
            </a:r>
            <a:r>
              <a:rPr lang="es-AR" sz="2800" dirty="0" smtClean="0"/>
              <a:t> de manera distinta por esas leyes o decisiones judiciales:</a:t>
            </a:r>
          </a:p>
          <a:p>
            <a:pPr algn="just">
              <a:lnSpc>
                <a:spcPct val="150000"/>
              </a:lnSpc>
            </a:pPr>
            <a:endParaRPr lang="es-AR" sz="2800" dirty="0" smtClean="0"/>
          </a:p>
          <a:p>
            <a:pPr algn="just">
              <a:lnSpc>
                <a:spcPct val="150000"/>
              </a:lnSpc>
              <a:buNone/>
            </a:pPr>
            <a:endParaRPr lang="es-AR" sz="28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395536" y="4941168"/>
            <a:ext cx="79928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b="1" dirty="0" smtClean="0">
                <a:solidFill>
                  <a:schemeClr val="tx1"/>
                </a:solidFill>
              </a:rPr>
              <a:t>El objetivo final de este ejercicio es LA IGUALDAD</a:t>
            </a:r>
            <a:endParaRPr lang="es-A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332656"/>
            <a:ext cx="8748464" cy="633670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es-ES_tradnl" sz="2800" dirty="0" smtClean="0"/>
              <a:t>  </a:t>
            </a:r>
            <a:r>
              <a:rPr lang="es-ES_tradnl" sz="2800" dirty="0" smtClean="0">
                <a:latin typeface="+mj-lt"/>
              </a:rPr>
              <a:t>El Estado Argentino debe incorporar transversalmente la </a:t>
            </a:r>
            <a:r>
              <a:rPr lang="es-ES_tradnl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perspectiva de género</a:t>
            </a:r>
            <a:r>
              <a:rPr lang="es-ES_tradnl" sz="2800" dirty="0" smtClean="0">
                <a:latin typeface="+mj-lt"/>
              </a:rPr>
              <a:t>, mediante acciones como: </a:t>
            </a:r>
          </a:p>
          <a:p>
            <a:pPr algn="just">
              <a:lnSpc>
                <a:spcPct val="150000"/>
              </a:lnSpc>
            </a:pPr>
            <a:endParaRPr lang="es-ES_tradnl" sz="1000" dirty="0" smtClean="0">
              <a:latin typeface="+mj-lt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_tradnl" sz="2800" dirty="0" smtClean="0">
                <a:latin typeface="+mj-lt"/>
              </a:rPr>
              <a:t>Políticas públicas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_tradnl" sz="2800" dirty="0" smtClean="0">
                <a:latin typeface="+mj-lt"/>
              </a:rPr>
              <a:t>Modificación de leyes discriminatorias e incorporación de legislación que contenga acciones afirmativas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_tradnl" sz="2800" dirty="0" smtClean="0">
                <a:latin typeface="+mj-lt"/>
              </a:rPr>
              <a:t>Capacitación y sensibilización de sus agentes.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_tradnl" sz="2800" dirty="0" smtClean="0">
                <a:latin typeface="+mj-lt"/>
              </a:rPr>
              <a:t>Etc.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s-ES_tradnl" sz="28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424936" cy="626469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_tradnl" sz="3200" dirty="0" smtClean="0"/>
              <a:t>  En el marco de la </a:t>
            </a:r>
            <a:r>
              <a:rPr lang="es-ES_tradnl" sz="3200" dirty="0" smtClean="0"/>
              <a:t>justicia </a:t>
            </a:r>
            <a:r>
              <a:rPr lang="es-ES_tradnl" sz="3200" dirty="0" smtClean="0"/>
              <a:t>comprender que </a:t>
            </a:r>
            <a:r>
              <a:rPr lang="es-ES_tradnl" sz="3200" b="1" i="1" dirty="0" smtClean="0">
                <a:solidFill>
                  <a:schemeClr val="accent1"/>
                </a:solidFill>
              </a:rPr>
              <a:t>la perspectiva de </a:t>
            </a:r>
            <a:r>
              <a:rPr lang="es-ES_tradnl" sz="3200" b="1" i="1" dirty="0" smtClean="0">
                <a:solidFill>
                  <a:schemeClr val="accent1"/>
                </a:solidFill>
              </a:rPr>
              <a:t>género, </a:t>
            </a:r>
            <a:r>
              <a:rPr lang="es-ES_tradnl" sz="3200" dirty="0" smtClean="0"/>
              <a:t>no es un mandato dependiente de la discrecionalidad judicial: </a:t>
            </a:r>
          </a:p>
          <a:p>
            <a:pPr algn="just">
              <a:lnSpc>
                <a:spcPct val="150000"/>
              </a:lnSpc>
              <a:buNone/>
            </a:pPr>
            <a:endParaRPr lang="es-ES_tradnl" sz="9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_tradnl" sz="3200" dirty="0" smtClean="0"/>
              <a:t> Implica una </a:t>
            </a:r>
            <a:r>
              <a:rPr lang="es-ES_tradnl" sz="3200" b="1" dirty="0" smtClean="0">
                <a:solidFill>
                  <a:schemeClr val="accent1"/>
                </a:solidFill>
              </a:rPr>
              <a:t>regla de aplicación obligatoria </a:t>
            </a:r>
            <a:r>
              <a:rPr lang="es-ES_tradnl" sz="3200" dirty="0" smtClean="0"/>
              <a:t>y atraviesa tanto a la interpretación de los hechos, como de las normas, y conclusiones obtenidas.</a:t>
            </a:r>
            <a:endParaRPr lang="es-A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260648"/>
            <a:ext cx="8820472" cy="659735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AR" sz="2800" b="1" dirty="0" smtClean="0">
                <a:solidFill>
                  <a:schemeClr val="accent1"/>
                </a:solidFill>
                <a:latin typeface="Comic Sans MS" pitchFamily="66" charset="0"/>
              </a:rPr>
              <a:t>El Derecho tiene mayores significaciones que la sola letra de la ley</a:t>
            </a:r>
            <a:r>
              <a:rPr lang="es-AR" sz="2800" dirty="0" smtClean="0">
                <a:latin typeface="Comic Sans MS" pitchFamily="66" charset="0"/>
              </a:rPr>
              <a:t>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AR" sz="2800" dirty="0" smtClean="0">
                <a:latin typeface="Comic Sans MS" pitchFamily="66" charset="0"/>
              </a:rPr>
              <a:t>refleja los valores, los mitos, las creencias de la sociedad para la que rige, los que terminan por convertirse en los supuestos que garantizan o no su eficacia. </a:t>
            </a:r>
          </a:p>
          <a:p>
            <a:pPr algn="just">
              <a:lnSpc>
                <a:spcPct val="150000"/>
              </a:lnSpc>
            </a:pPr>
            <a:endParaRPr lang="es-AR" sz="15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s-AR" sz="2800" dirty="0" smtClean="0">
                <a:latin typeface="Comic Sans MS" pitchFamily="66" charset="0"/>
              </a:rPr>
              <a:t>Esto permite entender al Derecho como el resultado de todo un proceso de construcción social, cruzado por relaciones de poder, capaz de </a:t>
            </a: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generar</a:t>
            </a:r>
            <a:r>
              <a:rPr lang="es-AR" sz="2800" dirty="0" smtClean="0">
                <a:latin typeface="Comic Sans MS" pitchFamily="66" charset="0"/>
              </a:rPr>
              <a:t> ciertas prácticas sociales, discursos, subjetividades y aún materialidades.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496944" cy="633670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s-AR" sz="3100" dirty="0" smtClean="0">
                <a:latin typeface="Comic Sans MS" pitchFamily="66" charset="0"/>
              </a:rPr>
              <a:t>Este camino de sensibilización </a:t>
            </a:r>
            <a:r>
              <a:rPr lang="es-AR" sz="3100" dirty="0" smtClean="0">
                <a:latin typeface="Comic Sans MS" pitchFamily="66" charset="0"/>
              </a:rPr>
              <a:t>se construye al </a:t>
            </a:r>
            <a:r>
              <a:rPr lang="es-AR" sz="3100" dirty="0" smtClean="0">
                <a:latin typeface="Comic Sans MS" pitchFamily="66" charset="0"/>
              </a:rPr>
              <a:t>andar, </a:t>
            </a:r>
            <a:r>
              <a:rPr lang="es-AR" sz="31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en forma colectiva</a:t>
            </a:r>
            <a:r>
              <a:rPr lang="es-AR" sz="3100" dirty="0" smtClean="0">
                <a:latin typeface="Comic Sans MS" pitchFamily="66" charset="0"/>
              </a:rPr>
              <a:t>, </a:t>
            </a:r>
            <a:r>
              <a:rPr lang="es-AR" sz="3100" dirty="0" smtClean="0">
                <a:latin typeface="Comic Sans MS" pitchFamily="66" charset="0"/>
              </a:rPr>
              <a:t>dándonos espacio para preguntarnos sobre nuestras propias matrices y cómo </a:t>
            </a:r>
            <a:r>
              <a:rPr lang="es-AR" sz="3100" dirty="0" smtClean="0">
                <a:latin typeface="Comic Sans MS" pitchFamily="66" charset="0"/>
              </a:rPr>
              <a:t>éstas intervienen en nuestra tarea como operadores/as de justicia.</a:t>
            </a:r>
          </a:p>
          <a:p>
            <a:pPr algn="just">
              <a:lnSpc>
                <a:spcPct val="200000"/>
              </a:lnSpc>
            </a:pPr>
            <a:r>
              <a:rPr lang="es-AR" sz="3100" dirty="0" smtClean="0">
                <a:latin typeface="Comic Sans MS" pitchFamily="66" charset="0"/>
              </a:rPr>
              <a:t>Nos proponemos entonces: </a:t>
            </a:r>
          </a:p>
          <a:p>
            <a:pPr algn="ctr">
              <a:lnSpc>
                <a:spcPct val="200000"/>
              </a:lnSpc>
              <a:buNone/>
            </a:pPr>
            <a:r>
              <a:rPr lang="es-A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“el verdadero viaje del descubrimiento no consiste en mirar nuevos paisajes sino en ver con nuevos ojos”</a:t>
            </a:r>
            <a:endParaRPr lang="es-AR" sz="28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99592" y="4149080"/>
            <a:ext cx="7704856" cy="1728192"/>
          </a:xfrm>
        </p:spPr>
        <p:txBody>
          <a:bodyPr>
            <a:noAutofit/>
          </a:bodyPr>
          <a:lstStyle/>
          <a:p>
            <a:pPr algn="r"/>
            <a:r>
              <a:rPr lang="es-ES" sz="2800" dirty="0" smtClean="0"/>
              <a:t>Muchas gracias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</TotalTime>
  <Words>386</Words>
  <Application>Microsoft Office PowerPoint</Application>
  <PresentationFormat>Presentación en pantalla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Mirador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Poder Judicial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Juzgar con pespectiva de género</dc:title>
  <dc:creator>Usuario</dc:creator>
  <cp:lastModifiedBy>Usuario</cp:lastModifiedBy>
  <cp:revision>95</cp:revision>
  <dcterms:created xsi:type="dcterms:W3CDTF">2018-09-19T14:43:49Z</dcterms:created>
  <dcterms:modified xsi:type="dcterms:W3CDTF">2018-09-24T14:56:20Z</dcterms:modified>
</cp:coreProperties>
</file>