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theme/theme6.xml" ContentType="application/vnd.openxmlformats-officedocument.theme+xml"/>
  <Override PartName="/ppt/slideLayouts/slideLayout98.xml" ContentType="application/vnd.openxmlformats-officedocument.presentationml.slideLayout+xml"/>
  <Override PartName="/ppt/theme/theme10.xml" ContentType="application/vnd.openxmlformats-officedocument.theme+xml"/>
  <Override PartName="/ppt/slideLayouts/slideLayout15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47.xml" ContentType="application/vnd.openxmlformats-officedocument.presentationml.slideLayout+xml"/>
  <Override PartName="/ppt/slideLayouts/slideLayout165.xml" ContentType="application/vnd.openxmlformats-officedocument.presentationml.slideLayout+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Layouts/slideLayout15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slideLayouts/slideLayout161.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32" r:id="rId2"/>
    <p:sldMasterId id="2147483774" r:id="rId3"/>
    <p:sldMasterId id="2147483791" r:id="rId4"/>
    <p:sldMasterId id="2147483803" r:id="rId5"/>
    <p:sldMasterId id="2147483832" r:id="rId6"/>
    <p:sldMasterId id="2147483849" r:id="rId7"/>
    <p:sldMasterId id="2147483867" r:id="rId8"/>
    <p:sldMasterId id="2147483885" r:id="rId9"/>
    <p:sldMasterId id="2147483903" r:id="rId10"/>
    <p:sldMasterId id="2147483933" r:id="rId11"/>
  </p:sld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90" r:id="rId45"/>
    <p:sldId id="289"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4C8A"/>
    <a:srgbClr val="CC00CC"/>
    <a:srgbClr val="FFCC99"/>
    <a:srgbClr val="FF99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6" d="100"/>
          <a:sy n="66" d="100"/>
        </p:scale>
        <p:origin x="-202" y="27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viewProps" Target="viewProps.xml"/><Relationship Id="rId8" Type="http://schemas.openxmlformats.org/officeDocument/2006/relationships/slideMaster" Target="slideMasters/slideMaster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2640169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C7047C2-79AE-46C1-9725-8D5800DCA056}" type="datetimeFigureOut">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290873382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s-ES" smtClean="0"/>
              <a:t>Haga clic para modificar el estilo de título del patrón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24986024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102276584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7047C2-79AE-46C1-9725-8D5800DCA056}" type="datetimeFigureOut">
              <a:rPr lang="en-US" smtClean="0"/>
              <a:pPr/>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249617470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7047C2-79AE-46C1-9725-8D5800DCA056}" type="datetimeFigureOut">
              <a:rPr lang="en-US" smtClean="0"/>
              <a:pPr/>
              <a:t>10/9/2018</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298083746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341122931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35857325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US"/>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28948190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252399402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221685604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C7047C2-79AE-46C1-9725-8D5800DCA056}" type="datetimeFigureOut">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623179389"/>
      </p:ext>
    </p:extLst>
  </p:cSld>
  <p:clrMapOvr>
    <a:masterClrMapping/>
  </p:clrMapOvr>
  <p:extLst>
    <p:ext uri="{DCECCB84-F9BA-43D5-87BE-67443E8EF086}">
      <p15:sldGuideLst xmlns:p15="http://schemas.microsoft.com/office/powerpoint/2012/main" xmlns=""/>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68821132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C7047C2-79AE-46C1-9725-8D5800DCA056}" type="datetimeFigureOut">
              <a:rPr lang="en-US" smtClean="0"/>
              <a:pPr/>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2690727685"/>
      </p:ext>
    </p:extLst>
  </p:cSld>
  <p:clrMapOvr>
    <a:masterClrMapping/>
  </p:clrMapOvr>
  <p:extLst>
    <p:ext uri="{DCECCB84-F9BA-43D5-87BE-67443E8EF086}">
      <p15:sldGuideLst xmlns:p15="http://schemas.microsoft.com/office/powerpoint/2012/main" xmlns=""/>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C7047C2-79AE-46C1-9725-8D5800DCA056}" type="datetimeFigureOut">
              <a:rPr lang="en-US" smtClean="0"/>
              <a:pPr/>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97960022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7047C2-79AE-46C1-9725-8D5800DCA056}" type="datetimeFigureOut">
              <a:rPr lang="en-US" smtClean="0"/>
              <a:pPr/>
              <a:t>10/9/2018</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242360898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C7047C2-79AE-46C1-9725-8D5800DCA056}" type="datetimeFigureOut">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4138420835"/>
      </p:ext>
    </p:extLst>
  </p:cSld>
  <p:clrMapOvr>
    <a:masterClrMapping/>
  </p:clrMapOvr>
  <p:extLst>
    <p:ext uri="{DCECCB84-F9BA-43D5-87BE-67443E8EF086}">
      <p15:sldGuideLst xmlns:p15="http://schemas.microsoft.com/office/powerpoint/2012/main" xmlns=""/>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C7047C2-79AE-46C1-9725-8D5800DCA056}" type="datetimeFigureOut">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417688370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C7047C2-79AE-46C1-9725-8D5800DCA056}" type="datetimeFigureOut">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360816060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15743482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s-ES" smtClean="0"/>
              <a:t>Haga clic para modificar el estilo de título del patrón</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20901634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83829961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7047C2-79AE-46C1-9725-8D5800DCA056}" type="datetimeFigureOut">
              <a:rPr lang="en-US" smtClean="0"/>
              <a:pPr/>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3845724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xmlns="" val="165548813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7047C2-79AE-46C1-9725-8D5800DCA056}" type="datetimeFigureOut">
              <a:rPr lang="en-US" smtClean="0"/>
              <a:pPr/>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306072596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281897326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393766060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cstate="print">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US"/>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121342527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lvl1pPr>
              <a:defRPr sz="1000" b="1"/>
            </a:lvl1pPr>
          </a:lstStyle>
          <a:p>
            <a:endParaRPr lang="en-US"/>
          </a:p>
        </p:txBody>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178752331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cstate="print">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lvl1pPr>
              <a:defRPr sz="1000" b="1"/>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72089679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C7047C2-79AE-46C1-9725-8D5800DCA056}" type="datetimeFigureOut">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1953779382"/>
      </p:ext>
    </p:extLst>
  </p:cSld>
  <p:clrMapOvr>
    <a:masterClrMapping/>
  </p:clrMapOvr>
  <p:extLst>
    <p:ext uri="{DCECCB84-F9BA-43D5-87BE-67443E8EF086}">
      <p15:sldGuideLst xmlns:p15="http://schemas.microsoft.com/office/powerpoint/2012/main" xmlns=""/>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C7047C2-79AE-46C1-9725-8D5800DCA056}" type="datetimeFigureOut">
              <a:rPr lang="en-US" smtClean="0"/>
              <a:pPr/>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78915233"/>
      </p:ext>
    </p:extLst>
  </p:cSld>
  <p:clrMapOvr>
    <a:masterClrMapping/>
  </p:clrMapOvr>
  <p:extLst>
    <p:ext uri="{DCECCB84-F9BA-43D5-87BE-67443E8EF086}">
      <p15:sldGuideLst xmlns:p15="http://schemas.microsoft.com/office/powerpoint/2012/main" xmlns=""/>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C7047C2-79AE-46C1-9725-8D5800DCA056}" type="datetimeFigureOut">
              <a:rPr lang="en-US" smtClean="0"/>
              <a:pPr/>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404302824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7047C2-79AE-46C1-9725-8D5800DCA056}" type="datetimeFigureOut">
              <a:rPr lang="en-US" smtClean="0"/>
              <a:pPr/>
              <a:t>10/9/2018</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1380572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315278790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cstate="print">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C7047C2-79AE-46C1-9725-8D5800DCA056}" type="datetimeFigureOut">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1032490435"/>
      </p:ext>
    </p:extLst>
  </p:cSld>
  <p:clrMapOvr>
    <a:masterClrMapping/>
  </p:clrMapOvr>
  <p:extLst>
    <p:ext uri="{DCECCB84-F9BA-43D5-87BE-67443E8EF086}">
      <p15:sldGuideLst xmlns:p15="http://schemas.microsoft.com/office/powerpoint/2012/main" xmlns=""/>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cstate="print">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C7047C2-79AE-46C1-9725-8D5800DCA056}" type="datetimeFigureOut">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8813150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cstate="print">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C7047C2-79AE-46C1-9725-8D5800DCA056}" type="datetimeFigureOut">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55865281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cstate="print">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85881630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cstate="print">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130649912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cstate="print">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17144621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7047C2-79AE-46C1-9725-8D5800DCA056}" type="datetimeFigureOut">
              <a:rPr lang="en-US" smtClean="0"/>
              <a:pPr/>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35680620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7047C2-79AE-46C1-9725-8D5800DCA056}" type="datetimeFigureOut">
              <a:rPr lang="en-US" smtClean="0"/>
              <a:pPr/>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117782084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135955772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cstate="print">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3779535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244955790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159168139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35270653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207539487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C7047C2-79AE-46C1-9725-8D5800DCA056}" type="datetimeFigureOut">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2975142315"/>
      </p:ext>
    </p:extLst>
  </p:cSld>
  <p:clrMapOvr>
    <a:masterClrMapping/>
  </p:clrMapOvr>
  <p:extLst>
    <p:ext uri="{DCECCB84-F9BA-43D5-87BE-67443E8EF086}">
      <p15:sldGuideLst xmlns:p15="http://schemas.microsoft.com/office/powerpoint/2012/main" xmlns=""/>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C7047C2-79AE-46C1-9725-8D5800DCA056}" type="datetimeFigureOut">
              <a:rPr lang="en-US" smtClean="0"/>
              <a:pPr/>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3495594535"/>
      </p:ext>
    </p:extLst>
  </p:cSld>
  <p:clrMapOvr>
    <a:masterClrMapping/>
  </p:clrMapOvr>
  <p:extLst>
    <p:ext uri="{DCECCB84-F9BA-43D5-87BE-67443E8EF086}">
      <p15:sldGuideLst xmlns:p15="http://schemas.microsoft.com/office/powerpoint/2012/main" xmlns=""/>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121933229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321129189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3633824425"/>
      </p:ext>
    </p:extLst>
  </p:cSld>
  <p:clrMapOvr>
    <a:masterClrMapping/>
  </p:clrMapOvr>
  <p:extLst>
    <p:ext uri="{DCECCB84-F9BA-43D5-87BE-67443E8EF086}">
      <p15:sldGuideLst xmlns:p15="http://schemas.microsoft.com/office/powerpoint/2012/main" xmlns=""/>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C7047C2-79AE-46C1-9725-8D5800DCA056}" type="datetimeFigureOut">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271463944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C7047C2-79AE-46C1-9725-8D5800DCA056}" type="datetimeFigureOut">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13247976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29385408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141646214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xmlns="" val="46708158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378058572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104788257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32747782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148711354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95506792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cxnSp>
        <p:nvCxnSpPr>
          <p:cNvPr id="13" name="Straight Connector 12"/>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260188602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268824507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4107371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114724791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C7047C2-79AE-46C1-9725-8D5800DCA056}" type="datetimeFigureOut">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2571760968"/>
      </p:ext>
    </p:extLst>
  </p:cSld>
  <p:clrMapOvr>
    <a:masterClrMapping/>
  </p:clrMapOvr>
  <p:extLst>
    <p:ext uri="{DCECCB84-F9BA-43D5-87BE-67443E8EF086}">
      <p15:sldGuideLst xmlns:p15="http://schemas.microsoft.com/office/powerpoint/2012/main" xmlns=""/>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smtClean="0"/>
              <a:t>Haga clic para modificar el estilo de texto del patrón</a:t>
            </a:r>
          </a:p>
        </p:txBody>
      </p:sp>
      <p:sp>
        <p:nvSpPr>
          <p:cNvPr id="6" name="Content Placeholder 5"/>
          <p:cNvSpPr>
            <a:spLocks noGrp="1"/>
          </p:cNvSpPr>
          <p:nvPr>
            <p:ph sz="quarter" idx="4"/>
          </p:nvPr>
        </p:nvSpPr>
        <p:spPr>
          <a:xfrm>
            <a:off x="5990888" y="2967788"/>
            <a:ext cx="4754880" cy="33415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C7047C2-79AE-46C1-9725-8D5800DCA056}" type="datetimeFigureOut">
              <a:rPr lang="en-US" smtClean="0"/>
              <a:pPr/>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538158643"/>
      </p:ext>
    </p:extLst>
  </p:cSld>
  <p:clrMapOvr>
    <a:masterClrMapping/>
  </p:clrMapOvr>
  <p:extLst>
    <p:ext uri="{DCECCB84-F9BA-43D5-87BE-67443E8EF086}">
      <p15:sldGuideLst xmlns:p15="http://schemas.microsoft.com/office/powerpoint/2012/main" xmlns=""/>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C7047C2-79AE-46C1-9725-8D5800DCA056}" type="datetimeFigureOut">
              <a:rPr lang="en-US" smtClean="0"/>
              <a:pPr/>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181204642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7047C2-79AE-46C1-9725-8D5800DCA056}" type="datetimeFigureOut">
              <a:rPr lang="en-US" smtClean="0"/>
              <a:pPr/>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406030931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C7047C2-79AE-46C1-9725-8D5800DCA056}" type="datetimeFigureOut">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1293471479"/>
      </p:ext>
    </p:extLst>
  </p:cSld>
  <p:clrMapOvr>
    <a:masterClrMapping/>
  </p:clrMapOvr>
  <p:extLst>
    <p:ext uri="{DCECCB84-F9BA-43D5-87BE-67443E8EF086}">
      <p15:sldGuideLst xmlns:p15="http://schemas.microsoft.com/office/powerpoint/2012/main" xmlns=""/>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C7047C2-79AE-46C1-9725-8D5800DCA056}" type="datetimeFigureOut">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3CF0C-6E88-423B-870C-4C3A453016FD}" type="slidenum">
              <a:rPr lang="en-US" smtClean="0"/>
              <a:pPr/>
              <a:t>‹Nº›</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9505431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149594487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7174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3029140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1301894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589716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808083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2067095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C7047C2-79AE-46C1-9725-8D5800DCA056}" type="datetimeFigureOut">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3553756729"/>
      </p:ext>
    </p:extLst>
  </p:cSld>
  <p:clrMapOvr>
    <a:masterClrMapping/>
  </p:clrMapOvr>
  <p:extLst>
    <p:ext uri="{DCECCB84-F9BA-43D5-87BE-67443E8EF086}">
      <p15:sldGuideLst xmlns:p15="http://schemas.microsoft.com/office/powerpoint/2012/main" xmlns=""/>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C7047C2-79AE-46C1-9725-8D5800DCA056}" type="datetimeFigureOut">
              <a:rPr lang="en-US" smtClean="0"/>
              <a:pPr/>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3892350975"/>
      </p:ext>
    </p:extLst>
  </p:cSld>
  <p:clrMapOvr>
    <a:masterClrMapping/>
  </p:clrMapOvr>
  <p:extLst>
    <p:ext uri="{DCECCB84-F9BA-43D5-87BE-67443E8EF086}">
      <p15:sldGuideLst xmlns:p15="http://schemas.microsoft.com/office/powerpoint/2012/main" xmlns=""/>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11467442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14715844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3634643401"/>
      </p:ext>
    </p:extLst>
  </p:cSld>
  <p:clrMapOvr>
    <a:masterClrMapping/>
  </p:clrMapOvr>
  <p:extLst>
    <p:ext uri="{DCECCB84-F9BA-43D5-87BE-67443E8EF086}">
      <p15:sldGuideLst xmlns:p15="http://schemas.microsoft.com/office/powerpoint/2012/main" xmlns=""/>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C7047C2-79AE-46C1-9725-8D5800DCA056}" type="datetimeFigureOut">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9639027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C7047C2-79AE-46C1-9725-8D5800DCA056}" type="datetimeFigureOut">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42265588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31555868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xmlns="" val="1706945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28481896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21502874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24065290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40149792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24525630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11426449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8187453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15186473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35491830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C7047C2-79AE-46C1-9725-8D5800DCA056}" type="datetimeFigureOut">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4187197829"/>
      </p:ext>
    </p:extLst>
  </p:cSld>
  <p:clrMapOvr>
    <a:masterClrMapping/>
  </p:clrMapOvr>
  <p:extLst>
    <p:ext uri="{DCECCB84-F9BA-43D5-87BE-67443E8EF086}">
      <p15:sldGuideLst xmlns:p15="http://schemas.microsoft.com/office/powerpoint/2012/main" xmlns=""/>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C7047C2-79AE-46C1-9725-8D5800DCA056}" type="datetimeFigureOut">
              <a:rPr lang="en-US" smtClean="0"/>
              <a:pPr/>
              <a:t>10/9/2018</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140013257"/>
      </p:ext>
    </p:extLst>
  </p:cSld>
  <p:clrMapOvr>
    <a:masterClrMapping/>
  </p:clrMapOvr>
  <p:extLst>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C7047C2-79AE-46C1-9725-8D5800DCA056}" type="datetimeFigureOut">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2343229422"/>
      </p:ext>
    </p:extLst>
  </p:cSld>
  <p:clrMapOvr>
    <a:masterClrMapping/>
  </p:clrMapOvr>
  <p:extLst>
    <p:ext uri="{DCECCB84-F9BA-43D5-87BE-67443E8EF086}">
      <p15:sldGuideLst xmlns:p15="http://schemas.microsoft.com/office/powerpoint/2012/main" xmlns=""/>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C7047C2-79AE-46C1-9725-8D5800DCA056}" type="datetimeFigureOut">
              <a:rPr lang="en-US" smtClean="0"/>
              <a:pPr/>
              <a:t>10/9/2018</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33381978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7047C2-79AE-46C1-9725-8D5800DCA056}" type="datetimeFigureOut">
              <a:rPr lang="en-US" smtClean="0"/>
              <a:pPr/>
              <a:t>10/9/2018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22197308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C7047C2-79AE-46C1-9725-8D5800DCA056}" type="datetimeFigureOut">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3831131288"/>
      </p:ext>
    </p:extLst>
  </p:cSld>
  <p:clrMapOvr>
    <a:masterClrMapping/>
  </p:clrMapOvr>
  <p:extLst>
    <p:ext uri="{DCECCB84-F9BA-43D5-87BE-67443E8EF086}">
      <p15:sldGuideLst xmlns:p15="http://schemas.microsoft.com/office/powerpoint/2012/main" xmlns=""/>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C7047C2-79AE-46C1-9725-8D5800DCA056}" type="datetimeFigureOut">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39675997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17192241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B63CF0C-6E88-423B-870C-4C3A453016FD}" type="slidenum">
              <a:rPr lang="en-US" smtClean="0"/>
              <a:pPr/>
              <a:t>‹Nº›</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16581895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3C7047C2-79AE-46C1-9725-8D5800DCA056}" type="datetimeFigureOut">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39036447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3C7047C2-79AE-46C1-9725-8D5800DCA056}" type="datetimeFigureOut">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B63CF0C-6E88-423B-870C-4C3A453016FD}" type="slidenum">
              <a:rPr lang="en-US" smtClean="0"/>
              <a:pPr/>
              <a:t>‹Nº›</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35294087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3C7047C2-79AE-46C1-9725-8D5800DCA056}" type="datetimeFigureOut">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39160797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2156540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C7047C2-79AE-46C1-9725-8D5800DCA056}" type="datetimeFigureOut">
              <a:rPr lang="en-US" smtClean="0"/>
              <a:pPr/>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3846491500"/>
      </p:ext>
    </p:extLst>
  </p:cSld>
  <p:clrMapOvr>
    <a:masterClrMapping/>
  </p:clrMapOvr>
  <p:extLst>
    <p:ext uri="{DCECCB84-F9BA-43D5-87BE-67443E8EF086}">
      <p15:sldGuideLst xmlns:p15="http://schemas.microsoft.com/office/powerpoint/2012/main" xmlns=""/>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7046994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a:p>
        </p:txBody>
      </p:sp>
      <p:sp>
        <p:nvSpPr>
          <p:cNvPr id="4" name="Marcador de fecha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21304914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22401202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29214948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3C7047C2-79AE-46C1-9725-8D5800DCA056}" type="datetimeFigureOut">
              <a:rPr lang="en-US" smtClean="0"/>
              <a:pPr/>
              <a:t>10/9/2018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306633481"/>
      </p:ext>
    </p:extLst>
  </p:cSld>
  <p:clrMapOvr>
    <a:masterClrMapping/>
  </p:clrMapOvr>
  <p:extLst>
    <p:ext uri="{DCECCB84-F9BA-43D5-87BE-67443E8EF086}">
      <p15:sldGuideLst xmlns:p15="http://schemas.microsoft.com/office/powerpoint/2012/main" xmlns=""/>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3C7047C2-79AE-46C1-9725-8D5800DCA056}" type="datetimeFigureOut">
              <a:rPr lang="en-US" smtClean="0"/>
              <a:pPr/>
              <a:t>10/9/2018</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150284715"/>
      </p:ext>
    </p:extLst>
  </p:cSld>
  <p:clrMapOvr>
    <a:masterClrMapping/>
  </p:clrMapOvr>
  <p:extLst>
    <p:ext uri="{DCECCB84-F9BA-43D5-87BE-67443E8EF086}">
      <p15:sldGuideLst xmlns:p15="http://schemas.microsoft.com/office/powerpoint/2012/main" xmlns=""/>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3C7047C2-79AE-46C1-9725-8D5800DCA056}" type="datetimeFigureOut">
              <a:rPr lang="en-US" smtClean="0"/>
              <a:pPr/>
              <a:t>10/9/2018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19396352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C7047C2-79AE-46C1-9725-8D5800DCA056}" type="datetimeFigureOut">
              <a:rPr lang="en-US" smtClean="0"/>
              <a:pPr/>
              <a:t>10/9/2018</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15734780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3C7047C2-79AE-46C1-9725-8D5800DCA056}" type="datetimeFigureOut">
              <a:rPr lang="en-US" smtClean="0"/>
              <a:pPr/>
              <a:t>10/9/2018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2697976016"/>
      </p:ext>
    </p:extLst>
  </p:cSld>
  <p:clrMapOvr>
    <a:masterClrMapping/>
  </p:clrMapOvr>
  <p:extLst>
    <p:ext uri="{DCECCB84-F9BA-43D5-87BE-67443E8EF086}">
      <p15:sldGuideLst xmlns:p15="http://schemas.microsoft.com/office/powerpoint/2012/main" xmlns=""/>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3C7047C2-79AE-46C1-9725-8D5800DCA056}" type="datetimeFigureOut">
              <a:rPr lang="en-US" smtClean="0"/>
              <a:pPr/>
              <a:t>10/9/2018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3921544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35695467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4813153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32421052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11" name="Freeform 6"/>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3B63CF0C-6E88-423B-870C-4C3A453016FD}" type="slidenum">
              <a:rPr lang="en-US" smtClean="0"/>
              <a:pPr/>
              <a:t>‹Nº›</a:t>
            </a:fld>
            <a:endParaRPr lang="en-US"/>
          </a:p>
        </p:txBody>
      </p:sp>
      <p:sp>
        <p:nvSpPr>
          <p:cNvPr id="13" name="Rectangle 12"/>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26377926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33258414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3B63CF0C-6E88-423B-870C-4C3A453016FD}" type="slidenum">
              <a:rPr lang="en-US" smtClean="0"/>
              <a:pPr/>
              <a:t>‹Nº›</a:t>
            </a:fld>
            <a:endParaRPr lang="en-US"/>
          </a:p>
        </p:txBody>
      </p:sp>
      <p:grpSp>
        <p:nvGrpSpPr>
          <p:cNvPr id="7" name="Group 6"/>
          <p:cNvGrpSpPr/>
          <p:nvPr/>
        </p:nvGrpSpPr>
        <p:grpSpPr>
          <a:xfrm>
            <a:off x="0" y="0"/>
            <a:ext cx="2814638" cy="6858000"/>
            <a:chOff x="0" y="0"/>
            <a:chExt cx="2814638" cy="6858000"/>
          </a:xfrm>
        </p:grpSpPr>
        <p:sp>
          <p:nvSpPr>
            <p:cNvPr id="11" name="Freeform 6"/>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xmlns="" val="3248857253"/>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C7047C2-79AE-46C1-9725-8D5800DCA056}" type="datetimeFigureOut">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3338671373"/>
      </p:ext>
    </p:extLst>
  </p:cSld>
  <p:clrMapOvr>
    <a:masterClrMapping/>
  </p:clrMapOvr>
  <p:extLst mod="1">
    <p:ext uri="{DCECCB84-F9BA-43D5-87BE-67443E8EF086}">
      <p15:sldGuideLst xmlns:p15="http://schemas.microsoft.com/office/powerpoint/2012/main" xmlns=""/>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57300" y="2909102"/>
            <a:ext cx="4800600" cy="299639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633864" y="2909102"/>
            <a:ext cx="4800600" cy="299639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C7047C2-79AE-46C1-9725-8D5800DCA056}" type="datetimeFigureOut">
              <a:rPr lang="en-US" smtClean="0"/>
              <a:pPr/>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2709994660"/>
      </p:ext>
    </p:extLst>
  </p:cSld>
  <p:clrMapOvr>
    <a:masterClrMapping/>
  </p:clrMapOvr>
  <p:extLst mod="1">
    <p:ext uri="{DCECCB84-F9BA-43D5-87BE-67443E8EF086}">
      <p15:sldGuideLst xmlns:p15="http://schemas.microsoft.com/office/powerpoint/2012/main" xmlns=""/>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C7047C2-79AE-46C1-9725-8D5800DCA056}" type="datetimeFigureOut">
              <a:rPr lang="en-US" smtClean="0"/>
              <a:pPr/>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39143630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7047C2-79AE-46C1-9725-8D5800DCA056}" type="datetimeFigureOut">
              <a:rPr lang="en-US" smtClean="0"/>
              <a:pPr/>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22373027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65051" y="6375679"/>
            <a:ext cx="1233355" cy="348462"/>
          </a:xfrm>
        </p:spPr>
        <p:txBody>
          <a:bodyPr/>
          <a:lstStyle/>
          <a:p>
            <a:fld id="{3C7047C2-79AE-46C1-9725-8D5800DCA056}" type="datetimeFigureOut">
              <a:rPr lang="en-US" smtClean="0"/>
              <a:pPr/>
              <a:t>10/9/2018</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3B63CF0C-6E88-423B-870C-4C3A453016FD}" type="slidenum">
              <a:rPr lang="en-US" smtClean="0"/>
              <a:pPr/>
              <a:t>‹Nº›</a:t>
            </a:fld>
            <a:endParaRPr lang="en-US"/>
          </a:p>
        </p:txBody>
      </p:sp>
      <p:sp>
        <p:nvSpPr>
          <p:cNvPr id="8" name="Rectangle 7"/>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2225905789"/>
      </p:ext>
    </p:extLst>
  </p:cSld>
  <p:clrMapOvr>
    <a:masterClrMapping/>
  </p:clrMapOvr>
  <p:extLst mod="1">
    <p:ext uri="{DCECCB84-F9BA-43D5-87BE-67443E8EF086}">
      <p15:sldGuideLst xmlns:p15="http://schemas.microsoft.com/office/powerpoint/2012/main" xmlns="">
        <p15:guide id="4294967295" orient="horz" pos="69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10815705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11"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65950" y="6375679"/>
            <a:ext cx="1232456" cy="348462"/>
          </a:xfrm>
        </p:spPr>
        <p:txBody>
          <a:bodyPr/>
          <a:lstStyle/>
          <a:p>
            <a:fld id="{3C7047C2-79AE-46C1-9725-8D5800DCA056}" type="datetimeFigureOut">
              <a:rPr lang="en-US" smtClean="0"/>
              <a:pPr/>
              <a:t>10/9/2018</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18344188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5925230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39403491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20474291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38088131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19647351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C7047C2-79AE-46C1-9725-8D5800DCA056}" type="datetimeFigureOut">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3335498608"/>
      </p:ext>
    </p:extLst>
  </p:cSld>
  <p:clrMapOvr>
    <a:masterClrMapping/>
  </p:clrMapOvr>
  <p:extLst>
    <p:ext uri="{DCECCB84-F9BA-43D5-87BE-67443E8EF086}">
      <p15:sldGuideLst xmlns:p15="http://schemas.microsoft.com/office/powerpoint/2012/main" xmlns=""/>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C7047C2-79AE-46C1-9725-8D5800DCA056}" type="datetimeFigureOut">
              <a:rPr lang="en-US" smtClean="0"/>
              <a:pPr/>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2417565818"/>
      </p:ext>
    </p:extLst>
  </p:cSld>
  <p:clrMapOvr>
    <a:masterClrMapping/>
  </p:clrMapOvr>
  <p:extLst>
    <p:ext uri="{DCECCB84-F9BA-43D5-87BE-67443E8EF086}">
      <p15:sldGuideLst xmlns:p15="http://schemas.microsoft.com/office/powerpoint/2012/main" xmlns=""/>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C7047C2-79AE-46C1-9725-8D5800DCA056}" type="datetimeFigureOut">
              <a:rPr lang="en-US" smtClean="0"/>
              <a:pPr/>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32688918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7047C2-79AE-46C1-9725-8D5800DCA056}" type="datetimeFigureOut">
              <a:rPr lang="en-US" smtClean="0"/>
              <a:pPr/>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4148411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848755333"/>
      </p:ext>
    </p:extLst>
  </p:cSld>
  <p:clrMapOvr>
    <a:masterClrMapping/>
  </p:clrMapOvr>
  <p:extLst>
    <p:ext uri="{DCECCB84-F9BA-43D5-87BE-67443E8EF086}">
      <p15:sldGuideLst xmlns:p15="http://schemas.microsoft.com/office/powerpoint/2012/main" xmlns=""/>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C7047C2-79AE-46C1-9725-8D5800DCA056}" type="datetimeFigureOut">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2190951882"/>
      </p:ext>
    </p:extLst>
  </p:cSld>
  <p:clrMapOvr>
    <a:masterClrMapping/>
  </p:clrMapOvr>
  <p:extLst>
    <p:ext uri="{DCECCB84-F9BA-43D5-87BE-67443E8EF086}">
      <p15:sldGuideLst xmlns:p15="http://schemas.microsoft.com/office/powerpoint/2012/main" xmlns=""/>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C7047C2-79AE-46C1-9725-8D5800DCA056}" type="datetimeFigureOut">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6895585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1095044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29016109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30329120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24029663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192442788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326837421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14109925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374530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C7047C2-79AE-46C1-9725-8D5800DCA056}" type="datetimeFigureOut">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350458218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31222745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25766044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C7047C2-79AE-46C1-9725-8D5800DCA056}" type="datetimeFigureOut">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2965896419"/>
      </p:ext>
    </p:extLst>
  </p:cSld>
  <p:clrMapOvr>
    <a:masterClrMapping/>
  </p:clrMapOvr>
  <p:extLst>
    <p:ext uri="{DCECCB84-F9BA-43D5-87BE-67443E8EF086}">
      <p15:sldGuideLst xmlns:p15="http://schemas.microsoft.com/office/powerpoint/2012/main" xmlns=""/>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C7047C2-79AE-46C1-9725-8D5800DCA056}" type="datetimeFigureOut">
              <a:rPr lang="en-US" smtClean="0"/>
              <a:pPr/>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3698525946"/>
      </p:ext>
    </p:extLst>
  </p:cSld>
  <p:clrMapOvr>
    <a:masterClrMapping/>
  </p:clrMapOvr>
  <p:extLst>
    <p:ext uri="{DCECCB84-F9BA-43D5-87BE-67443E8EF086}">
      <p15:sldGuideLst xmlns:p15="http://schemas.microsoft.com/office/powerpoint/2012/main" xmlns=""/>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C7047C2-79AE-46C1-9725-8D5800DCA056}" type="datetimeFigureOut">
              <a:rPr lang="en-US" smtClean="0"/>
              <a:pPr/>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38649585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7047C2-79AE-46C1-9725-8D5800DCA056}" type="datetimeFigureOut">
              <a:rPr lang="en-US" smtClean="0"/>
              <a:pPr/>
              <a:t>10/9/2018</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28212276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C7047C2-79AE-46C1-9725-8D5800DCA056}" type="datetimeFigureOut">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2289505989"/>
      </p:ext>
    </p:extLst>
  </p:cSld>
  <p:clrMapOvr>
    <a:masterClrMapping/>
  </p:clrMapOvr>
  <p:extLst>
    <p:ext uri="{DCECCB84-F9BA-43D5-87BE-67443E8EF086}">
      <p15:sldGuideLst xmlns:p15="http://schemas.microsoft.com/office/powerpoint/2012/main" xmlns=""/>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s-ES" smtClean="0"/>
              <a:t>Haga clic en el icono para agregar una imagen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C7047C2-79AE-46C1-9725-8D5800DCA056}" type="datetimeFigureOut">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18694971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C7047C2-79AE-46C1-9725-8D5800DCA056}" type="datetimeFigureOut">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12092782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C7047C2-79AE-46C1-9725-8D5800DCA056}"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3271999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slideLayout" Target="../slideLayouts/slideLayout152.xml"/><Relationship Id="rId18" Type="http://schemas.openxmlformats.org/officeDocument/2006/relationships/theme" Target="../theme/theme10.xml"/><Relationship Id="rId3" Type="http://schemas.openxmlformats.org/officeDocument/2006/relationships/slideLayout" Target="../slideLayouts/slideLayout142.xml"/><Relationship Id="rId21" Type="http://schemas.openxmlformats.org/officeDocument/2006/relationships/image" Target="../media/image4.png"/><Relationship Id="rId7" Type="http://schemas.openxmlformats.org/officeDocument/2006/relationships/slideLayout" Target="../slideLayouts/slideLayout146.xml"/><Relationship Id="rId12" Type="http://schemas.openxmlformats.org/officeDocument/2006/relationships/slideLayout" Target="../slideLayouts/slideLayout151.xml"/><Relationship Id="rId17" Type="http://schemas.openxmlformats.org/officeDocument/2006/relationships/slideLayout" Target="../slideLayouts/slideLayout156.xml"/><Relationship Id="rId2" Type="http://schemas.openxmlformats.org/officeDocument/2006/relationships/slideLayout" Target="../slideLayouts/slideLayout141.xml"/><Relationship Id="rId16" Type="http://schemas.openxmlformats.org/officeDocument/2006/relationships/slideLayout" Target="../slideLayouts/slideLayout155.xml"/><Relationship Id="rId20" Type="http://schemas.openxmlformats.org/officeDocument/2006/relationships/image" Target="../media/image3.png"/><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5" Type="http://schemas.openxmlformats.org/officeDocument/2006/relationships/slideLayout" Target="../slideLayouts/slideLayout154.xml"/><Relationship Id="rId10" Type="http://schemas.openxmlformats.org/officeDocument/2006/relationships/slideLayout" Target="../slideLayouts/slideLayout149.xml"/><Relationship Id="rId19" Type="http://schemas.openxmlformats.org/officeDocument/2006/relationships/image" Target="../media/image2.png"/><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slideLayout" Target="../slideLayouts/slideLayout153.xml"/><Relationship Id="rId22" Type="http://schemas.openxmlformats.org/officeDocument/2006/relationships/image" Target="../media/image5.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1.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8.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6.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3.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4.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5.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theme" Target="../theme/theme6.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theme" Target="../theme/theme7.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10" Type="http://schemas.openxmlformats.org/officeDocument/2006/relationships/slideLayout" Target="../slideLayouts/slideLayout98.xml"/><Relationship Id="rId19" Type="http://schemas.openxmlformats.org/officeDocument/2006/relationships/image" Target="../media/image1.jpeg"/><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18" Type="http://schemas.openxmlformats.org/officeDocument/2006/relationships/theme" Target="../theme/theme8.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slideLayout" Target="../slideLayouts/slideLayout122.xml"/><Relationship Id="rId2" Type="http://schemas.openxmlformats.org/officeDocument/2006/relationships/slideLayout" Target="../slideLayouts/slideLayout107.xml"/><Relationship Id="rId16" Type="http://schemas.openxmlformats.org/officeDocument/2006/relationships/slideLayout" Target="../slideLayouts/slideLayout121.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10" Type="http://schemas.openxmlformats.org/officeDocument/2006/relationships/slideLayout" Target="../slideLayouts/slideLayout115.xml"/><Relationship Id="rId19" Type="http://schemas.openxmlformats.org/officeDocument/2006/relationships/image" Target="../media/image1.jpeg"/><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18" Type="http://schemas.openxmlformats.org/officeDocument/2006/relationships/theme" Target="../theme/theme9.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slideLayout" Target="../slideLayouts/slideLayout137.xml"/><Relationship Id="rId10" Type="http://schemas.openxmlformats.org/officeDocument/2006/relationships/slideLayout" Target="../slideLayouts/slideLayout132.xml"/><Relationship Id="rId19" Type="http://schemas.openxmlformats.org/officeDocument/2006/relationships/image" Target="../media/image1.jpeg"/><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C7047C2-79AE-46C1-9725-8D5800DCA056}" type="datetimeFigureOut">
              <a:rPr lang="en-US" smtClean="0"/>
              <a:pPr/>
              <a:t>10/9/2018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517680141"/>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C7047C2-79AE-46C1-9725-8D5800DCA056}" type="datetimeFigureOut">
              <a:rPr lang="en-US" smtClean="0"/>
              <a:pPr/>
              <a:t>10/9/2018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2308860698"/>
      </p:ext>
    </p:extLst>
  </p:cSld>
  <p:clrMap bg1="dk1" tx1="lt1" bg2="dk2" tx2="lt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 id="2147483917" r:id="rId14"/>
    <p:sldLayoutId id="2147483918" r:id="rId15"/>
    <p:sldLayoutId id="2147483919" r:id="rId16"/>
    <p:sldLayoutId id="2147483920"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7047C2-79AE-46C1-9725-8D5800DCA056}" type="datetimeFigureOut">
              <a:rPr lang="en-US" smtClean="0"/>
              <a:pPr/>
              <a:t>10/9/2018</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B63CF0C-6E88-423B-870C-4C3A453016FD}" type="slidenum">
              <a:rPr lang="en-US" smtClean="0"/>
              <a:pPr/>
              <a:t>‹Nº›</a:t>
            </a:fld>
            <a:endParaRPr lang="en-US"/>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72019212"/>
      </p:ext>
    </p:extLst>
  </p:cSld>
  <p:clrMap bg1="dk1" tx1="lt1" bg2="dk2" tx2="lt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a14="http://schemas.microsoft.com/office/drawing/2010/main" xmlns=""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C7047C2-79AE-46C1-9725-8D5800DCA056}" type="datetimeFigureOut">
              <a:rPr lang="en-US" smtClean="0"/>
              <a:pPr/>
              <a:t>10/9/2018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1098865174"/>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C7047C2-79AE-46C1-9725-8D5800DCA056}" type="datetimeFigureOut">
              <a:rPr lang="en-US" smtClean="0"/>
              <a:pPr/>
              <a:t>10/9/2018</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417870846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7047C2-79AE-46C1-9725-8D5800DCA056}" type="datetimeFigureOut">
              <a:rPr lang="en-US" smtClean="0"/>
              <a:pPr/>
              <a:t>10/9/2018</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1230747965"/>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3C7047C2-79AE-46C1-9725-8D5800DCA056}" type="datetimeFigureOut">
              <a:rPr lang="en-US" smtClean="0"/>
              <a:pPr/>
              <a:t>10/9/2018</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B63CF0C-6E88-423B-870C-4C3A453016FD}" type="slidenum">
              <a:rPr lang="en-US" smtClean="0"/>
              <a:pPr/>
              <a:t>‹Nº›</a:t>
            </a:fld>
            <a:endParaRPr lang="en-US"/>
          </a:p>
        </p:txBody>
      </p:sp>
      <p:sp>
        <p:nvSpPr>
          <p:cNvPr id="11" name="Freeform 6"/>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1996641230"/>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4294967295" pos="792">
          <p15:clr>
            <a:srgbClr val="F26B43"/>
          </p15:clr>
        </p15:guide>
        <p15:guide id="4294967295" pos="7200">
          <p15:clr>
            <a:srgbClr val="F26B43"/>
          </p15:clr>
        </p15:guide>
        <p15:guide id="4294967295" orient="horz" pos="4008">
          <p15:clr>
            <a:srgbClr val="F26B43"/>
          </p15:clr>
        </p15:guide>
        <p15:guide id="4294967295" orient="horz" pos="1440">
          <p15:clr>
            <a:srgbClr val="F26B43"/>
          </p15:clr>
        </p15:guide>
        <p15:guide id="4294967295" orient="horz" pos="3720">
          <p15:clr>
            <a:srgbClr val="F26B43"/>
          </p15:clr>
        </p15:guide>
        <p15:guide id="4294967295" orient="horz" pos="2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C7047C2-79AE-46C1-9725-8D5800DCA056}" type="datetimeFigureOut">
              <a:rPr lang="en-US" smtClean="0"/>
              <a:pPr/>
              <a:t>10/9/2018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1797132976"/>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C7047C2-79AE-46C1-9725-8D5800DCA056}" type="datetimeFigureOut">
              <a:rPr lang="en-US" smtClean="0"/>
              <a:pPr/>
              <a:t>10/9/2018</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3092232760"/>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 id="2147483866"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cstate="print">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C7047C2-79AE-46C1-9725-8D5800DCA056}" type="datetimeFigureOut">
              <a:rPr lang="en-US" smtClean="0"/>
              <a:pPr/>
              <a:t>10/9/2018</a:t>
            </a:fld>
            <a:endParaRPr lang="en-US"/>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1958064596"/>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cstate="print">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3C7047C2-79AE-46C1-9725-8D5800DCA056}" type="datetimeFigureOut">
              <a:rPr lang="en-US" smtClean="0"/>
              <a:pPr/>
              <a:t>10/9/2018</a:t>
            </a:fld>
            <a:endParaRPr lang="en-US"/>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US"/>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3B63CF0C-6E88-423B-870C-4C3A453016FD}" type="slidenum">
              <a:rPr lang="en-US" smtClean="0"/>
              <a:pPr/>
              <a:t>‹Nº›</a:t>
            </a:fld>
            <a:endParaRPr lang="en-US"/>
          </a:p>
        </p:txBody>
      </p:sp>
    </p:spTree>
    <p:extLst>
      <p:ext uri="{BB962C8B-B14F-4D97-AF65-F5344CB8AC3E}">
        <p14:creationId xmlns:p14="http://schemas.microsoft.com/office/powerpoint/2010/main" xmlns="" val="606431807"/>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 id="2147483898" r:id="rId13"/>
    <p:sldLayoutId id="2147483899" r:id="rId14"/>
    <p:sldLayoutId id="2147483900" r:id="rId15"/>
    <p:sldLayoutId id="2147483901" r:id="rId16"/>
    <p:sldLayoutId id="2147483902"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91455" y="0"/>
            <a:ext cx="8825658" cy="3329581"/>
          </a:xfrm>
        </p:spPr>
        <p:txBody>
          <a:bodyPr>
            <a:normAutofit/>
          </a:bodyPr>
          <a:lstStyle/>
          <a:p>
            <a:r>
              <a:rPr lang="es-AR" sz="4400" dirty="0"/>
              <a:t>I</a:t>
            </a:r>
            <a:r>
              <a:rPr lang="es-AR" sz="4400" dirty="0" smtClean="0"/>
              <a:t>NCORPORACIÓN DE LA PERSPECTIVA DE GÉNERO EN LA ADMINISTRACIÓN DE JUSTICIA</a:t>
            </a:r>
            <a:endParaRPr lang="en-US" sz="4400" dirty="0"/>
          </a:p>
        </p:txBody>
      </p:sp>
      <p:sp>
        <p:nvSpPr>
          <p:cNvPr id="3" name="Subtítulo 2"/>
          <p:cNvSpPr>
            <a:spLocks noGrp="1"/>
          </p:cNvSpPr>
          <p:nvPr>
            <p:ph type="subTitle" idx="1"/>
          </p:nvPr>
        </p:nvSpPr>
        <p:spPr>
          <a:xfrm>
            <a:off x="1524000" y="3602038"/>
            <a:ext cx="10248900" cy="2646362"/>
          </a:xfrm>
        </p:spPr>
        <p:txBody>
          <a:bodyPr>
            <a:normAutofit lnSpcReduction="10000"/>
          </a:bodyPr>
          <a:lstStyle/>
          <a:p>
            <a:endParaRPr lang="es-AR" dirty="0"/>
          </a:p>
          <a:p>
            <a:r>
              <a:rPr lang="es-AR" sz="3200" b="1" dirty="0" smtClean="0"/>
              <a:t>Primer Módulo</a:t>
            </a:r>
          </a:p>
          <a:p>
            <a:pPr algn="l"/>
            <a:endParaRPr lang="es-AR" dirty="0" smtClean="0"/>
          </a:p>
          <a:p>
            <a:pPr algn="l"/>
            <a:endParaRPr lang="es-AR" dirty="0"/>
          </a:p>
          <a:p>
            <a:pPr algn="r"/>
            <a:r>
              <a:rPr lang="es-AR" dirty="0" smtClean="0"/>
              <a:t>Dirección de Derechos Humanos y Acceso a la Justica </a:t>
            </a:r>
            <a:endParaRPr lang="en-US" dirty="0"/>
          </a:p>
          <a:p>
            <a:pPr algn="r"/>
            <a:r>
              <a:rPr lang="es-AR" dirty="0" smtClean="0"/>
              <a:t>Suprema Corte de Justicia de Mendoza</a:t>
            </a:r>
            <a:endParaRPr lang="en-US" dirty="0"/>
          </a:p>
        </p:txBody>
      </p:sp>
    </p:spTree>
    <p:extLst>
      <p:ext uri="{BB962C8B-B14F-4D97-AF65-F5344CB8AC3E}">
        <p14:creationId xmlns:p14="http://schemas.microsoft.com/office/powerpoint/2010/main" xmlns="" val="22822685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6600" b="1" i="1" dirty="0" smtClean="0">
                <a:solidFill>
                  <a:srgbClr val="C00000"/>
                </a:solidFill>
              </a:rPr>
              <a:t>Patriarcado</a:t>
            </a:r>
            <a:endParaRPr lang="en-US" sz="6600" b="1" i="1" dirty="0">
              <a:solidFill>
                <a:srgbClr val="C00000"/>
              </a:solidFill>
            </a:endParaRPr>
          </a:p>
        </p:txBody>
      </p:sp>
      <p:sp>
        <p:nvSpPr>
          <p:cNvPr id="3" name="Marcador de contenido 2"/>
          <p:cNvSpPr>
            <a:spLocks noGrp="1"/>
          </p:cNvSpPr>
          <p:nvPr>
            <p:ph idx="1"/>
          </p:nvPr>
        </p:nvSpPr>
        <p:spPr>
          <a:xfrm>
            <a:off x="2592924" y="2133599"/>
            <a:ext cx="8911687" cy="4412343"/>
          </a:xfrm>
        </p:spPr>
        <p:txBody>
          <a:bodyPr>
            <a:normAutofit/>
          </a:bodyPr>
          <a:lstStyle/>
          <a:p>
            <a:r>
              <a:rPr lang="es-ES" sz="2400" dirty="0" smtClean="0"/>
              <a:t>sistema </a:t>
            </a:r>
            <a:r>
              <a:rPr lang="es-ES" sz="2400" dirty="0"/>
              <a:t>social, político, ideológico, económico. </a:t>
            </a:r>
            <a:endParaRPr lang="es-ES" sz="2400" dirty="0" smtClean="0"/>
          </a:p>
          <a:p>
            <a:r>
              <a:rPr lang="es-ES" sz="2400" dirty="0" smtClean="0"/>
              <a:t>Organización </a:t>
            </a:r>
            <a:r>
              <a:rPr lang="es-ES" sz="2400" dirty="0"/>
              <a:t>social donde la autoridad, el poder, es ejercida por el hombre, tanto en lo público como en lo privado, transversalmente a las distintas organizaciones e instituciones.</a:t>
            </a:r>
            <a:endParaRPr lang="en-US" sz="2400" dirty="0"/>
          </a:p>
          <a:p>
            <a:r>
              <a:rPr lang="es-ES" sz="2400" dirty="0"/>
              <a:t>Los espacios de socialización donde nacemos, crecemos, nos educamos, trabajamos, desarrollamos cada aspecto de nuestra vida SON patriarcales. Transmiten y reproducen cultura. Una cultura patriarcal de la que somos hijos e hijas.</a:t>
            </a:r>
            <a:endParaRPr lang="en-US" sz="2400" dirty="0"/>
          </a:p>
          <a:p>
            <a:endParaRPr lang="en-US" dirty="0"/>
          </a:p>
        </p:txBody>
      </p:sp>
    </p:spTree>
    <p:extLst>
      <p:ext uri="{BB962C8B-B14F-4D97-AF65-F5344CB8AC3E}">
        <p14:creationId xmlns:p14="http://schemas.microsoft.com/office/powerpoint/2010/main" xmlns="" val="1953149252"/>
      </p:ext>
    </p:extLst>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69143" y="624110"/>
            <a:ext cx="10290628" cy="1280890"/>
          </a:xfrm>
        </p:spPr>
        <p:txBody>
          <a:bodyPr>
            <a:noAutofit/>
          </a:bodyPr>
          <a:lstStyle/>
          <a:p>
            <a:r>
              <a:rPr lang="es-ES" sz="6600" b="1" i="1" dirty="0">
                <a:solidFill>
                  <a:srgbClr val="C00000"/>
                </a:solidFill>
              </a:rPr>
              <a:t>Patriarcado </a:t>
            </a:r>
            <a:r>
              <a:rPr lang="es-ES" sz="4800" b="1" i="1" dirty="0">
                <a:solidFill>
                  <a:srgbClr val="C00000"/>
                </a:solidFill>
              </a:rPr>
              <a:t>¿Desde cuándo?</a:t>
            </a:r>
            <a:endParaRPr lang="en-US" sz="4800" b="1" i="1" dirty="0">
              <a:solidFill>
                <a:srgbClr val="C00000"/>
              </a:solidFill>
            </a:endParaRPr>
          </a:p>
        </p:txBody>
      </p:sp>
      <p:sp>
        <p:nvSpPr>
          <p:cNvPr id="3" name="Marcador de contenido 2"/>
          <p:cNvSpPr>
            <a:spLocks noGrp="1"/>
          </p:cNvSpPr>
          <p:nvPr>
            <p:ph idx="1"/>
          </p:nvPr>
        </p:nvSpPr>
        <p:spPr>
          <a:xfrm>
            <a:off x="1233714" y="1904999"/>
            <a:ext cx="10958286" cy="4640943"/>
          </a:xfrm>
        </p:spPr>
        <p:txBody>
          <a:bodyPr/>
          <a:lstStyle/>
          <a:p>
            <a:endParaRPr lang="en-US" dirty="0"/>
          </a:p>
          <a:p>
            <a:r>
              <a:rPr lang="es-ES" sz="2400" dirty="0" err="1">
                <a:latin typeface="Arial Black" panose="020B0A04020102020204" pitchFamily="34" charset="0"/>
              </a:rPr>
              <a:t>Gerda</a:t>
            </a:r>
            <a:r>
              <a:rPr lang="es-ES" sz="2400" dirty="0">
                <a:latin typeface="Arial Black" panose="020B0A04020102020204" pitchFamily="34" charset="0"/>
              </a:rPr>
              <a:t> </a:t>
            </a:r>
            <a:r>
              <a:rPr lang="es-ES" sz="2400" dirty="0" smtClean="0">
                <a:latin typeface="Arial Black" panose="020B0A04020102020204" pitchFamily="34" charset="0"/>
              </a:rPr>
              <a:t>Lerner “</a:t>
            </a:r>
            <a:r>
              <a:rPr lang="es-ES" sz="2400" b="1" dirty="0" smtClean="0">
                <a:latin typeface="Arial Black" panose="020B0A04020102020204" pitchFamily="34" charset="0"/>
              </a:rPr>
              <a:t>La </a:t>
            </a:r>
            <a:r>
              <a:rPr lang="es-ES" sz="2400" b="1" dirty="0">
                <a:latin typeface="Arial Black" panose="020B0A04020102020204" pitchFamily="34" charset="0"/>
              </a:rPr>
              <a:t>creación del </a:t>
            </a:r>
            <a:r>
              <a:rPr lang="es-ES" sz="2400" b="1" dirty="0" smtClean="0">
                <a:latin typeface="Arial Black" panose="020B0A04020102020204" pitchFamily="34" charset="0"/>
              </a:rPr>
              <a:t>patriarcado”</a:t>
            </a:r>
          </a:p>
          <a:p>
            <a:pPr lvl="1"/>
            <a:r>
              <a:rPr lang="es-ES" sz="2400" dirty="0" smtClean="0">
                <a:latin typeface="Arial Black" panose="020B0A04020102020204" pitchFamily="34" charset="0"/>
              </a:rPr>
              <a:t>Teoría </a:t>
            </a:r>
            <a:r>
              <a:rPr lang="es-ES" sz="2400" dirty="0">
                <a:latin typeface="Arial Black" panose="020B0A04020102020204" pitchFamily="34" charset="0"/>
              </a:rPr>
              <a:t>feminista de la </a:t>
            </a:r>
            <a:r>
              <a:rPr lang="es-ES" sz="2400" dirty="0" smtClean="0">
                <a:latin typeface="Arial Black" panose="020B0A04020102020204" pitchFamily="34" charset="0"/>
              </a:rPr>
              <a:t>historia</a:t>
            </a:r>
          </a:p>
          <a:p>
            <a:pPr lvl="1"/>
            <a:r>
              <a:rPr lang="es-ES" sz="2400" dirty="0" smtClean="0">
                <a:latin typeface="Arial Black" panose="020B0A04020102020204" pitchFamily="34" charset="0"/>
              </a:rPr>
              <a:t>visibilizar </a:t>
            </a:r>
            <a:r>
              <a:rPr lang="es-ES" sz="2400" dirty="0">
                <a:latin typeface="Arial Black" panose="020B0A04020102020204" pitchFamily="34" charset="0"/>
              </a:rPr>
              <a:t>lo “otro”.</a:t>
            </a:r>
            <a:endParaRPr lang="en-US" sz="2400" dirty="0">
              <a:latin typeface="Arial Black" panose="020B0A04020102020204" pitchFamily="34" charset="0"/>
            </a:endParaRPr>
          </a:p>
          <a:p>
            <a:r>
              <a:rPr lang="es-ES" sz="2400" dirty="0">
                <a:latin typeface="Arial Black" panose="020B0A04020102020204" pitchFamily="34" charset="0"/>
              </a:rPr>
              <a:t>4000 años AC.</a:t>
            </a:r>
            <a:endParaRPr lang="en-US" sz="2400" dirty="0">
              <a:latin typeface="Arial Black" panose="020B0A04020102020204" pitchFamily="34" charset="0"/>
            </a:endParaRPr>
          </a:p>
          <a:p>
            <a:r>
              <a:rPr lang="es-ES" sz="2400" dirty="0" err="1">
                <a:latin typeface="Arial Black" panose="020B0A04020102020204" pitchFamily="34" charset="0"/>
              </a:rPr>
              <a:t>Matriarcalidad</a:t>
            </a:r>
            <a:r>
              <a:rPr lang="es-ES" sz="2400" dirty="0">
                <a:latin typeface="Arial Black" panose="020B0A04020102020204" pitchFamily="34" charset="0"/>
              </a:rPr>
              <a:t> y </a:t>
            </a:r>
            <a:r>
              <a:rPr lang="es-ES" sz="2400" dirty="0" err="1">
                <a:latin typeface="Arial Black" panose="020B0A04020102020204" pitchFamily="34" charset="0"/>
              </a:rPr>
              <a:t>matrilinealidad</a:t>
            </a:r>
            <a:r>
              <a:rPr lang="es-ES" sz="2400" dirty="0">
                <a:latin typeface="Arial Black" panose="020B0A04020102020204" pitchFamily="34" charset="0"/>
              </a:rPr>
              <a:t>. </a:t>
            </a:r>
            <a:endParaRPr lang="en-US" sz="2400" dirty="0">
              <a:latin typeface="Arial Black" panose="020B0A04020102020204" pitchFamily="34" charset="0"/>
            </a:endParaRPr>
          </a:p>
          <a:p>
            <a:r>
              <a:rPr lang="es-ES" sz="2400" dirty="0">
                <a:latin typeface="Arial Black" panose="020B0A04020102020204" pitchFamily="34" charset="0"/>
              </a:rPr>
              <a:t>Intercambio de mujeres.</a:t>
            </a:r>
            <a:endParaRPr lang="en-US" sz="2400" dirty="0">
              <a:latin typeface="Arial Black" panose="020B0A04020102020204" pitchFamily="34" charset="0"/>
            </a:endParaRPr>
          </a:p>
          <a:p>
            <a:r>
              <a:rPr lang="es-ES" sz="2400" dirty="0">
                <a:latin typeface="Arial Black" panose="020B0A04020102020204" pitchFamily="34" charset="0"/>
              </a:rPr>
              <a:t>Del politeísmo al monoteísmo. </a:t>
            </a:r>
            <a:endParaRPr lang="en-US" sz="2400" dirty="0">
              <a:latin typeface="Arial Black" panose="020B0A04020102020204" pitchFamily="34" charset="0"/>
            </a:endParaRPr>
          </a:p>
          <a:p>
            <a:r>
              <a:rPr lang="es-ES" sz="2400" dirty="0">
                <a:latin typeface="Arial Black" panose="020B0A04020102020204" pitchFamily="34" charset="0"/>
              </a:rPr>
              <a:t>El control de la sexualidad, de la prole.</a:t>
            </a:r>
            <a:endParaRPr lang="en-US" sz="2400" dirty="0">
              <a:latin typeface="Arial Black" panose="020B0A04020102020204" pitchFamily="34" charset="0"/>
            </a:endParaRPr>
          </a:p>
          <a:p>
            <a:endParaRPr lang="en-US" dirty="0"/>
          </a:p>
        </p:txBody>
      </p:sp>
    </p:spTree>
    <p:extLst>
      <p:ext uri="{BB962C8B-B14F-4D97-AF65-F5344CB8AC3E}">
        <p14:creationId xmlns:p14="http://schemas.microsoft.com/office/powerpoint/2010/main" xmlns="" val="2644773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15886" y="290286"/>
            <a:ext cx="9588727" cy="1614714"/>
          </a:xfrm>
        </p:spPr>
        <p:txBody>
          <a:bodyPr/>
          <a:lstStyle/>
          <a:p>
            <a:pPr algn="r"/>
            <a:r>
              <a:rPr lang="es-AR" dirty="0" smtClean="0">
                <a:solidFill>
                  <a:srgbClr val="C00000"/>
                </a:solidFill>
                <a:latin typeface="Cooper Black" panose="0208090404030B020404" pitchFamily="18" charset="0"/>
              </a:rPr>
              <a:t>Desde el patriarcado,</a:t>
            </a:r>
            <a:br>
              <a:rPr lang="es-AR" dirty="0" smtClean="0">
                <a:solidFill>
                  <a:srgbClr val="C00000"/>
                </a:solidFill>
                <a:latin typeface="Cooper Black" panose="0208090404030B020404" pitchFamily="18" charset="0"/>
              </a:rPr>
            </a:br>
            <a:r>
              <a:rPr lang="es-AR" dirty="0" smtClean="0">
                <a:solidFill>
                  <a:srgbClr val="C00000"/>
                </a:solidFill>
                <a:latin typeface="Cooper Black" panose="0208090404030B020404" pitchFamily="18" charset="0"/>
              </a:rPr>
              <a:t>las mujeres son:</a:t>
            </a:r>
            <a:endParaRPr lang="en-US" dirty="0">
              <a:solidFill>
                <a:srgbClr val="C00000"/>
              </a:solidFill>
              <a:latin typeface="Cooper Black" panose="0208090404030B020404" pitchFamily="18" charset="0"/>
            </a:endParaRPr>
          </a:p>
        </p:txBody>
      </p:sp>
      <p:sp>
        <p:nvSpPr>
          <p:cNvPr id="3" name="Marcador de contenido 2"/>
          <p:cNvSpPr>
            <a:spLocks noGrp="1"/>
          </p:cNvSpPr>
          <p:nvPr>
            <p:ph idx="1"/>
          </p:nvPr>
        </p:nvSpPr>
        <p:spPr>
          <a:xfrm>
            <a:off x="2351314" y="1611086"/>
            <a:ext cx="9153298" cy="4300136"/>
          </a:xfrm>
        </p:spPr>
        <p:txBody>
          <a:bodyPr/>
          <a:lstStyle/>
          <a:p>
            <a:r>
              <a:rPr lang="es-ES" sz="2000" dirty="0" smtClean="0"/>
              <a:t>primer </a:t>
            </a:r>
            <a:r>
              <a:rPr lang="es-ES" sz="2000" dirty="0"/>
              <a:t>propiedad privada, mucho antes del capitalismo.</a:t>
            </a:r>
            <a:endParaRPr lang="en-US" sz="2000" dirty="0"/>
          </a:p>
          <a:p>
            <a:r>
              <a:rPr lang="es-ES" sz="2000" dirty="0" smtClean="0"/>
              <a:t>primeras </a:t>
            </a:r>
            <a:r>
              <a:rPr lang="es-ES" sz="2000" dirty="0"/>
              <a:t>esclavas.</a:t>
            </a:r>
            <a:endParaRPr lang="en-US" sz="2000" dirty="0"/>
          </a:p>
          <a:p>
            <a:r>
              <a:rPr lang="es-ES" sz="2000" dirty="0" smtClean="0"/>
              <a:t>primeras </a:t>
            </a:r>
            <a:r>
              <a:rPr lang="es-ES" sz="2000" dirty="0"/>
              <a:t>subordinadas en los procesos de dominación y jerarquización de clases.</a:t>
            </a:r>
            <a:endParaRPr lang="en-US" sz="2000" dirty="0"/>
          </a:p>
          <a:p>
            <a:r>
              <a:rPr lang="es-ES" sz="2000" dirty="0"/>
              <a:t>Proletarias dentro de las proletarias. Dominadas dentro de las clases dominantes y dominadas. Dominadas por otras mujeres dominadas.</a:t>
            </a:r>
            <a:endParaRPr lang="en-US" sz="2000" dirty="0"/>
          </a:p>
          <a:p>
            <a:r>
              <a:rPr lang="es-ES" sz="2000" dirty="0"/>
              <a:t>Disgregación, competencia, imposibilidad de conciencia de </a:t>
            </a:r>
            <a:r>
              <a:rPr lang="es-ES" sz="2000" dirty="0" smtClean="0"/>
              <a:t>clase.</a:t>
            </a:r>
          </a:p>
          <a:p>
            <a:pPr marL="0" indent="0">
              <a:buNone/>
            </a:pPr>
            <a:endParaRPr lang="es-ES" dirty="0"/>
          </a:p>
          <a:p>
            <a:pPr marL="0" indent="0">
              <a:buNone/>
            </a:pPr>
            <a:endParaRPr lang="en-US" dirty="0"/>
          </a:p>
          <a:p>
            <a:endParaRPr lang="en-US" dirty="0"/>
          </a:p>
        </p:txBody>
      </p:sp>
      <p:sp>
        <p:nvSpPr>
          <p:cNvPr id="4" name="Flecha derecha 3"/>
          <p:cNvSpPr/>
          <p:nvPr/>
        </p:nvSpPr>
        <p:spPr>
          <a:xfrm rot="10800000">
            <a:off x="3962401" y="4455887"/>
            <a:ext cx="7542211" cy="23005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p:cNvSpPr txBox="1"/>
          <p:nvPr/>
        </p:nvSpPr>
        <p:spPr>
          <a:xfrm>
            <a:off x="4920343" y="5007428"/>
            <a:ext cx="6473371" cy="1077218"/>
          </a:xfrm>
          <a:prstGeom prst="rect">
            <a:avLst/>
          </a:prstGeom>
          <a:noFill/>
        </p:spPr>
        <p:txBody>
          <a:bodyPr wrap="square" rtlCol="0">
            <a:spAutoFit/>
          </a:bodyPr>
          <a:lstStyle/>
          <a:p>
            <a:r>
              <a:rPr lang="es-ES" sz="3200" dirty="0" smtClean="0">
                <a:solidFill>
                  <a:schemeClr val="bg1"/>
                </a:solidFill>
                <a:latin typeface="Arial Black" panose="020B0A04020102020204" pitchFamily="34" charset="0"/>
              </a:rPr>
              <a:t>Reproducimos el mismo orden que nos oprime</a:t>
            </a:r>
            <a:endParaRPr lang="en-US" sz="32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xmlns="" val="154027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strips(downLeft)">
                                      <p:cBhvr>
                                        <p:cTn id="42"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3029" y="624110"/>
            <a:ext cx="10406742" cy="1280890"/>
          </a:xfrm>
        </p:spPr>
        <p:txBody>
          <a:bodyPr>
            <a:noAutofit/>
          </a:bodyPr>
          <a:lstStyle/>
          <a:p>
            <a:r>
              <a:rPr lang="es-AR" sz="6600" b="1" i="1" dirty="0">
                <a:solidFill>
                  <a:srgbClr val="C00000"/>
                </a:solidFill>
              </a:rPr>
              <a:t>Patriarcado: </a:t>
            </a:r>
            <a:r>
              <a:rPr lang="es-AR" sz="4400" b="1" i="1" dirty="0">
                <a:solidFill>
                  <a:srgbClr val="C00000"/>
                </a:solidFill>
              </a:rPr>
              <a:t>algunos efectos</a:t>
            </a:r>
            <a:endParaRPr lang="en-US" sz="4400" b="1" i="1" dirty="0">
              <a:solidFill>
                <a:srgbClr val="C00000"/>
              </a:solidFill>
            </a:endParaRPr>
          </a:p>
        </p:txBody>
      </p:sp>
      <p:sp>
        <p:nvSpPr>
          <p:cNvPr id="3" name="Marcador de contenido 2"/>
          <p:cNvSpPr>
            <a:spLocks noGrp="1"/>
          </p:cNvSpPr>
          <p:nvPr>
            <p:ph idx="1"/>
          </p:nvPr>
        </p:nvSpPr>
        <p:spPr>
          <a:xfrm>
            <a:off x="1930399" y="2282371"/>
            <a:ext cx="9898743" cy="4394199"/>
          </a:xfrm>
        </p:spPr>
        <p:txBody>
          <a:bodyPr>
            <a:normAutofit fontScale="92500" lnSpcReduction="20000"/>
          </a:bodyPr>
          <a:lstStyle/>
          <a:p>
            <a:r>
              <a:rPr lang="es-ES" sz="3200" dirty="0" smtClean="0"/>
              <a:t>Escinde </a:t>
            </a:r>
            <a:r>
              <a:rPr lang="es-ES" sz="3200" dirty="0"/>
              <a:t>a las mujeres de todo ámbito de posible autonomía y decisión, incluso de nuestro propio cuerpo.</a:t>
            </a:r>
            <a:endParaRPr lang="en-US" sz="3200" dirty="0"/>
          </a:p>
          <a:p>
            <a:r>
              <a:rPr lang="es-ES" sz="3200" dirty="0"/>
              <a:t>Escinde a las mujeres de su cuerpo – de la sexualidad, del deseo, del goce, del poder de dar vida – </a:t>
            </a:r>
            <a:endParaRPr lang="es-ES" sz="3200" dirty="0" smtClean="0"/>
          </a:p>
          <a:p>
            <a:r>
              <a:rPr lang="es-ES" sz="3200" dirty="0" smtClean="0"/>
              <a:t>La </a:t>
            </a:r>
            <a:r>
              <a:rPr lang="es-ES" sz="3200" dirty="0" smtClean="0">
                <a:solidFill>
                  <a:srgbClr val="FF0000"/>
                </a:solidFill>
              </a:rPr>
              <a:t>REDUCE </a:t>
            </a:r>
            <a:r>
              <a:rPr lang="es-ES" sz="3200" dirty="0">
                <a:solidFill>
                  <a:srgbClr val="FF0000"/>
                </a:solidFill>
              </a:rPr>
              <a:t>A LA PROCREACIÓN</a:t>
            </a:r>
            <a:r>
              <a:rPr lang="es-ES" sz="3200" dirty="0"/>
              <a:t>, como función y destino.</a:t>
            </a:r>
            <a:endParaRPr lang="en-US" sz="3200" dirty="0"/>
          </a:p>
          <a:p>
            <a:pPr marL="0" indent="0">
              <a:buNone/>
            </a:pPr>
            <a:endParaRPr lang="es-ES" sz="3200" b="1" dirty="0" smtClean="0"/>
          </a:p>
          <a:p>
            <a:pPr marL="0" indent="0" algn="r">
              <a:buNone/>
            </a:pPr>
            <a:r>
              <a:rPr lang="es-ES" sz="3200" b="1" dirty="0" smtClean="0">
                <a:solidFill>
                  <a:srgbClr val="0070C0"/>
                </a:solidFill>
              </a:rPr>
              <a:t>Mujer </a:t>
            </a:r>
            <a:r>
              <a:rPr lang="es-ES" sz="3200" b="1" dirty="0">
                <a:solidFill>
                  <a:srgbClr val="0070C0"/>
                </a:solidFill>
              </a:rPr>
              <a:t>madre, mujer depósito, mujer </a:t>
            </a:r>
            <a:r>
              <a:rPr lang="es-ES" sz="3200" b="1" dirty="0" smtClean="0">
                <a:solidFill>
                  <a:srgbClr val="0070C0"/>
                </a:solidFill>
              </a:rPr>
              <a:t>objeto</a:t>
            </a:r>
            <a:endParaRPr lang="en-US" sz="3200" dirty="0">
              <a:solidFill>
                <a:srgbClr val="0070C0"/>
              </a:solidFill>
            </a:endParaRPr>
          </a:p>
          <a:p>
            <a:endParaRPr lang="en-US" dirty="0"/>
          </a:p>
        </p:txBody>
      </p:sp>
    </p:spTree>
    <p:extLst>
      <p:ext uri="{BB962C8B-B14F-4D97-AF65-F5344CB8AC3E}">
        <p14:creationId xmlns:p14="http://schemas.microsoft.com/office/powerpoint/2010/main" xmlns="" val="13881620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362857"/>
            <a:ext cx="10744200" cy="1327831"/>
          </a:xfrm>
          <a:solidFill>
            <a:srgbClr val="FFFF00"/>
          </a:solidFill>
        </p:spPr>
        <p:txBody>
          <a:bodyPr/>
          <a:lstStyle/>
          <a:p>
            <a:r>
              <a:rPr lang="es-ES" dirty="0" smtClean="0">
                <a:latin typeface="Cooper Black" panose="0208090404030B020404" pitchFamily="18" charset="0"/>
              </a:rPr>
              <a:t>¿Qué son los ESTEREOTIPOS?</a:t>
            </a:r>
            <a:endParaRPr lang="en-US" dirty="0">
              <a:latin typeface="Cooper Black" panose="0208090404030B020404" pitchFamily="18" charset="0"/>
            </a:endParaRPr>
          </a:p>
        </p:txBody>
      </p:sp>
      <p:sp>
        <p:nvSpPr>
          <p:cNvPr id="3" name="Marcador de contenido 2"/>
          <p:cNvSpPr>
            <a:spLocks noGrp="1"/>
          </p:cNvSpPr>
          <p:nvPr>
            <p:ph idx="1"/>
          </p:nvPr>
        </p:nvSpPr>
        <p:spPr>
          <a:xfrm>
            <a:off x="609600" y="1825624"/>
            <a:ext cx="10744200" cy="4763861"/>
          </a:xfrm>
          <a:solidFill>
            <a:schemeClr val="accent3">
              <a:lumMod val="60000"/>
              <a:lumOff val="40000"/>
            </a:schemeClr>
          </a:solidFill>
        </p:spPr>
        <p:txBody>
          <a:bodyPr>
            <a:normAutofit fontScale="92500" lnSpcReduction="10000"/>
          </a:bodyPr>
          <a:lstStyle/>
          <a:p>
            <a:pPr marL="0" indent="0">
              <a:buNone/>
            </a:pPr>
            <a:r>
              <a:rPr lang="es-ES" sz="4800" i="1" dirty="0"/>
              <a:t>I</a:t>
            </a:r>
            <a:r>
              <a:rPr lang="es-ES" sz="4800" i="1" dirty="0" smtClean="0"/>
              <a:t>deas </a:t>
            </a:r>
            <a:r>
              <a:rPr lang="es-ES" sz="4800" i="1" dirty="0"/>
              <a:t>preconcebidas, </a:t>
            </a:r>
            <a:endParaRPr lang="es-ES" sz="4800" i="1" dirty="0" smtClean="0"/>
          </a:p>
          <a:p>
            <a:pPr marL="0" indent="0">
              <a:buNone/>
            </a:pPr>
            <a:r>
              <a:rPr lang="es-ES" sz="4800" i="1" dirty="0" smtClean="0"/>
              <a:t>expectativas </a:t>
            </a:r>
            <a:r>
              <a:rPr lang="es-ES" sz="4800" i="1" dirty="0"/>
              <a:t>de rol, </a:t>
            </a:r>
            <a:endParaRPr lang="es-ES" sz="4800" i="1" dirty="0" smtClean="0"/>
          </a:p>
          <a:p>
            <a:pPr marL="0" indent="0">
              <a:buNone/>
            </a:pPr>
            <a:r>
              <a:rPr lang="es-ES" sz="4800" i="1" dirty="0" smtClean="0"/>
              <a:t>deberes </a:t>
            </a:r>
            <a:r>
              <a:rPr lang="es-ES" sz="4800" i="1" dirty="0"/>
              <a:t>de comportamiento, </a:t>
            </a:r>
            <a:endParaRPr lang="es-ES" sz="4800" i="1" dirty="0" smtClean="0"/>
          </a:p>
          <a:p>
            <a:pPr marL="0" indent="0">
              <a:buNone/>
            </a:pPr>
            <a:r>
              <a:rPr lang="es-ES" sz="4800" i="1" dirty="0" smtClean="0"/>
              <a:t>atributos </a:t>
            </a:r>
            <a:r>
              <a:rPr lang="es-ES" sz="4800" i="1" dirty="0"/>
              <a:t>impuestos </a:t>
            </a:r>
            <a:endParaRPr lang="es-ES" sz="4800" i="1" dirty="0" smtClean="0"/>
          </a:p>
          <a:p>
            <a:pPr marL="0" indent="0">
              <a:buNone/>
            </a:pPr>
            <a:r>
              <a:rPr lang="es-ES" sz="4800" b="1" i="1" dirty="0" smtClean="0">
                <a:solidFill>
                  <a:srgbClr val="0070C0"/>
                </a:solidFill>
              </a:rPr>
              <a:t>que </a:t>
            </a:r>
            <a:r>
              <a:rPr lang="es-ES" sz="4800" b="1" i="1" dirty="0">
                <a:solidFill>
                  <a:srgbClr val="0070C0"/>
                </a:solidFill>
              </a:rPr>
              <a:t>se transforman en demanda, expectativa de cumplimiento y sanción en caso de corrimiento.</a:t>
            </a:r>
            <a:endParaRPr lang="en-US" sz="4800" b="1" dirty="0">
              <a:solidFill>
                <a:srgbClr val="0070C0"/>
              </a:solidFill>
            </a:endParaRPr>
          </a:p>
        </p:txBody>
      </p:sp>
    </p:spTree>
    <p:extLst>
      <p:ext uri="{BB962C8B-B14F-4D97-AF65-F5344CB8AC3E}">
        <p14:creationId xmlns:p14="http://schemas.microsoft.com/office/powerpoint/2010/main" xmlns="" val="21611408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solidFill>
            <a:schemeClr val="accent3">
              <a:lumMod val="60000"/>
              <a:lumOff val="40000"/>
            </a:schemeClr>
          </a:solidFill>
        </p:spPr>
        <p:txBody>
          <a:bodyPr>
            <a:normAutofit fontScale="90000"/>
          </a:bodyPr>
          <a:lstStyle/>
          <a:p>
            <a:pPr algn="ctr"/>
            <a:r>
              <a:rPr lang="en-US" dirty="0"/>
              <a:t/>
            </a:r>
            <a:br>
              <a:rPr lang="en-US" dirty="0"/>
            </a:br>
            <a:r>
              <a:rPr lang="es-ES" dirty="0" smtClean="0">
                <a:effectLst>
                  <a:outerShdw blurRad="38100" dist="38100" dir="2700000" algn="tl">
                    <a:srgbClr val="000000">
                      <a:alpha val="43137"/>
                    </a:srgbClr>
                  </a:outerShdw>
                </a:effectLst>
              </a:rPr>
              <a:t>Diferencia de roles escinde- ámbitos, tareas y lugares en la estructura social</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7" name="Marcador de texto 6"/>
          <p:cNvSpPr>
            <a:spLocks noGrp="1"/>
          </p:cNvSpPr>
          <p:nvPr>
            <p:ph type="body" idx="1"/>
          </p:nvPr>
        </p:nvSpPr>
        <p:spPr>
          <a:ln w="76200">
            <a:solidFill>
              <a:srgbClr val="FF99CC"/>
            </a:solidFill>
          </a:ln>
        </p:spPr>
        <p:txBody>
          <a:bodyPr>
            <a:normAutofit/>
          </a:bodyPr>
          <a:lstStyle/>
          <a:p>
            <a:r>
              <a:rPr lang="es-AR" sz="3600" dirty="0" smtClean="0"/>
              <a:t>Estereotipo</a:t>
            </a:r>
            <a:r>
              <a:rPr lang="es-AR" sz="3200" dirty="0" smtClean="0"/>
              <a:t> de </a:t>
            </a:r>
            <a:r>
              <a:rPr lang="es-AR" sz="3200" dirty="0" smtClean="0">
                <a:solidFill>
                  <a:srgbClr val="FF99CC"/>
                </a:solidFill>
              </a:rPr>
              <a:t>MUJER </a:t>
            </a:r>
            <a:endParaRPr lang="en-US" sz="3200" dirty="0">
              <a:solidFill>
                <a:srgbClr val="FF99CC"/>
              </a:solidFill>
            </a:endParaRPr>
          </a:p>
        </p:txBody>
      </p:sp>
      <p:sp>
        <p:nvSpPr>
          <p:cNvPr id="8" name="Marcador de contenido 7"/>
          <p:cNvSpPr>
            <a:spLocks noGrp="1"/>
          </p:cNvSpPr>
          <p:nvPr>
            <p:ph sz="half" idx="2"/>
          </p:nvPr>
        </p:nvSpPr>
        <p:spPr>
          <a:ln w="76200">
            <a:solidFill>
              <a:srgbClr val="FF99CC"/>
            </a:solidFill>
          </a:ln>
        </p:spPr>
        <p:txBody>
          <a:bodyPr>
            <a:normAutofit/>
          </a:bodyPr>
          <a:lstStyle/>
          <a:p>
            <a:r>
              <a:rPr lang="es-ES" dirty="0" smtClean="0"/>
              <a:t>debilidad, delicadeza, docilidad, ternura, emocionalidad, inestabilidad, delicadeza, dependencia</a:t>
            </a:r>
            <a:endParaRPr lang="en-US" dirty="0"/>
          </a:p>
          <a:p>
            <a:r>
              <a:rPr lang="es-ES" b="1" dirty="0" smtClean="0"/>
              <a:t>Lo privado</a:t>
            </a:r>
            <a:r>
              <a:rPr lang="es-ES" dirty="0" smtClean="0"/>
              <a:t> como ámbito de cuidado de otros y procreación </a:t>
            </a:r>
          </a:p>
          <a:p>
            <a:r>
              <a:rPr lang="es-ES" dirty="0" smtClean="0"/>
              <a:t>Pero: ¿Ama de casa? Porque dueño…</a:t>
            </a:r>
            <a:endParaRPr lang="en-US" dirty="0"/>
          </a:p>
        </p:txBody>
      </p:sp>
      <p:sp>
        <p:nvSpPr>
          <p:cNvPr id="9" name="Marcador de texto 8"/>
          <p:cNvSpPr>
            <a:spLocks noGrp="1"/>
          </p:cNvSpPr>
          <p:nvPr>
            <p:ph type="body" sz="quarter" idx="3"/>
          </p:nvPr>
        </p:nvSpPr>
        <p:spPr>
          <a:ln w="76200">
            <a:solidFill>
              <a:srgbClr val="00B0F0"/>
            </a:solidFill>
          </a:ln>
        </p:spPr>
        <p:txBody>
          <a:bodyPr>
            <a:normAutofit/>
          </a:bodyPr>
          <a:lstStyle/>
          <a:p>
            <a:r>
              <a:rPr lang="es-ES" sz="3600" dirty="0" smtClean="0"/>
              <a:t>Estereotipo de </a:t>
            </a:r>
            <a:r>
              <a:rPr lang="es-ES" sz="3600" dirty="0" smtClean="0">
                <a:solidFill>
                  <a:srgbClr val="00B0F0"/>
                </a:solidFill>
              </a:rPr>
              <a:t>HOMBRE</a:t>
            </a:r>
            <a:endParaRPr lang="en-US" sz="3600" dirty="0">
              <a:solidFill>
                <a:srgbClr val="00B0F0"/>
              </a:solidFill>
            </a:endParaRPr>
          </a:p>
        </p:txBody>
      </p:sp>
      <p:sp>
        <p:nvSpPr>
          <p:cNvPr id="10" name="Marcador de contenido 9"/>
          <p:cNvSpPr>
            <a:spLocks noGrp="1"/>
          </p:cNvSpPr>
          <p:nvPr>
            <p:ph sz="quarter" idx="4"/>
          </p:nvPr>
        </p:nvSpPr>
        <p:spPr>
          <a:ln w="76200">
            <a:solidFill>
              <a:srgbClr val="00B0F0"/>
            </a:solidFill>
          </a:ln>
        </p:spPr>
        <p:txBody>
          <a:bodyPr>
            <a:normAutofit fontScale="92500"/>
          </a:bodyPr>
          <a:lstStyle/>
          <a:p>
            <a:r>
              <a:rPr lang="es-ES" dirty="0" smtClean="0"/>
              <a:t>fuerza, valentía, determinación, rudeza, materialidad, capacidad, estabilidad, violencia, mando.</a:t>
            </a:r>
          </a:p>
          <a:p>
            <a:endParaRPr lang="es-ES" b="1" dirty="0" smtClean="0"/>
          </a:p>
          <a:p>
            <a:r>
              <a:rPr lang="es-ES" b="1" dirty="0" smtClean="0"/>
              <a:t>Lo público </a:t>
            </a:r>
            <a:r>
              <a:rPr lang="es-ES" dirty="0" smtClean="0"/>
              <a:t>como ámbito de ejercicio de poder – para los hombres</a:t>
            </a:r>
          </a:p>
          <a:p>
            <a:r>
              <a:rPr lang="es-ES" dirty="0" smtClean="0"/>
              <a:t>Dueño de casa: El hombre domina también el ámbito de lo privado</a:t>
            </a:r>
            <a:endParaRPr lang="en-US" dirty="0" smtClean="0"/>
          </a:p>
          <a:p>
            <a:endParaRPr lang="en-US" dirty="0"/>
          </a:p>
        </p:txBody>
      </p:sp>
    </p:spTree>
    <p:extLst>
      <p:ext uri="{BB962C8B-B14F-4D97-AF65-F5344CB8AC3E}">
        <p14:creationId xmlns:p14="http://schemas.microsoft.com/office/powerpoint/2010/main" xmlns="" val="38283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7">
                                            <p:bg/>
                                          </p:spTgt>
                                        </p:tgtEl>
                                        <p:attrNameLst>
                                          <p:attrName>style.visibility</p:attrName>
                                        </p:attrNameLst>
                                      </p:cBhvr>
                                      <p:to>
                                        <p:strVal val="visible"/>
                                      </p:to>
                                    </p:set>
                                    <p:animEffect transition="in" filter="randombar(horizontal)">
                                      <p:cBhvr>
                                        <p:cTn id="11" dur="500"/>
                                        <p:tgtEl>
                                          <p:spTgt spid="7">
                                            <p:bg/>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6" dur="500"/>
                                        <p:tgtEl>
                                          <p:spTgt spid="7">
                                            <p:txEl>
                                              <p:pRg st="0" end="0"/>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9">
                                            <p:bg/>
                                          </p:spTgt>
                                        </p:tgtEl>
                                        <p:attrNameLst>
                                          <p:attrName>style.visibility</p:attrName>
                                        </p:attrNameLst>
                                      </p:cBhvr>
                                      <p:to>
                                        <p:strVal val="visible"/>
                                      </p:to>
                                    </p:set>
                                    <p:animEffect transition="in" filter="randombar(horizontal)">
                                      <p:cBhvr>
                                        <p:cTn id="19" dur="500"/>
                                        <p:tgtEl>
                                          <p:spTgt spid="9">
                                            <p:bg/>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randombar(horizontal)">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down)">
                                      <p:cBhvr>
                                        <p:cTn id="27" dur="500"/>
                                        <p:tgtEl>
                                          <p:spTgt spid="8">
                                            <p:txEl>
                                              <p:pRg st="0" end="0"/>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wipe(down)">
                                      <p:cBhvr>
                                        <p:cTn id="30" dur="500"/>
                                        <p:tgtEl>
                                          <p:spTgt spid="8">
                                            <p:txEl>
                                              <p:pRg st="1" end="1"/>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wipe(down)">
                                      <p:cBhvr>
                                        <p:cTn id="33" dur="500"/>
                                        <p:tgtEl>
                                          <p:spTgt spid="8">
                                            <p:txEl>
                                              <p:pRg st="2" end="2"/>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10">
                                            <p:txEl>
                                              <p:pRg st="0" end="0"/>
                                            </p:txEl>
                                          </p:spTgt>
                                        </p:tgtEl>
                                        <p:attrNameLst>
                                          <p:attrName>style.visibility</p:attrName>
                                        </p:attrNameLst>
                                      </p:cBhvr>
                                      <p:to>
                                        <p:strVal val="visible"/>
                                      </p:to>
                                    </p:set>
                                    <p:animEffect transition="in" filter="wipe(down)">
                                      <p:cBhvr>
                                        <p:cTn id="36" dur="500"/>
                                        <p:tgtEl>
                                          <p:spTgt spid="10">
                                            <p:txEl>
                                              <p:pRg st="0" end="0"/>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10">
                                            <p:txEl>
                                              <p:pRg st="2" end="2"/>
                                            </p:txEl>
                                          </p:spTgt>
                                        </p:tgtEl>
                                        <p:attrNameLst>
                                          <p:attrName>style.visibility</p:attrName>
                                        </p:attrNameLst>
                                      </p:cBhvr>
                                      <p:to>
                                        <p:strVal val="visible"/>
                                      </p:to>
                                    </p:set>
                                    <p:animEffect transition="in" filter="wipe(down)">
                                      <p:cBhvr>
                                        <p:cTn id="39" dur="500"/>
                                        <p:tgtEl>
                                          <p:spTgt spid="10">
                                            <p:txEl>
                                              <p:pRg st="2" end="2"/>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10">
                                            <p:txEl>
                                              <p:pRg st="3" end="3"/>
                                            </p:txEl>
                                          </p:spTgt>
                                        </p:tgtEl>
                                        <p:attrNameLst>
                                          <p:attrName>style.visibility</p:attrName>
                                        </p:attrNameLst>
                                      </p:cBhvr>
                                      <p:to>
                                        <p:strVal val="visible"/>
                                      </p:to>
                                    </p:set>
                                    <p:animEffect transition="in" filter="wipe(down)">
                                      <p:cBhvr>
                                        <p:cTn id="4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uiExpand="1" build="p" animBg="1"/>
      <p:bldP spid="9"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solidFill>
            <a:schemeClr val="bg1"/>
          </a:solidFill>
          <a:ln w="57150">
            <a:solidFill>
              <a:schemeClr val="tx1">
                <a:lumMod val="95000"/>
                <a:lumOff val="5000"/>
              </a:schemeClr>
            </a:solidFill>
          </a:ln>
        </p:spPr>
        <p:txBody>
          <a:bodyPr/>
          <a:lstStyle/>
          <a:p>
            <a:r>
              <a:rPr lang="es-ES" dirty="0" smtClean="0">
                <a:solidFill>
                  <a:srgbClr val="784C8A"/>
                </a:solidFill>
                <a:latin typeface="Broadway" panose="04040905080B02020502" pitchFamily="82" charset="0"/>
              </a:rPr>
              <a:t>EL CUERPO DE LAS MUJERES Y SU SEXUALIDAD</a:t>
            </a:r>
            <a:endParaRPr lang="en-US" dirty="0">
              <a:solidFill>
                <a:srgbClr val="784C8A"/>
              </a:solidFill>
              <a:latin typeface="Broadway" panose="04040905080B02020502" pitchFamily="82" charset="0"/>
            </a:endParaRPr>
          </a:p>
        </p:txBody>
      </p:sp>
      <p:sp>
        <p:nvSpPr>
          <p:cNvPr id="8" name="Marcador de contenido 7"/>
          <p:cNvSpPr>
            <a:spLocks noGrp="1"/>
          </p:cNvSpPr>
          <p:nvPr>
            <p:ph idx="1"/>
          </p:nvPr>
        </p:nvSpPr>
        <p:spPr>
          <a:xfrm>
            <a:off x="5036457" y="457200"/>
            <a:ext cx="6894285" cy="6291943"/>
          </a:xfrm>
          <a:ln w="38100">
            <a:solidFill>
              <a:srgbClr val="FF0000"/>
            </a:solidFill>
            <a:prstDash val="lgDashDot"/>
          </a:ln>
        </p:spPr>
        <p:txBody>
          <a:bodyPr>
            <a:normAutofit fontScale="92500" lnSpcReduction="10000"/>
          </a:bodyPr>
          <a:lstStyle/>
          <a:p>
            <a:endParaRPr lang="en-US" dirty="0"/>
          </a:p>
          <a:p>
            <a:r>
              <a:rPr lang="es-ES" dirty="0" smtClean="0"/>
              <a:t>Cuerpo </a:t>
            </a:r>
            <a:r>
              <a:rPr lang="es-ES" dirty="0"/>
              <a:t>y sexualidad de la mujer como </a:t>
            </a:r>
            <a:r>
              <a:rPr lang="es-ES" dirty="0">
                <a:solidFill>
                  <a:srgbClr val="FF0000"/>
                </a:solidFill>
              </a:rPr>
              <a:t>OBJETO DEL USO Y ABUSO DEL HOMBRE : PROPIEDAD.</a:t>
            </a:r>
            <a:endParaRPr lang="en-US" dirty="0">
              <a:solidFill>
                <a:srgbClr val="FF0000"/>
              </a:solidFill>
            </a:endParaRPr>
          </a:p>
          <a:p>
            <a:r>
              <a:rPr lang="es-ES" dirty="0"/>
              <a:t>Si es de mi propiedad puedo usarla, disponerla, destruirla, venderla, comprarla, poseerla, obligarla, dejarla, celarla, violarla, matarla</a:t>
            </a:r>
            <a:r>
              <a:rPr lang="es-ES" dirty="0" smtClean="0"/>
              <a:t>.</a:t>
            </a:r>
            <a:endParaRPr lang="en-US" dirty="0"/>
          </a:p>
          <a:p>
            <a:r>
              <a:rPr lang="es-ES" dirty="0"/>
              <a:t>Familia Moderna, nuclear, asienta sobre estos estereotipos : herencia, adulterio. </a:t>
            </a:r>
            <a:endParaRPr lang="en-US" dirty="0"/>
          </a:p>
          <a:p>
            <a:r>
              <a:rPr lang="es-ES" dirty="0"/>
              <a:t>También la prohibición de la prostitución (para las mujeres, no para los clientes), la trata de “blancas” (pues la trata de esclavas estaba legalizada), la trata de personas.</a:t>
            </a:r>
            <a:endParaRPr lang="en-US" dirty="0"/>
          </a:p>
          <a:p>
            <a:endParaRPr lang="en-US" dirty="0"/>
          </a:p>
        </p:txBody>
      </p:sp>
      <p:sp>
        <p:nvSpPr>
          <p:cNvPr id="9" name="Marcador de texto 8"/>
          <p:cNvSpPr>
            <a:spLocks noGrp="1"/>
          </p:cNvSpPr>
          <p:nvPr>
            <p:ph type="body" sz="half" idx="2"/>
          </p:nvPr>
        </p:nvSpPr>
        <p:spPr>
          <a:xfrm>
            <a:off x="275771" y="2481943"/>
            <a:ext cx="4496255" cy="4063999"/>
          </a:xfrm>
          <a:solidFill>
            <a:schemeClr val="accent2">
              <a:lumMod val="20000"/>
              <a:lumOff val="80000"/>
            </a:schemeClr>
          </a:solidFill>
        </p:spPr>
        <p:txBody>
          <a:bodyPr>
            <a:noAutofit/>
          </a:bodyPr>
          <a:lstStyle/>
          <a:p>
            <a:r>
              <a:rPr lang="es-ES" sz="2800" b="1" dirty="0" smtClean="0">
                <a:solidFill>
                  <a:srgbClr val="784C8A"/>
                </a:solidFill>
              </a:rPr>
              <a:t>Mujer: </a:t>
            </a:r>
            <a:r>
              <a:rPr lang="es-ES" sz="2800" b="1" dirty="0" smtClean="0">
                <a:solidFill>
                  <a:schemeClr val="accent2">
                    <a:lumMod val="75000"/>
                  </a:schemeClr>
                </a:solidFill>
              </a:rPr>
              <a:t>cuerpo </a:t>
            </a:r>
            <a:r>
              <a:rPr lang="es-ES" sz="2800" b="1" dirty="0">
                <a:solidFill>
                  <a:schemeClr val="accent2">
                    <a:lumMod val="75000"/>
                  </a:schemeClr>
                </a:solidFill>
              </a:rPr>
              <a:t>sin sexualidad – destinado a la procreación y maternidad</a:t>
            </a:r>
            <a:r>
              <a:rPr lang="es-ES" sz="2800" b="1" dirty="0" smtClean="0">
                <a:solidFill>
                  <a:schemeClr val="accent2">
                    <a:lumMod val="75000"/>
                  </a:schemeClr>
                </a:solidFill>
              </a:rPr>
              <a:t>.</a:t>
            </a:r>
          </a:p>
          <a:p>
            <a:r>
              <a:rPr lang="es-ES" sz="2800" dirty="0" smtClean="0">
                <a:solidFill>
                  <a:schemeClr val="accent2">
                    <a:lumMod val="75000"/>
                  </a:schemeClr>
                </a:solidFill>
              </a:rPr>
              <a:t>Esposa/madre – Prostitutas.</a:t>
            </a:r>
            <a:endParaRPr lang="en-US" sz="2800" dirty="0">
              <a:solidFill>
                <a:schemeClr val="accent2">
                  <a:lumMod val="75000"/>
                </a:schemeClr>
              </a:solidFill>
            </a:endParaRPr>
          </a:p>
          <a:p>
            <a:r>
              <a:rPr lang="es-ES" sz="2800" b="1" dirty="0">
                <a:solidFill>
                  <a:srgbClr val="784C8A"/>
                </a:solidFill>
              </a:rPr>
              <a:t>Hombre</a:t>
            </a:r>
            <a:r>
              <a:rPr lang="es-ES" sz="2800" b="1" dirty="0">
                <a:solidFill>
                  <a:schemeClr val="accent2">
                    <a:lumMod val="75000"/>
                  </a:schemeClr>
                </a:solidFill>
              </a:rPr>
              <a:t>: soberano de su cuerpo y sexualidad, </a:t>
            </a:r>
            <a:r>
              <a:rPr lang="es-ES" sz="2800" b="1" dirty="0" err="1">
                <a:solidFill>
                  <a:schemeClr val="accent2">
                    <a:lumMod val="75000"/>
                  </a:schemeClr>
                </a:solidFill>
              </a:rPr>
              <a:t>falocentrismo</a:t>
            </a:r>
            <a:r>
              <a:rPr lang="es-ES" sz="2800" b="1" dirty="0">
                <a:solidFill>
                  <a:schemeClr val="accent2">
                    <a:lumMod val="75000"/>
                  </a:schemeClr>
                </a:solidFill>
              </a:rPr>
              <a:t>, dueño de sí y de las mujeres.</a:t>
            </a:r>
            <a:r>
              <a:rPr lang="es-ES" sz="2800" dirty="0">
                <a:solidFill>
                  <a:schemeClr val="accent2">
                    <a:lumMod val="75000"/>
                  </a:schemeClr>
                </a:solidFill>
              </a:rPr>
              <a:t> </a:t>
            </a:r>
            <a:endParaRPr lang="en-US" sz="2800" dirty="0">
              <a:solidFill>
                <a:schemeClr val="accent2">
                  <a:lumMod val="75000"/>
                </a:schemeClr>
              </a:solidFill>
            </a:endParaRPr>
          </a:p>
        </p:txBody>
      </p:sp>
    </p:spTree>
    <p:extLst>
      <p:ext uri="{BB962C8B-B14F-4D97-AF65-F5344CB8AC3E}">
        <p14:creationId xmlns:p14="http://schemas.microsoft.com/office/powerpoint/2010/main" xmlns="" val="2099341289"/>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solidFill>
            <a:srgbClr val="002060"/>
          </a:solidFill>
        </p:spPr>
        <p:txBody>
          <a:bodyPr/>
          <a:lstStyle/>
          <a:p>
            <a:pPr algn="r"/>
            <a:r>
              <a:rPr lang="es-AR" dirty="0" smtClean="0">
                <a:solidFill>
                  <a:srgbClr val="FFCC99"/>
                </a:solidFill>
                <a:latin typeface="Arial Black" panose="020B0A04020102020204" pitchFamily="34" charset="0"/>
              </a:rPr>
              <a:t>¿Es realmente así?</a:t>
            </a:r>
            <a:endParaRPr lang="en-US" dirty="0">
              <a:solidFill>
                <a:srgbClr val="FFCC99"/>
              </a:solidFill>
              <a:latin typeface="Arial Black" panose="020B0A04020102020204" pitchFamily="34" charset="0"/>
            </a:endParaRPr>
          </a:p>
        </p:txBody>
      </p:sp>
      <p:sp>
        <p:nvSpPr>
          <p:cNvPr id="6" name="Marcador de contenido 5"/>
          <p:cNvSpPr>
            <a:spLocks noGrp="1"/>
          </p:cNvSpPr>
          <p:nvPr>
            <p:ph idx="1"/>
          </p:nvPr>
        </p:nvSpPr>
        <p:spPr>
          <a:solidFill>
            <a:srgbClr val="FFC000"/>
          </a:solidFill>
        </p:spPr>
        <p:txBody>
          <a:bodyPr/>
          <a:lstStyle/>
          <a:p>
            <a:pPr>
              <a:buFont typeface="Wingdings" panose="05000000000000000000" pitchFamily="2" charset="2"/>
              <a:buChar char="ü"/>
            </a:pPr>
            <a:r>
              <a:rPr lang="es-ES" sz="4000" dirty="0" smtClean="0"/>
              <a:t>Se construyen los </a:t>
            </a:r>
            <a:r>
              <a:rPr lang="es-ES" sz="4000" dirty="0" err="1" smtClean="0"/>
              <a:t>esterotipos</a:t>
            </a:r>
            <a:r>
              <a:rPr lang="es-ES" sz="4000" dirty="0" smtClean="0"/>
              <a:t> </a:t>
            </a:r>
            <a:r>
              <a:rPr lang="es-ES" sz="4000" dirty="0"/>
              <a:t>asentados en discurso “</a:t>
            </a:r>
            <a:r>
              <a:rPr lang="es-ES" sz="4000" dirty="0" smtClean="0"/>
              <a:t>científico”</a:t>
            </a:r>
          </a:p>
          <a:p>
            <a:pPr>
              <a:buFont typeface="Wingdings" panose="05000000000000000000" pitchFamily="2" charset="2"/>
              <a:buChar char="ü"/>
            </a:pPr>
            <a:r>
              <a:rPr lang="es-ES" sz="4000" dirty="0" smtClean="0"/>
              <a:t>Determinismo </a:t>
            </a:r>
            <a:r>
              <a:rPr lang="es-ES" sz="4000" dirty="0" err="1"/>
              <a:t>biologicista</a:t>
            </a:r>
            <a:r>
              <a:rPr lang="es-ES" sz="4000" dirty="0"/>
              <a:t>. </a:t>
            </a:r>
            <a:endParaRPr lang="es-ES" sz="4000" dirty="0" smtClean="0"/>
          </a:p>
          <a:p>
            <a:pPr>
              <a:buFont typeface="Wingdings" panose="05000000000000000000" pitchFamily="2" charset="2"/>
              <a:buChar char="ü"/>
            </a:pPr>
            <a:r>
              <a:rPr lang="es-ES" sz="4000" dirty="0" smtClean="0"/>
              <a:t>Positivismo.</a:t>
            </a:r>
            <a:endParaRPr lang="en-US" sz="4000" dirty="0" smtClean="0"/>
          </a:p>
          <a:p>
            <a:pPr>
              <a:buFont typeface="Wingdings" panose="05000000000000000000" pitchFamily="2" charset="2"/>
              <a:buChar char="ü"/>
            </a:pPr>
            <a:r>
              <a:rPr lang="es-ES" sz="4000" dirty="0" smtClean="0"/>
              <a:t>Se </a:t>
            </a:r>
            <a:r>
              <a:rPr lang="es-ES" sz="4000" dirty="0"/>
              <a:t>asienta la diferencia entre los sexos, sobre una base supuestamente natural.</a:t>
            </a:r>
            <a:endParaRPr lang="en-US" sz="4000" dirty="0"/>
          </a:p>
          <a:p>
            <a:pPr marL="0" indent="0">
              <a:buNone/>
            </a:pPr>
            <a:endParaRPr lang="en-US" dirty="0"/>
          </a:p>
        </p:txBody>
      </p:sp>
    </p:spTree>
    <p:extLst>
      <p:ext uri="{BB962C8B-B14F-4D97-AF65-F5344CB8AC3E}">
        <p14:creationId xmlns:p14="http://schemas.microsoft.com/office/powerpoint/2010/main" xmlns="" val="28661815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rgbClr val="CC00CC"/>
          </a:solidFill>
        </p:spPr>
        <p:txBody>
          <a:bodyPr vert="horz" lIns="91440" tIns="45720" rIns="91440" bIns="45720" rtlCol="0" anchor="ctr">
            <a:normAutofit fontScale="90000"/>
          </a:bodyPr>
          <a:lstStyle/>
          <a:p>
            <a:pPr algn="ctr"/>
            <a:r>
              <a:rPr lang="es-ES" sz="9600" b="1" dirty="0">
                <a:solidFill>
                  <a:srgbClr val="FFFF00"/>
                </a:solidFill>
                <a:latin typeface="Algerian" panose="04020705040A02060702" pitchFamily="82" charset="0"/>
              </a:rPr>
              <a:t>Género</a:t>
            </a:r>
            <a:endParaRPr lang="en-US" sz="9600" b="1" dirty="0">
              <a:solidFill>
                <a:srgbClr val="FFFF00"/>
              </a:solidFill>
              <a:latin typeface="Algerian" panose="04020705040A02060702" pitchFamily="82" charset="0"/>
            </a:endParaRPr>
          </a:p>
        </p:txBody>
      </p:sp>
      <p:sp>
        <p:nvSpPr>
          <p:cNvPr id="3" name="Marcador de contenido 2"/>
          <p:cNvSpPr>
            <a:spLocks noGrp="1"/>
          </p:cNvSpPr>
          <p:nvPr>
            <p:ph idx="1"/>
          </p:nvPr>
        </p:nvSpPr>
        <p:spPr>
          <a:xfrm>
            <a:off x="682171" y="1825624"/>
            <a:ext cx="10943772" cy="5032375"/>
          </a:xfrm>
          <a:solidFill>
            <a:srgbClr val="FFCC99"/>
          </a:solidFill>
        </p:spPr>
        <p:txBody>
          <a:bodyPr>
            <a:normAutofit fontScale="85000" lnSpcReduction="10000"/>
          </a:bodyPr>
          <a:lstStyle/>
          <a:p>
            <a:pPr algn="just">
              <a:buFont typeface="Wingdings" panose="05000000000000000000" pitchFamily="2" charset="2"/>
              <a:buChar char="ü"/>
            </a:pPr>
            <a:r>
              <a:rPr lang="es-ES" sz="3200" dirty="0" smtClean="0"/>
              <a:t>Construcción </a:t>
            </a:r>
            <a:r>
              <a:rPr lang="es-ES" sz="3200" dirty="0"/>
              <a:t>cultural, histórica, social sobre los sexos. </a:t>
            </a:r>
          </a:p>
          <a:p>
            <a:pPr algn="just">
              <a:buFont typeface="Wingdings" panose="05000000000000000000" pitchFamily="2" charset="2"/>
              <a:buChar char="ü"/>
            </a:pPr>
            <a:r>
              <a:rPr lang="es-ES" sz="3200" dirty="0" smtClean="0"/>
              <a:t>No </a:t>
            </a:r>
            <a:r>
              <a:rPr lang="es-ES" sz="3200" dirty="0"/>
              <a:t>hay sexo sin </a:t>
            </a:r>
            <a:r>
              <a:rPr lang="es-ES" sz="3200" dirty="0" smtClean="0"/>
              <a:t>género (como </a:t>
            </a:r>
            <a:r>
              <a:rPr lang="es-ES" sz="3200" dirty="0"/>
              <a:t>no hay ciencia sin </a:t>
            </a:r>
            <a:r>
              <a:rPr lang="es-ES" sz="3200" dirty="0" smtClean="0"/>
              <a:t>epistemología). </a:t>
            </a:r>
            <a:endParaRPr lang="es-ES" sz="3200" dirty="0"/>
          </a:p>
          <a:p>
            <a:pPr algn="just">
              <a:buFont typeface="Wingdings" panose="05000000000000000000" pitchFamily="2" charset="2"/>
              <a:buChar char="ü"/>
            </a:pPr>
            <a:r>
              <a:rPr lang="es-ES" sz="3200" dirty="0"/>
              <a:t>C</a:t>
            </a:r>
            <a:r>
              <a:rPr lang="es-ES" sz="3200" dirty="0" smtClean="0"/>
              <a:t>arácter </a:t>
            </a:r>
            <a:r>
              <a:rPr lang="es-ES" sz="3200" dirty="0"/>
              <a:t>social y construido de las relaciones diferenciadas entre los sexos. </a:t>
            </a:r>
            <a:endParaRPr lang="es-ES" sz="3200" dirty="0" smtClean="0"/>
          </a:p>
          <a:p>
            <a:pPr algn="just">
              <a:buFont typeface="Wingdings" panose="05000000000000000000" pitchFamily="2" charset="2"/>
              <a:buChar char="ü"/>
            </a:pPr>
            <a:r>
              <a:rPr lang="es-ES" sz="3200" dirty="0" smtClean="0"/>
              <a:t>No </a:t>
            </a:r>
            <a:r>
              <a:rPr lang="es-ES" sz="3200" dirty="0"/>
              <a:t>existe un destino </a:t>
            </a:r>
            <a:r>
              <a:rPr lang="es-ES" sz="3200" dirty="0" smtClean="0"/>
              <a:t>biológico</a:t>
            </a:r>
            <a:endParaRPr lang="es-ES" sz="3200" i="1" dirty="0" smtClean="0">
              <a:latin typeface="Arial Black" panose="020B0A04020102020204" pitchFamily="34" charset="0"/>
            </a:endParaRPr>
          </a:p>
          <a:p>
            <a:pPr marL="0" indent="0" algn="just">
              <a:buNone/>
            </a:pPr>
            <a:r>
              <a:rPr lang="es-ES" sz="3200" dirty="0" smtClean="0">
                <a:latin typeface="Arial Black" panose="020B0A04020102020204" pitchFamily="34" charset="0"/>
              </a:rPr>
              <a:t>Las </a:t>
            </a:r>
            <a:r>
              <a:rPr lang="es-ES" sz="3200" dirty="0">
                <a:latin typeface="Arial Black" panose="020B0A04020102020204" pitchFamily="34" charset="0"/>
              </a:rPr>
              <a:t>diferenciaciones y desigualdades basadas en la diferencia sexual no son biológicas, ni físicas, ni psicológicas, sino que devienen de relaciones de poder, que legitimadas simbólicamente en el entramado social generalizan, dotan de determinado contenido a las relaciones basadas  en la diferencia sexual, como un orden legitimador del patriarcado y</a:t>
            </a:r>
            <a:r>
              <a:rPr lang="es-ES" sz="3200" dirty="0" smtClean="0">
                <a:latin typeface="Arial Black" panose="020B0A04020102020204" pitchFamily="34" charset="0"/>
              </a:rPr>
              <a:t>, por </a:t>
            </a:r>
            <a:r>
              <a:rPr lang="es-ES" sz="3200" dirty="0">
                <a:latin typeface="Arial Black" panose="020B0A04020102020204" pitchFamily="34" charset="0"/>
              </a:rPr>
              <a:t>tanto, de una específica autoridad masculina. </a:t>
            </a:r>
            <a:endParaRPr lang="en-US" sz="3200" dirty="0">
              <a:latin typeface="Arial Black" panose="020B0A04020102020204" pitchFamily="34" charset="0"/>
            </a:endParaRPr>
          </a:p>
          <a:p>
            <a:endParaRPr lang="en-US" dirty="0"/>
          </a:p>
        </p:txBody>
      </p:sp>
    </p:spTree>
    <p:extLst>
      <p:ext uri="{BB962C8B-B14F-4D97-AF65-F5344CB8AC3E}">
        <p14:creationId xmlns:p14="http://schemas.microsoft.com/office/powerpoint/2010/main" xmlns="" val="307141909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ln w="76200">
            <a:solidFill>
              <a:srgbClr val="CC00CC"/>
            </a:solidFill>
          </a:ln>
        </p:spPr>
        <p:txBody>
          <a:bodyPr>
            <a:normAutofit lnSpcReduction="10000"/>
          </a:bodyPr>
          <a:lstStyle/>
          <a:p>
            <a:r>
              <a:rPr lang="es-ES" dirty="0"/>
              <a:t>Construcción cultural y política de la desigualdad, de la subordinación.</a:t>
            </a:r>
            <a:endParaRPr lang="en-US" dirty="0"/>
          </a:p>
          <a:p>
            <a:r>
              <a:rPr lang="es-ES" dirty="0" smtClean="0"/>
              <a:t>ORDEN </a:t>
            </a:r>
            <a:r>
              <a:rPr lang="es-ES" dirty="0"/>
              <a:t>SOCIAL HEGEMÓNICO – PATRIARCADO – ESTADO MODERNO</a:t>
            </a:r>
            <a:r>
              <a:rPr lang="es-ES" dirty="0" smtClean="0"/>
              <a:t>.</a:t>
            </a:r>
            <a:endParaRPr lang="en-US" dirty="0"/>
          </a:p>
          <a:p>
            <a:r>
              <a:rPr lang="es-ES" dirty="0"/>
              <a:t>La Modernidad y el capitalismo, institucionalizaron la </a:t>
            </a:r>
            <a:r>
              <a:rPr lang="es-ES" dirty="0" smtClean="0"/>
              <a:t>desigualdad </a:t>
            </a:r>
            <a:r>
              <a:rPr lang="es-ES" dirty="0"/>
              <a:t>y la subordinación de la mujer.</a:t>
            </a:r>
            <a:endParaRPr lang="en-US" dirty="0"/>
          </a:p>
          <a:p>
            <a:r>
              <a:rPr lang="es-ES" dirty="0"/>
              <a:t>El hombre es centro, medida, norma, </a:t>
            </a:r>
            <a:r>
              <a:rPr lang="es-ES" dirty="0" err="1"/>
              <a:t>estandar</a:t>
            </a:r>
            <a:r>
              <a:rPr lang="es-ES" dirty="0"/>
              <a:t>, universo. </a:t>
            </a:r>
            <a:endParaRPr lang="en-US" dirty="0"/>
          </a:p>
          <a:p>
            <a:r>
              <a:rPr lang="es-ES" dirty="0"/>
              <a:t> </a:t>
            </a:r>
            <a:r>
              <a:rPr lang="es-ES" dirty="0" err="1" smtClean="0"/>
              <a:t>Despatologización</a:t>
            </a:r>
            <a:r>
              <a:rPr lang="es-ES" dirty="0" smtClean="0"/>
              <a:t> de los sexos, de la sexualidad, de los cuerpos, de los estereotipos, de los roles, de  la violencia</a:t>
            </a:r>
            <a:endParaRPr lang="en-US" dirty="0"/>
          </a:p>
          <a:p>
            <a:r>
              <a:rPr lang="es-ES" dirty="0"/>
              <a:t>Así como el Estado institucionalizó el patriarcado, también prendió la llama de la organización de las mujeres, históricamente subordinadas.</a:t>
            </a:r>
            <a:endParaRPr lang="en-US" dirty="0"/>
          </a:p>
          <a:p>
            <a:endParaRPr lang="en-US" dirty="0"/>
          </a:p>
        </p:txBody>
      </p:sp>
      <p:sp>
        <p:nvSpPr>
          <p:cNvPr id="4" name="Título 1"/>
          <p:cNvSpPr>
            <a:spLocks noGrp="1"/>
          </p:cNvSpPr>
          <p:nvPr>
            <p:ph type="title"/>
          </p:nvPr>
        </p:nvSpPr>
        <p:spPr>
          <a:solidFill>
            <a:srgbClr val="CC00CC"/>
          </a:solidFill>
        </p:spPr>
        <p:txBody>
          <a:bodyPr vert="horz" lIns="91440" tIns="45720" rIns="91440" bIns="45720" rtlCol="0" anchor="ctr">
            <a:normAutofit fontScale="90000"/>
          </a:bodyPr>
          <a:lstStyle/>
          <a:p>
            <a:pPr algn="ctr"/>
            <a:r>
              <a:rPr lang="es-ES" sz="9600" b="1" dirty="0">
                <a:solidFill>
                  <a:srgbClr val="FFFF00"/>
                </a:solidFill>
                <a:latin typeface="Algerian" panose="04020705040A02060702" pitchFamily="82" charset="0"/>
              </a:rPr>
              <a:t>Género</a:t>
            </a:r>
            <a:endParaRPr lang="en-US" sz="9600" b="1" dirty="0">
              <a:solidFill>
                <a:srgbClr val="FFFF00"/>
              </a:solidFill>
              <a:latin typeface="Algerian" panose="04020705040A02060702" pitchFamily="82" charset="0"/>
            </a:endParaRPr>
          </a:p>
        </p:txBody>
      </p:sp>
    </p:spTree>
    <p:extLst>
      <p:ext uri="{BB962C8B-B14F-4D97-AF65-F5344CB8AC3E}">
        <p14:creationId xmlns:p14="http://schemas.microsoft.com/office/powerpoint/2010/main" xmlns="" val="295716279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a:xfrm>
            <a:off x="1131281" y="452718"/>
            <a:ext cx="8919553" cy="5765800"/>
          </a:xfrm>
        </p:spPr>
        <p:txBody>
          <a:bodyPr>
            <a:normAutofit lnSpcReduction="10000"/>
          </a:bodyPr>
          <a:lstStyle/>
          <a:p>
            <a:pPr marL="0" indent="0">
              <a:lnSpc>
                <a:spcPct val="150000"/>
              </a:lnSpc>
              <a:buNone/>
            </a:pPr>
            <a:r>
              <a:rPr lang="es-AR" sz="4800" dirty="0" smtClean="0">
                <a:solidFill>
                  <a:srgbClr val="FFCC99"/>
                </a:solidFill>
                <a:latin typeface="Cooper Black" panose="0208090404030B020404" pitchFamily="18" charset="0"/>
              </a:rPr>
              <a:t>CUANDO CREÍAMOS QUE TENÍAMOS TODAS LAS RESPUESTAS, DE PRONTO, CAMBIARON TODAS LAS PREGUNTAS </a:t>
            </a:r>
          </a:p>
          <a:p>
            <a:pPr marL="0" indent="0" algn="r">
              <a:buNone/>
            </a:pPr>
            <a:r>
              <a:rPr lang="es-AR" dirty="0" smtClean="0"/>
              <a:t>Mario Benedetti</a:t>
            </a:r>
            <a:endParaRPr lang="en-US" dirty="0"/>
          </a:p>
        </p:txBody>
      </p:sp>
    </p:spTree>
    <p:extLst>
      <p:ext uri="{BB962C8B-B14F-4D97-AF65-F5344CB8AC3E}">
        <p14:creationId xmlns:p14="http://schemas.microsoft.com/office/powerpoint/2010/main" xmlns="" val="872538320"/>
      </p:ext>
    </p:extLst>
  </p:cSld>
  <p:clrMapOvr>
    <a:masterClrMapping/>
  </p:clrMapOvr>
  <mc:AlternateContent xmlns:mc="http://schemas.openxmlformats.org/markup-compatibility/2006">
    <mc:Choice xmlns:p14="http://schemas.microsoft.com/office/powerpoint/2010/main" xmlns="" Requires="p14">
      <p:transition spd="slow" p14:dur="1750">
        <p:push dir="u"/>
      </p:transition>
    </mc:Choice>
    <mc:Fallback>
      <p:transition spd="slow">
        <p:push dir="u"/>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1678" y="382385"/>
            <a:ext cx="10635522" cy="1492132"/>
          </a:xfrm>
        </p:spPr>
        <p:txBody>
          <a:bodyPr/>
          <a:lstStyle/>
          <a:p>
            <a:r>
              <a:rPr lang="es-AR" dirty="0" smtClean="0"/>
              <a:t>Y ahora…cual es el sujeto de derecho?</a:t>
            </a:r>
            <a:endParaRPr lang="en-US" dirty="0"/>
          </a:p>
        </p:txBody>
      </p:sp>
      <p:sp>
        <p:nvSpPr>
          <p:cNvPr id="3" name="Marcador de contenido 2"/>
          <p:cNvSpPr>
            <a:spLocks noGrp="1"/>
          </p:cNvSpPr>
          <p:nvPr>
            <p:ph idx="1"/>
          </p:nvPr>
        </p:nvSpPr>
        <p:spPr>
          <a:xfrm>
            <a:off x="1117600" y="1988457"/>
            <a:ext cx="10290629" cy="4659086"/>
          </a:xfrm>
        </p:spPr>
        <p:txBody>
          <a:bodyPr>
            <a:noAutofit/>
          </a:bodyPr>
          <a:lstStyle/>
          <a:p>
            <a:r>
              <a:rPr lang="es-ES" sz="2800" dirty="0" smtClean="0"/>
              <a:t>La idea de sujeto </a:t>
            </a:r>
            <a:r>
              <a:rPr lang="es-ES" sz="2800" dirty="0"/>
              <a:t>del </a:t>
            </a:r>
            <a:r>
              <a:rPr lang="es-ES" sz="2800" dirty="0" smtClean="0"/>
              <a:t>derecho se monta sobre una </a:t>
            </a:r>
            <a:r>
              <a:rPr lang="es-ES" sz="2800" b="1" i="1" dirty="0" smtClean="0">
                <a:solidFill>
                  <a:schemeClr val="accent5">
                    <a:lumMod val="75000"/>
                  </a:schemeClr>
                </a:solidFill>
              </a:rPr>
              <a:t>ficción</a:t>
            </a:r>
            <a:r>
              <a:rPr lang="es-ES" sz="2800" dirty="0" smtClean="0"/>
              <a:t>: </a:t>
            </a:r>
          </a:p>
          <a:p>
            <a:pPr marL="0" indent="0">
              <a:buNone/>
            </a:pPr>
            <a:r>
              <a:rPr lang="es-ES" sz="2800" dirty="0"/>
              <a:t>	</a:t>
            </a:r>
            <a:r>
              <a:rPr lang="es-ES" sz="2800" dirty="0" smtClean="0"/>
              <a:t>	</a:t>
            </a:r>
            <a:r>
              <a:rPr lang="es-ES" sz="2800" b="1" dirty="0" smtClean="0">
                <a:solidFill>
                  <a:schemeClr val="accent1">
                    <a:lumMod val="75000"/>
                  </a:schemeClr>
                </a:solidFill>
              </a:rPr>
              <a:t>seres </a:t>
            </a:r>
            <a:r>
              <a:rPr lang="es-ES" sz="2800" b="1" dirty="0">
                <a:solidFill>
                  <a:schemeClr val="accent1">
                    <a:lumMod val="75000"/>
                  </a:schemeClr>
                </a:solidFill>
              </a:rPr>
              <a:t>libres, autónomos e iguales</a:t>
            </a:r>
            <a:r>
              <a:rPr lang="es-ES" sz="2800" dirty="0"/>
              <a:t>. </a:t>
            </a:r>
            <a:endParaRPr lang="en-US" sz="2800" dirty="0"/>
          </a:p>
          <a:p>
            <a:r>
              <a:rPr lang="es-ES" sz="2800" dirty="0"/>
              <a:t>Sujeto construido en la modernidad que ha suprimido </a:t>
            </a:r>
            <a:r>
              <a:rPr lang="es-ES" sz="2800" b="1" dirty="0"/>
              <a:t>el conflicto, la historia y la diferencia.</a:t>
            </a:r>
            <a:endParaRPr lang="en-US" sz="2800" dirty="0"/>
          </a:p>
          <a:p>
            <a:r>
              <a:rPr lang="es-ES" sz="2800" dirty="0"/>
              <a:t>No hay sujeto fuera de las formas sociales que lo constituyen.</a:t>
            </a:r>
            <a:endParaRPr lang="en-US" sz="2800" dirty="0"/>
          </a:p>
          <a:p>
            <a:r>
              <a:rPr lang="es-ES" sz="2800" dirty="0"/>
              <a:t>El derecho versa sobre un abstracto y sentencia sobre un sujeto histórico.</a:t>
            </a:r>
            <a:endParaRPr lang="en-US" sz="2800" dirty="0"/>
          </a:p>
          <a:p>
            <a:pPr marL="0" indent="0">
              <a:buNone/>
            </a:pPr>
            <a:r>
              <a:rPr lang="es-ES" sz="3200" dirty="0" smtClean="0">
                <a:solidFill>
                  <a:srgbClr val="0070C0"/>
                </a:solidFill>
              </a:rPr>
              <a:t>La </a:t>
            </a:r>
            <a:r>
              <a:rPr lang="es-ES" sz="3200" dirty="0">
                <a:solidFill>
                  <a:srgbClr val="0070C0"/>
                </a:solidFill>
              </a:rPr>
              <a:t>justicia debe complejizar sus discusiones: </a:t>
            </a:r>
            <a:r>
              <a:rPr lang="es-ES" sz="4400" dirty="0" smtClean="0">
                <a:solidFill>
                  <a:srgbClr val="0070C0"/>
                </a:solidFill>
              </a:rPr>
              <a:t>¿Por </a:t>
            </a:r>
            <a:r>
              <a:rPr lang="es-ES" sz="4400" dirty="0">
                <a:solidFill>
                  <a:srgbClr val="0070C0"/>
                </a:solidFill>
              </a:rPr>
              <a:t>qué</a:t>
            </a:r>
            <a:r>
              <a:rPr lang="es-ES" sz="4400" dirty="0" smtClean="0">
                <a:solidFill>
                  <a:srgbClr val="0070C0"/>
                </a:solidFill>
              </a:rPr>
              <a:t>?</a:t>
            </a:r>
            <a:endParaRPr lang="en-US" sz="4400" dirty="0">
              <a:solidFill>
                <a:srgbClr val="0070C0"/>
              </a:solidFill>
            </a:endParaRPr>
          </a:p>
        </p:txBody>
      </p:sp>
    </p:spTree>
    <p:extLst>
      <p:ext uri="{BB962C8B-B14F-4D97-AF65-F5344CB8AC3E}">
        <p14:creationId xmlns:p14="http://schemas.microsoft.com/office/powerpoint/2010/main" xmlns="" val="400702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2000"/>
                                        <p:tgtEl>
                                          <p:spTgt spid="3">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2000"/>
                                        <p:tgtEl>
                                          <p:spTgt spid="3">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heel(1)">
                                      <p:cBhvr>
                                        <p:cTn id="19" dur="20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80">
                                          <p:stCondLst>
                                            <p:cond delay="0"/>
                                          </p:stCondLst>
                                        </p:cTn>
                                        <p:tgtEl>
                                          <p:spTgt spid="3">
                                            <p:txEl>
                                              <p:pRg st="5" end="5"/>
                                            </p:txEl>
                                          </p:spTgt>
                                        </p:tgtEl>
                                      </p:cBhvr>
                                    </p:animEffect>
                                    <p:anim calcmode="lin" valueType="num">
                                      <p:cBhvr>
                                        <p:cTn id="25"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5" end="5"/>
                                            </p:txEl>
                                          </p:spTgt>
                                        </p:tgtEl>
                                      </p:cBhvr>
                                      <p:to x="100000" y="60000"/>
                                    </p:animScale>
                                    <p:animScale>
                                      <p:cBhvr>
                                        <p:cTn id="31" dur="166" decel="50000">
                                          <p:stCondLst>
                                            <p:cond delay="676"/>
                                          </p:stCondLst>
                                        </p:cTn>
                                        <p:tgtEl>
                                          <p:spTgt spid="3">
                                            <p:txEl>
                                              <p:pRg st="5" end="5"/>
                                            </p:txEl>
                                          </p:spTgt>
                                        </p:tgtEl>
                                      </p:cBhvr>
                                      <p:to x="100000" y="100000"/>
                                    </p:animScale>
                                    <p:animScale>
                                      <p:cBhvr>
                                        <p:cTn id="32" dur="26">
                                          <p:stCondLst>
                                            <p:cond delay="1312"/>
                                          </p:stCondLst>
                                        </p:cTn>
                                        <p:tgtEl>
                                          <p:spTgt spid="3">
                                            <p:txEl>
                                              <p:pRg st="5" end="5"/>
                                            </p:txEl>
                                          </p:spTgt>
                                        </p:tgtEl>
                                      </p:cBhvr>
                                      <p:to x="100000" y="80000"/>
                                    </p:animScale>
                                    <p:animScale>
                                      <p:cBhvr>
                                        <p:cTn id="33" dur="166" decel="50000">
                                          <p:stCondLst>
                                            <p:cond delay="1338"/>
                                          </p:stCondLst>
                                        </p:cTn>
                                        <p:tgtEl>
                                          <p:spTgt spid="3">
                                            <p:txEl>
                                              <p:pRg st="5" end="5"/>
                                            </p:txEl>
                                          </p:spTgt>
                                        </p:tgtEl>
                                      </p:cBhvr>
                                      <p:to x="100000" y="100000"/>
                                    </p:animScale>
                                    <p:animScale>
                                      <p:cBhvr>
                                        <p:cTn id="34" dur="26">
                                          <p:stCondLst>
                                            <p:cond delay="1642"/>
                                          </p:stCondLst>
                                        </p:cTn>
                                        <p:tgtEl>
                                          <p:spTgt spid="3">
                                            <p:txEl>
                                              <p:pRg st="5" end="5"/>
                                            </p:txEl>
                                          </p:spTgt>
                                        </p:tgtEl>
                                      </p:cBhvr>
                                      <p:to x="100000" y="90000"/>
                                    </p:animScale>
                                    <p:animScale>
                                      <p:cBhvr>
                                        <p:cTn id="35" dur="166" decel="50000">
                                          <p:stCondLst>
                                            <p:cond delay="1668"/>
                                          </p:stCondLst>
                                        </p:cTn>
                                        <p:tgtEl>
                                          <p:spTgt spid="3">
                                            <p:txEl>
                                              <p:pRg st="5" end="5"/>
                                            </p:txEl>
                                          </p:spTgt>
                                        </p:tgtEl>
                                      </p:cBhvr>
                                      <p:to x="100000" y="100000"/>
                                    </p:animScale>
                                    <p:animScale>
                                      <p:cBhvr>
                                        <p:cTn id="36" dur="26">
                                          <p:stCondLst>
                                            <p:cond delay="1808"/>
                                          </p:stCondLst>
                                        </p:cTn>
                                        <p:tgtEl>
                                          <p:spTgt spid="3">
                                            <p:txEl>
                                              <p:pRg st="5" end="5"/>
                                            </p:txEl>
                                          </p:spTgt>
                                        </p:tgtEl>
                                      </p:cBhvr>
                                      <p:to x="100000" y="95000"/>
                                    </p:animScale>
                                    <p:animScale>
                                      <p:cBhvr>
                                        <p:cTn id="37"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El derecho como práctica social </a:t>
            </a:r>
            <a:endParaRPr lang="en-US" dirty="0"/>
          </a:p>
        </p:txBody>
      </p:sp>
      <p:sp>
        <p:nvSpPr>
          <p:cNvPr id="3" name="Marcador de contenido 2"/>
          <p:cNvSpPr>
            <a:spLocks noGrp="1"/>
          </p:cNvSpPr>
          <p:nvPr>
            <p:ph idx="1"/>
          </p:nvPr>
        </p:nvSpPr>
        <p:spPr>
          <a:xfrm>
            <a:off x="1132115" y="1422401"/>
            <a:ext cx="10493828" cy="5435600"/>
          </a:xfrm>
        </p:spPr>
        <p:txBody>
          <a:bodyPr>
            <a:normAutofit/>
          </a:bodyPr>
          <a:lstStyle/>
          <a:p>
            <a:endParaRPr lang="en-US" dirty="0"/>
          </a:p>
          <a:p>
            <a:r>
              <a:rPr lang="es-ES" sz="3200" dirty="0" smtClean="0">
                <a:solidFill>
                  <a:srgbClr val="00B050"/>
                </a:solidFill>
                <a:latin typeface="Arial" panose="020B0604020202020204" pitchFamily="34" charset="0"/>
                <a:cs typeface="Arial" panose="020B0604020202020204" pitchFamily="34" charset="0"/>
              </a:rPr>
              <a:t>Interviene </a:t>
            </a:r>
            <a:r>
              <a:rPr lang="es-ES" sz="3200" dirty="0">
                <a:solidFill>
                  <a:srgbClr val="00B050"/>
                </a:solidFill>
                <a:latin typeface="Arial" panose="020B0604020202020204" pitchFamily="34" charset="0"/>
                <a:cs typeface="Arial" panose="020B0604020202020204" pitchFamily="34" charset="0"/>
              </a:rPr>
              <a:t>en la producción de su objeto. Produce sentidos, tiene una función social.</a:t>
            </a:r>
            <a:endParaRPr lang="en-US" sz="3200" dirty="0">
              <a:solidFill>
                <a:srgbClr val="00B050"/>
              </a:solidFill>
              <a:latin typeface="Arial" panose="020B0604020202020204" pitchFamily="34" charset="0"/>
              <a:cs typeface="Arial" panose="020B0604020202020204" pitchFamily="34" charset="0"/>
            </a:endParaRPr>
          </a:p>
          <a:p>
            <a:r>
              <a:rPr lang="es-ES" sz="3200" dirty="0">
                <a:solidFill>
                  <a:srgbClr val="00B050"/>
                </a:solidFill>
                <a:latin typeface="Arial" panose="020B0604020202020204" pitchFamily="34" charset="0"/>
                <a:cs typeface="Arial" panose="020B0604020202020204" pitchFamily="34" charset="0"/>
              </a:rPr>
              <a:t>Es una producción social, histórica y culturalmente determinada</a:t>
            </a:r>
            <a:endParaRPr lang="en-US" sz="3200" dirty="0">
              <a:solidFill>
                <a:srgbClr val="00B050"/>
              </a:solidFill>
              <a:latin typeface="Arial" panose="020B0604020202020204" pitchFamily="34" charset="0"/>
              <a:cs typeface="Arial" panose="020B0604020202020204" pitchFamily="34" charset="0"/>
            </a:endParaRPr>
          </a:p>
          <a:p>
            <a:r>
              <a:rPr lang="es-ES" sz="3200" dirty="0">
                <a:solidFill>
                  <a:srgbClr val="0070C0"/>
                </a:solidFill>
                <a:latin typeface="Arial" panose="020B0604020202020204" pitchFamily="34" charset="0"/>
                <a:cs typeface="Arial" panose="020B0604020202020204" pitchFamily="34" charset="0"/>
              </a:rPr>
              <a:t>Debemos poder diferenciarla de la lectura reduccionista que lo entiende como un conjunto de normas a aplicar</a:t>
            </a:r>
            <a:endParaRPr lang="en-US" sz="3200" dirty="0">
              <a:solidFill>
                <a:srgbClr val="0070C0"/>
              </a:solidFill>
              <a:latin typeface="Arial" panose="020B0604020202020204" pitchFamily="34" charset="0"/>
              <a:cs typeface="Arial" panose="020B0604020202020204" pitchFamily="34" charset="0"/>
            </a:endParaRPr>
          </a:p>
          <a:p>
            <a:r>
              <a:rPr lang="es-ES" sz="3200" dirty="0">
                <a:solidFill>
                  <a:schemeClr val="accent5">
                    <a:lumMod val="75000"/>
                  </a:schemeClr>
                </a:solidFill>
                <a:latin typeface="Arial" panose="020B0604020202020204" pitchFamily="34" charset="0"/>
                <a:cs typeface="Arial" panose="020B0604020202020204" pitchFamily="34" charset="0"/>
              </a:rPr>
              <a:t>Una sentencia no es un hecho aislado, es y será luego de quedar escrita parte de una práctica social.</a:t>
            </a:r>
            <a:endParaRPr lang="en-US" sz="3200" dirty="0">
              <a:solidFill>
                <a:schemeClr val="accent5">
                  <a:lumMod val="75000"/>
                </a:schemeClr>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xmlns="" val="26655309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LA MUJER EN EL DERECHO ARGENTINO</a:t>
            </a:r>
            <a:endParaRPr lang="en-US" dirty="0"/>
          </a:p>
        </p:txBody>
      </p:sp>
      <p:sp>
        <p:nvSpPr>
          <p:cNvPr id="3" name="Marcador de contenido 2"/>
          <p:cNvSpPr>
            <a:spLocks noGrp="1"/>
          </p:cNvSpPr>
          <p:nvPr>
            <p:ph idx="1"/>
          </p:nvPr>
        </p:nvSpPr>
        <p:spPr>
          <a:xfrm>
            <a:off x="435429" y="1407887"/>
            <a:ext cx="9173028" cy="5341256"/>
          </a:xfrm>
        </p:spPr>
        <p:txBody>
          <a:bodyPr>
            <a:normAutofit lnSpcReduction="10000"/>
          </a:bodyPr>
          <a:lstStyle/>
          <a:p>
            <a:r>
              <a:rPr lang="es-AR" b="1" dirty="0" smtClean="0"/>
              <a:t>DERECHO PENAL (1921)</a:t>
            </a:r>
          </a:p>
          <a:p>
            <a:pPr lvl="1"/>
            <a:r>
              <a:rPr lang="es-AR" dirty="0" smtClean="0"/>
              <a:t>ADULTERIO</a:t>
            </a:r>
          </a:p>
          <a:p>
            <a:pPr lvl="1"/>
            <a:r>
              <a:rPr lang="es-AR" dirty="0" smtClean="0"/>
              <a:t>VIOLACIÓN O ESTUPRO: MUJER HONESTA </a:t>
            </a:r>
          </a:p>
          <a:p>
            <a:pPr lvl="1"/>
            <a:r>
              <a:rPr lang="es-AR" dirty="0" smtClean="0"/>
              <a:t>AVENIMIENTO</a:t>
            </a:r>
          </a:p>
          <a:p>
            <a:r>
              <a:rPr lang="es-AR" b="1" dirty="0" smtClean="0"/>
              <a:t>DERECHO CIVIL</a:t>
            </a:r>
          </a:p>
          <a:p>
            <a:pPr lvl="1"/>
            <a:r>
              <a:rPr lang="es-AR" dirty="0" smtClean="0"/>
              <a:t>REGLA: MUJER INCAPAZ</a:t>
            </a:r>
          </a:p>
          <a:p>
            <a:pPr lvl="1"/>
            <a:r>
              <a:rPr lang="es-AR" dirty="0" smtClean="0"/>
              <a:t>SOCIEDAD CONYUGAL: ADMINISTRACIÓN Y DISPOSICION DE LOS BIENES</a:t>
            </a:r>
          </a:p>
          <a:p>
            <a:pPr lvl="1"/>
            <a:r>
              <a:rPr lang="es-AR" dirty="0" smtClean="0"/>
              <a:t>HOMBRE-MARIDO FIJA RESIDENCIA HABITUAL</a:t>
            </a:r>
          </a:p>
          <a:p>
            <a:pPr lvl="1"/>
            <a:r>
              <a:rPr lang="es-AR" dirty="0" smtClean="0"/>
              <a:t>HOMBRE-MARIDO EJERCE PATRIA POSTESTAD. APELLIDO DE LOS HIJOS</a:t>
            </a:r>
          </a:p>
          <a:p>
            <a:pPr lvl="1"/>
            <a:r>
              <a:rPr lang="es-AR" dirty="0" smtClean="0"/>
              <a:t>ACCIONES DE FILIACION. IMPUGNACION</a:t>
            </a:r>
          </a:p>
          <a:p>
            <a:pPr lvl="1"/>
            <a:r>
              <a:rPr lang="es-AR" dirty="0" smtClean="0"/>
              <a:t>SUPUESTO DE ABANDONO DEL HOGAR</a:t>
            </a:r>
          </a:p>
          <a:p>
            <a:pPr indent="-285750"/>
            <a:r>
              <a:rPr lang="es-AR" b="1" dirty="0" smtClean="0"/>
              <a:t>DERECHOS LABORALES</a:t>
            </a:r>
          </a:p>
          <a:p>
            <a:pPr lvl="1"/>
            <a:r>
              <a:rPr lang="es-AR" dirty="0" smtClean="0"/>
              <a:t>AUTORIZACIÓN PREVIA DEL MARIDO</a:t>
            </a:r>
          </a:p>
          <a:p>
            <a:r>
              <a:rPr lang="es-AR" b="1" dirty="0" smtClean="0"/>
              <a:t>DERECHOS POLITICOS </a:t>
            </a:r>
          </a:p>
          <a:p>
            <a:pPr lvl="1"/>
            <a:r>
              <a:rPr lang="es-AR" dirty="0" smtClean="0"/>
              <a:t>NEGADO HASTA EL VOTO FEMENINO (1951) </a:t>
            </a:r>
          </a:p>
          <a:p>
            <a:pPr lvl="1"/>
            <a:endParaRPr lang="en-US" dirty="0"/>
          </a:p>
        </p:txBody>
      </p:sp>
    </p:spTree>
    <p:extLst>
      <p:ext uri="{BB962C8B-B14F-4D97-AF65-F5344CB8AC3E}">
        <p14:creationId xmlns:p14="http://schemas.microsoft.com/office/powerpoint/2010/main" xmlns="" val="3450680153"/>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anim calcmode="lin" valueType="num">
                                      <p:cBhvr>
                                        <p:cTn id="1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2" end="2"/>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anim calcmode="lin" valueType="num">
                                      <p:cBhvr>
                                        <p:cTn id="23"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3" end="3"/>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anim calcmode="lin" valueType="num">
                                      <p:cBhvr>
                                        <p:cTn id="28"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9" dur="2000" fill="hold"/>
                                        <p:tgtEl>
                                          <p:spTgt spid="3">
                                            <p:txEl>
                                              <p:pRg st="4" end="4"/>
                                            </p:txEl>
                                          </p:spTgt>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anim calcmode="lin" valueType="num">
                                      <p:cBhvr>
                                        <p:cTn id="33"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34" dur="2000" fill="hold"/>
                                        <p:tgtEl>
                                          <p:spTgt spid="3">
                                            <p:txEl>
                                              <p:pRg st="5" end="5"/>
                                            </p:txEl>
                                          </p:spTgt>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anim calcmode="lin" valueType="num">
                                      <p:cBhvr>
                                        <p:cTn id="38"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39" dur="2000" fill="hold"/>
                                        <p:tgtEl>
                                          <p:spTgt spid="3">
                                            <p:txEl>
                                              <p:pRg st="6" end="6"/>
                                            </p:txEl>
                                          </p:spTgt>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anim calcmode="lin" valueType="num">
                                      <p:cBhvr>
                                        <p:cTn id="43"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44" dur="2000" fill="hold"/>
                                        <p:tgtEl>
                                          <p:spTgt spid="3">
                                            <p:txEl>
                                              <p:pRg st="7" end="7"/>
                                            </p:txEl>
                                          </p:spTgt>
                                        </p:tgtEl>
                                        <p:attrNameLst>
                                          <p:attrName>ppt_h</p:attrName>
                                        </p:attrNameLst>
                                      </p:cBhvr>
                                      <p:tavLst>
                                        <p:tav tm="0">
                                          <p:val>
                                            <p:strVal val="#ppt_h"/>
                                          </p:val>
                                        </p:tav>
                                        <p:tav tm="100000">
                                          <p:val>
                                            <p:strVal val="#ppt_h"/>
                                          </p:val>
                                        </p:tav>
                                      </p:tavLst>
                                    </p:anim>
                                  </p:childTnLst>
                                </p:cTn>
                              </p:par>
                              <p:par>
                                <p:cTn id="45" presetID="45"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anim calcmode="lin" valueType="num">
                                      <p:cBhvr>
                                        <p:cTn id="48" dur="20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49" dur="2000" fill="hold"/>
                                        <p:tgtEl>
                                          <p:spTgt spid="3">
                                            <p:txEl>
                                              <p:pRg st="8" end="8"/>
                                            </p:txEl>
                                          </p:spTgt>
                                        </p:tgtEl>
                                        <p:attrNameLst>
                                          <p:attrName>ppt_h</p:attrName>
                                        </p:attrNameLst>
                                      </p:cBhvr>
                                      <p:tavLst>
                                        <p:tav tm="0">
                                          <p:val>
                                            <p:strVal val="#ppt_h"/>
                                          </p:val>
                                        </p:tav>
                                        <p:tav tm="100000">
                                          <p:val>
                                            <p:strVal val="#ppt_h"/>
                                          </p:val>
                                        </p:tav>
                                      </p:tavLst>
                                    </p:anim>
                                  </p:childTnLst>
                                </p:cTn>
                              </p:par>
                              <p:par>
                                <p:cTn id="50" presetID="45" presetClass="entr" presetSubtype="0" fill="hold"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anim calcmode="lin" valueType="num">
                                      <p:cBhvr>
                                        <p:cTn id="53" dur="2000" fill="hold"/>
                                        <p:tgtEl>
                                          <p:spTgt spid="3">
                                            <p:txEl>
                                              <p:pRg st="9" end="9"/>
                                            </p:txEl>
                                          </p:spTgt>
                                        </p:tgtEl>
                                        <p:attrNameLst>
                                          <p:attrName>ppt_w</p:attrName>
                                        </p:attrNameLst>
                                      </p:cBhvr>
                                      <p:tavLst>
                                        <p:tav tm="0" fmla="#ppt_w*sin(2.5*pi*$)">
                                          <p:val>
                                            <p:fltVal val="0"/>
                                          </p:val>
                                        </p:tav>
                                        <p:tav tm="100000">
                                          <p:val>
                                            <p:fltVal val="1"/>
                                          </p:val>
                                        </p:tav>
                                      </p:tavLst>
                                    </p:anim>
                                    <p:anim calcmode="lin" valueType="num">
                                      <p:cBhvr>
                                        <p:cTn id="54" dur="2000" fill="hold"/>
                                        <p:tgtEl>
                                          <p:spTgt spid="3">
                                            <p:txEl>
                                              <p:pRg st="9" end="9"/>
                                            </p:txEl>
                                          </p:spTgt>
                                        </p:tgtEl>
                                        <p:attrNameLst>
                                          <p:attrName>ppt_h</p:attrName>
                                        </p:attrNameLst>
                                      </p:cBhvr>
                                      <p:tavLst>
                                        <p:tav tm="0">
                                          <p:val>
                                            <p:strVal val="#ppt_h"/>
                                          </p:val>
                                        </p:tav>
                                        <p:tav tm="100000">
                                          <p:val>
                                            <p:strVal val="#ppt_h"/>
                                          </p:val>
                                        </p:tav>
                                      </p:tavLst>
                                    </p:anim>
                                  </p:childTnLst>
                                </p:cTn>
                              </p:par>
                              <p:par>
                                <p:cTn id="55" presetID="45" presetClass="entr" presetSubtype="0" fill="hold"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anim calcmode="lin" valueType="num">
                                      <p:cBhvr>
                                        <p:cTn id="58" dur="2000" fill="hold"/>
                                        <p:tgtEl>
                                          <p:spTgt spid="3">
                                            <p:txEl>
                                              <p:pRg st="10" end="10"/>
                                            </p:txEl>
                                          </p:spTgt>
                                        </p:tgtEl>
                                        <p:attrNameLst>
                                          <p:attrName>ppt_w</p:attrName>
                                        </p:attrNameLst>
                                      </p:cBhvr>
                                      <p:tavLst>
                                        <p:tav tm="0" fmla="#ppt_w*sin(2.5*pi*$)">
                                          <p:val>
                                            <p:fltVal val="0"/>
                                          </p:val>
                                        </p:tav>
                                        <p:tav tm="100000">
                                          <p:val>
                                            <p:fltVal val="1"/>
                                          </p:val>
                                        </p:tav>
                                      </p:tavLst>
                                    </p:anim>
                                    <p:anim calcmode="lin" valueType="num">
                                      <p:cBhvr>
                                        <p:cTn id="59" dur="2000" fill="hold"/>
                                        <p:tgtEl>
                                          <p:spTgt spid="3">
                                            <p:txEl>
                                              <p:pRg st="10" end="10"/>
                                            </p:txEl>
                                          </p:spTgt>
                                        </p:tgtEl>
                                        <p:attrNameLst>
                                          <p:attrName>ppt_h</p:attrName>
                                        </p:attrNameLst>
                                      </p:cBhvr>
                                      <p:tavLst>
                                        <p:tav tm="0">
                                          <p:val>
                                            <p:strVal val="#ppt_h"/>
                                          </p:val>
                                        </p:tav>
                                        <p:tav tm="100000">
                                          <p:val>
                                            <p:strVal val="#ppt_h"/>
                                          </p:val>
                                        </p:tav>
                                      </p:tavLst>
                                    </p:anim>
                                  </p:childTnLst>
                                </p:cTn>
                              </p:par>
                              <p:par>
                                <p:cTn id="60" presetID="45" presetClass="entr" presetSubtype="0" fill="hold" nodeType="with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2000"/>
                                        <p:tgtEl>
                                          <p:spTgt spid="3">
                                            <p:txEl>
                                              <p:pRg st="11" end="11"/>
                                            </p:txEl>
                                          </p:spTgt>
                                        </p:tgtEl>
                                      </p:cBhvr>
                                    </p:animEffect>
                                    <p:anim calcmode="lin" valueType="num">
                                      <p:cBhvr>
                                        <p:cTn id="63" dur="2000" fill="hold"/>
                                        <p:tgtEl>
                                          <p:spTgt spid="3">
                                            <p:txEl>
                                              <p:pRg st="11" end="11"/>
                                            </p:txEl>
                                          </p:spTgt>
                                        </p:tgtEl>
                                        <p:attrNameLst>
                                          <p:attrName>ppt_w</p:attrName>
                                        </p:attrNameLst>
                                      </p:cBhvr>
                                      <p:tavLst>
                                        <p:tav tm="0" fmla="#ppt_w*sin(2.5*pi*$)">
                                          <p:val>
                                            <p:fltVal val="0"/>
                                          </p:val>
                                        </p:tav>
                                        <p:tav tm="100000">
                                          <p:val>
                                            <p:fltVal val="1"/>
                                          </p:val>
                                        </p:tav>
                                      </p:tavLst>
                                    </p:anim>
                                    <p:anim calcmode="lin" valueType="num">
                                      <p:cBhvr>
                                        <p:cTn id="64" dur="2000" fill="hold"/>
                                        <p:tgtEl>
                                          <p:spTgt spid="3">
                                            <p:txEl>
                                              <p:pRg st="11" end="11"/>
                                            </p:txEl>
                                          </p:spTgt>
                                        </p:tgtEl>
                                        <p:attrNameLst>
                                          <p:attrName>ppt_h</p:attrName>
                                        </p:attrNameLst>
                                      </p:cBhvr>
                                      <p:tavLst>
                                        <p:tav tm="0">
                                          <p:val>
                                            <p:strVal val="#ppt_h"/>
                                          </p:val>
                                        </p:tav>
                                        <p:tav tm="100000">
                                          <p:val>
                                            <p:strVal val="#ppt_h"/>
                                          </p:val>
                                        </p:tav>
                                      </p:tavLst>
                                    </p:anim>
                                  </p:childTnLst>
                                </p:cTn>
                              </p:par>
                              <p:par>
                                <p:cTn id="65" presetID="45" presetClass="entr" presetSubtype="0" fill="hold" nodeType="with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2000"/>
                                        <p:tgtEl>
                                          <p:spTgt spid="3">
                                            <p:txEl>
                                              <p:pRg st="12" end="12"/>
                                            </p:txEl>
                                          </p:spTgt>
                                        </p:tgtEl>
                                      </p:cBhvr>
                                    </p:animEffect>
                                    <p:anim calcmode="lin" valueType="num">
                                      <p:cBhvr>
                                        <p:cTn id="68" dur="2000" fill="hold"/>
                                        <p:tgtEl>
                                          <p:spTgt spid="3">
                                            <p:txEl>
                                              <p:pRg st="12" end="12"/>
                                            </p:txEl>
                                          </p:spTgt>
                                        </p:tgtEl>
                                        <p:attrNameLst>
                                          <p:attrName>ppt_w</p:attrName>
                                        </p:attrNameLst>
                                      </p:cBhvr>
                                      <p:tavLst>
                                        <p:tav tm="0" fmla="#ppt_w*sin(2.5*pi*$)">
                                          <p:val>
                                            <p:fltVal val="0"/>
                                          </p:val>
                                        </p:tav>
                                        <p:tav tm="100000">
                                          <p:val>
                                            <p:fltVal val="1"/>
                                          </p:val>
                                        </p:tav>
                                      </p:tavLst>
                                    </p:anim>
                                    <p:anim calcmode="lin" valueType="num">
                                      <p:cBhvr>
                                        <p:cTn id="69" dur="2000" fill="hold"/>
                                        <p:tgtEl>
                                          <p:spTgt spid="3">
                                            <p:txEl>
                                              <p:pRg st="12" end="12"/>
                                            </p:txEl>
                                          </p:spTgt>
                                        </p:tgtEl>
                                        <p:attrNameLst>
                                          <p:attrName>ppt_h</p:attrName>
                                        </p:attrNameLst>
                                      </p:cBhvr>
                                      <p:tavLst>
                                        <p:tav tm="0">
                                          <p:val>
                                            <p:strVal val="#ppt_h"/>
                                          </p:val>
                                        </p:tav>
                                        <p:tav tm="100000">
                                          <p:val>
                                            <p:strVal val="#ppt_h"/>
                                          </p:val>
                                        </p:tav>
                                      </p:tavLst>
                                    </p:anim>
                                  </p:childTnLst>
                                </p:cTn>
                              </p:par>
                              <p:par>
                                <p:cTn id="70" presetID="45" presetClass="entr" presetSubtype="0" fill="hold" nodeType="with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2000"/>
                                        <p:tgtEl>
                                          <p:spTgt spid="3">
                                            <p:txEl>
                                              <p:pRg st="13" end="13"/>
                                            </p:txEl>
                                          </p:spTgt>
                                        </p:tgtEl>
                                      </p:cBhvr>
                                    </p:animEffect>
                                    <p:anim calcmode="lin" valueType="num">
                                      <p:cBhvr>
                                        <p:cTn id="73" dur="2000" fill="hold"/>
                                        <p:tgtEl>
                                          <p:spTgt spid="3">
                                            <p:txEl>
                                              <p:pRg st="13" end="13"/>
                                            </p:txEl>
                                          </p:spTgt>
                                        </p:tgtEl>
                                        <p:attrNameLst>
                                          <p:attrName>ppt_w</p:attrName>
                                        </p:attrNameLst>
                                      </p:cBhvr>
                                      <p:tavLst>
                                        <p:tav tm="0" fmla="#ppt_w*sin(2.5*pi*$)">
                                          <p:val>
                                            <p:fltVal val="0"/>
                                          </p:val>
                                        </p:tav>
                                        <p:tav tm="100000">
                                          <p:val>
                                            <p:fltVal val="1"/>
                                          </p:val>
                                        </p:tav>
                                      </p:tavLst>
                                    </p:anim>
                                    <p:anim calcmode="lin" valueType="num">
                                      <p:cBhvr>
                                        <p:cTn id="74" dur="2000" fill="hold"/>
                                        <p:tgtEl>
                                          <p:spTgt spid="3">
                                            <p:txEl>
                                              <p:pRg st="13" end="13"/>
                                            </p:txEl>
                                          </p:spTgt>
                                        </p:tgtEl>
                                        <p:attrNameLst>
                                          <p:attrName>ppt_h</p:attrName>
                                        </p:attrNameLst>
                                      </p:cBhvr>
                                      <p:tavLst>
                                        <p:tav tm="0">
                                          <p:val>
                                            <p:strVal val="#ppt_h"/>
                                          </p:val>
                                        </p:tav>
                                        <p:tav tm="100000">
                                          <p:val>
                                            <p:strVal val="#ppt_h"/>
                                          </p:val>
                                        </p:tav>
                                      </p:tavLst>
                                    </p:anim>
                                  </p:childTnLst>
                                </p:cTn>
                              </p:par>
                              <p:par>
                                <p:cTn id="75" presetID="45" presetClass="entr" presetSubtype="0" fill="hold" nodeType="with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fade">
                                      <p:cBhvr>
                                        <p:cTn id="77" dur="2000"/>
                                        <p:tgtEl>
                                          <p:spTgt spid="3">
                                            <p:txEl>
                                              <p:pRg st="14" end="14"/>
                                            </p:txEl>
                                          </p:spTgt>
                                        </p:tgtEl>
                                      </p:cBhvr>
                                    </p:animEffect>
                                    <p:anim calcmode="lin" valueType="num">
                                      <p:cBhvr>
                                        <p:cTn id="78" dur="2000" fill="hold"/>
                                        <p:tgtEl>
                                          <p:spTgt spid="3">
                                            <p:txEl>
                                              <p:pRg st="14" end="14"/>
                                            </p:txEl>
                                          </p:spTgt>
                                        </p:tgtEl>
                                        <p:attrNameLst>
                                          <p:attrName>ppt_w</p:attrName>
                                        </p:attrNameLst>
                                      </p:cBhvr>
                                      <p:tavLst>
                                        <p:tav tm="0" fmla="#ppt_w*sin(2.5*pi*$)">
                                          <p:val>
                                            <p:fltVal val="0"/>
                                          </p:val>
                                        </p:tav>
                                        <p:tav tm="100000">
                                          <p:val>
                                            <p:fltVal val="1"/>
                                          </p:val>
                                        </p:tav>
                                      </p:tavLst>
                                    </p:anim>
                                    <p:anim calcmode="lin" valueType="num">
                                      <p:cBhvr>
                                        <p:cTn id="79" dur="2000" fill="hold"/>
                                        <p:tgtEl>
                                          <p:spTgt spid="3">
                                            <p:txEl>
                                              <p:pRg st="14" end="1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effectLst>
                  <a:outerShdw blurRad="38100" dist="38100" dir="2700000" algn="tl">
                    <a:srgbClr val="000000">
                      <a:alpha val="43137"/>
                    </a:srgbClr>
                  </a:outerShdw>
                </a:effectLst>
                <a:latin typeface="Broadway" panose="04040905080B02020502" pitchFamily="82" charset="0"/>
              </a:rPr>
              <a:t>Las luchas feministas y del colectivo LGBTTIQ</a:t>
            </a:r>
            <a:endParaRPr lang="en-US" dirty="0">
              <a:effectLst>
                <a:outerShdw blurRad="38100" dist="38100" dir="2700000" algn="tl">
                  <a:srgbClr val="000000">
                    <a:alpha val="43137"/>
                  </a:srgbClr>
                </a:outerShdw>
              </a:effectLst>
              <a:latin typeface="Broadway" panose="04040905080B02020502" pitchFamily="82" charset="0"/>
            </a:endParaRPr>
          </a:p>
        </p:txBody>
      </p:sp>
      <p:sp>
        <p:nvSpPr>
          <p:cNvPr id="3" name="Marcador de contenido 2"/>
          <p:cNvSpPr>
            <a:spLocks noGrp="1"/>
          </p:cNvSpPr>
          <p:nvPr>
            <p:ph idx="1"/>
          </p:nvPr>
        </p:nvSpPr>
        <p:spPr>
          <a:xfrm>
            <a:off x="769258" y="2452914"/>
            <a:ext cx="11045372" cy="4267200"/>
          </a:xfrm>
        </p:spPr>
        <p:txBody>
          <a:bodyPr>
            <a:normAutofit/>
          </a:bodyPr>
          <a:lstStyle/>
          <a:p>
            <a:pPr>
              <a:buFont typeface="Wingdings" panose="05000000000000000000" pitchFamily="2" charset="2"/>
              <a:buChar char="v"/>
            </a:pPr>
            <a:r>
              <a:rPr lang="es-ES" sz="3600" dirty="0" smtClean="0"/>
              <a:t>Los </a:t>
            </a:r>
            <a:r>
              <a:rPr lang="es-ES" sz="3600" dirty="0"/>
              <a:t>feminismos cuestionan el orden patriarcal hegemónico. </a:t>
            </a:r>
            <a:endParaRPr lang="es-ES" sz="3600" dirty="0" smtClean="0"/>
          </a:p>
          <a:p>
            <a:pPr>
              <a:buFont typeface="Wingdings" panose="05000000000000000000" pitchFamily="2" charset="2"/>
              <a:buChar char="v"/>
            </a:pPr>
            <a:r>
              <a:rPr lang="es-ES" sz="3600" dirty="0" smtClean="0"/>
              <a:t>Son </a:t>
            </a:r>
            <a:r>
              <a:rPr lang="es-ES" sz="3600" dirty="0"/>
              <a:t>teoría y práctica política para la transformación social</a:t>
            </a:r>
            <a:r>
              <a:rPr lang="es-ES" sz="3600" dirty="0" smtClean="0"/>
              <a:t>.</a:t>
            </a:r>
          </a:p>
          <a:p>
            <a:pPr>
              <a:buFont typeface="Wingdings" panose="05000000000000000000" pitchFamily="2" charset="2"/>
              <a:buChar char="v"/>
            </a:pPr>
            <a:r>
              <a:rPr lang="es-ES" sz="3600" dirty="0" smtClean="0"/>
              <a:t>La lucha puede clasificarse históricamente en tres momentos: tres olas feministas </a:t>
            </a:r>
            <a:endParaRPr lang="en-US" sz="3400" dirty="0"/>
          </a:p>
          <a:p>
            <a:endParaRPr lang="en-US" dirty="0"/>
          </a:p>
        </p:txBody>
      </p:sp>
    </p:spTree>
    <p:extLst>
      <p:ext uri="{BB962C8B-B14F-4D97-AF65-F5344CB8AC3E}">
        <p14:creationId xmlns:p14="http://schemas.microsoft.com/office/powerpoint/2010/main" xmlns="" val="1514595488"/>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973668"/>
            <a:ext cx="9382417" cy="706964"/>
          </a:xfrm>
        </p:spPr>
        <p:txBody>
          <a:bodyPr/>
          <a:lstStyle/>
          <a:p>
            <a:r>
              <a:rPr lang="es-AR" dirty="0" smtClean="0"/>
              <a:t>Primera ola: ILUSTRADAS Y SUFRAGISTAS</a:t>
            </a:r>
            <a:endParaRPr lang="en-US" dirty="0"/>
          </a:p>
        </p:txBody>
      </p:sp>
      <p:sp>
        <p:nvSpPr>
          <p:cNvPr id="3" name="Marcador de contenido 2"/>
          <p:cNvSpPr>
            <a:spLocks noGrp="1"/>
          </p:cNvSpPr>
          <p:nvPr>
            <p:ph idx="1"/>
          </p:nvPr>
        </p:nvSpPr>
        <p:spPr>
          <a:xfrm>
            <a:off x="1154954" y="2603500"/>
            <a:ext cx="9527560" cy="3811814"/>
          </a:xfrm>
        </p:spPr>
        <p:txBody>
          <a:bodyPr>
            <a:normAutofit/>
          </a:bodyPr>
          <a:lstStyle/>
          <a:p>
            <a:pPr marL="0" indent="0">
              <a:buNone/>
            </a:pPr>
            <a:r>
              <a:rPr lang="es-ES" sz="4000" b="1" dirty="0" smtClean="0"/>
              <a:t>Las Ilustradas</a:t>
            </a:r>
            <a:endParaRPr lang="en-US" sz="4000" dirty="0"/>
          </a:p>
          <a:p>
            <a:r>
              <a:rPr lang="es-ES" b="1" i="1" dirty="0">
                <a:solidFill>
                  <a:schemeClr val="accent6">
                    <a:lumMod val="75000"/>
                  </a:schemeClr>
                </a:solidFill>
              </a:rPr>
              <a:t>1791 </a:t>
            </a:r>
            <a:r>
              <a:rPr lang="es-ES" b="1" i="1" dirty="0" err="1">
                <a:solidFill>
                  <a:schemeClr val="accent6">
                    <a:lumMod val="75000"/>
                  </a:schemeClr>
                </a:solidFill>
              </a:rPr>
              <a:t>Olimpe</a:t>
            </a:r>
            <a:r>
              <a:rPr lang="es-ES" b="1" i="1" dirty="0">
                <a:solidFill>
                  <a:schemeClr val="accent6">
                    <a:lumMod val="75000"/>
                  </a:schemeClr>
                </a:solidFill>
              </a:rPr>
              <a:t> de </a:t>
            </a:r>
            <a:r>
              <a:rPr lang="es-ES" b="1" i="1" dirty="0" err="1">
                <a:solidFill>
                  <a:schemeClr val="accent6">
                    <a:lumMod val="75000"/>
                  </a:schemeClr>
                </a:solidFill>
              </a:rPr>
              <a:t>Gouges</a:t>
            </a:r>
            <a:r>
              <a:rPr lang="es-ES" b="1" i="1" dirty="0">
                <a:solidFill>
                  <a:schemeClr val="accent1">
                    <a:lumMod val="60000"/>
                    <a:lumOff val="40000"/>
                  </a:schemeClr>
                </a:solidFill>
              </a:rPr>
              <a:t> </a:t>
            </a:r>
            <a:r>
              <a:rPr lang="es-ES" dirty="0"/>
              <a:t>– Declaración de derechos de la mujer y la ciudadana. Muere en la guillotina.</a:t>
            </a:r>
            <a:endParaRPr lang="en-US" dirty="0"/>
          </a:p>
          <a:p>
            <a:r>
              <a:rPr lang="es-ES" b="1" dirty="0">
                <a:solidFill>
                  <a:schemeClr val="accent6">
                    <a:lumMod val="75000"/>
                  </a:schemeClr>
                </a:solidFill>
              </a:rPr>
              <a:t>1792 Mary </a:t>
            </a:r>
            <a:r>
              <a:rPr lang="es-ES" b="1" dirty="0" err="1">
                <a:solidFill>
                  <a:schemeClr val="accent6">
                    <a:lumMod val="75000"/>
                  </a:schemeClr>
                </a:solidFill>
              </a:rPr>
              <a:t>Wollstonecraft</a:t>
            </a:r>
            <a:r>
              <a:rPr lang="es-ES" dirty="0"/>
              <a:t> – Vindicación de los derechos de la mujer. Muere dando a luz a una niña</a:t>
            </a:r>
            <a:r>
              <a:rPr lang="es-ES" dirty="0" smtClean="0"/>
              <a:t>.</a:t>
            </a:r>
            <a:endParaRPr lang="en-US" dirty="0"/>
          </a:p>
          <a:p>
            <a:r>
              <a:rPr lang="es-ES" dirty="0" smtClean="0"/>
              <a:t>RECLAMO: Derechos </a:t>
            </a:r>
            <a:r>
              <a:rPr lang="es-ES" dirty="0"/>
              <a:t>en igualdad de condiciones que los hombres: educación, trabajo, participación. Cuestionan la reclusión en lo privado.</a:t>
            </a:r>
            <a:endParaRPr lang="en-US" dirty="0"/>
          </a:p>
          <a:p>
            <a:pPr marL="0" indent="0">
              <a:buNone/>
            </a:pPr>
            <a:endParaRPr lang="en-US" dirty="0"/>
          </a:p>
        </p:txBody>
      </p:sp>
    </p:spTree>
    <p:extLst>
      <p:ext uri="{BB962C8B-B14F-4D97-AF65-F5344CB8AC3E}">
        <p14:creationId xmlns:p14="http://schemas.microsoft.com/office/powerpoint/2010/main" xmlns="" val="279507214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i="1" dirty="0"/>
              <a:t>Carta del padre de </a:t>
            </a:r>
            <a:r>
              <a:rPr lang="es-ES" i="1" dirty="0" err="1"/>
              <a:t>Olimpe</a:t>
            </a:r>
            <a:endParaRPr lang="en-US" dirty="0"/>
          </a:p>
        </p:txBody>
      </p:sp>
      <p:sp>
        <p:nvSpPr>
          <p:cNvPr id="3" name="Marcador de contenido 2"/>
          <p:cNvSpPr>
            <a:spLocks noGrp="1"/>
          </p:cNvSpPr>
          <p:nvPr>
            <p:ph idx="1"/>
          </p:nvPr>
        </p:nvSpPr>
        <p:spPr>
          <a:xfrm>
            <a:off x="1154954" y="2394857"/>
            <a:ext cx="10253275" cy="4151085"/>
          </a:xfrm>
        </p:spPr>
        <p:style>
          <a:lnRef idx="1">
            <a:schemeClr val="accent3"/>
          </a:lnRef>
          <a:fillRef idx="2">
            <a:schemeClr val="accent3"/>
          </a:fillRef>
          <a:effectRef idx="1">
            <a:schemeClr val="accent3"/>
          </a:effectRef>
          <a:fontRef idx="minor">
            <a:schemeClr val="dk1"/>
          </a:fontRef>
        </p:style>
        <p:txBody>
          <a:bodyPr/>
          <a:lstStyle/>
          <a:p>
            <a:pPr marL="0" indent="0">
              <a:buNone/>
            </a:pPr>
            <a:r>
              <a:rPr lang="es-ES" i="1" dirty="0"/>
              <a:t>No esperéis, señora, que me muestre de acuerdo con vos sobre este punto. Si las personas de vuestro sexo pretenden convertirse en razonables y profundas en sus obras, ¿en qué nos convertiríamos nosotros, los hombres, hoy en día tan ligeros y superficiales? Adiós a la superioridad de la que nos sentimos tan orgullosos. Las mujeres dictarían las leyes. Esta revolución sería peligrosa. Así pues, deseo que las Damas no se pongan el birrete de Doctor y que conserven su frivolidad hasta en los escritos. En tanto que carezcan de sentido común serán adorables. Las mujeres sabias de </a:t>
            </a:r>
            <a:r>
              <a:rPr lang="es-ES" i="1" dirty="0" err="1"/>
              <a:t>Molière</a:t>
            </a:r>
            <a:r>
              <a:rPr lang="es-ES" i="1" dirty="0"/>
              <a:t> son modelos ridículos. Las que siguen sus pasos son el azote de la sociedad. Las mujeres pueden escribir, pero conviene para la felicidad del mundo que no tengan pretensiones</a:t>
            </a:r>
            <a:r>
              <a:rPr lang="es-ES" i="1" dirty="0" smtClean="0"/>
              <a:t>.".</a:t>
            </a:r>
            <a:endParaRPr lang="en-US" dirty="0"/>
          </a:p>
          <a:p>
            <a:endParaRPr lang="en-US" dirty="0"/>
          </a:p>
        </p:txBody>
      </p:sp>
      <p:sp>
        <p:nvSpPr>
          <p:cNvPr id="4" name="CuadroTexto 3"/>
          <p:cNvSpPr txBox="1"/>
          <p:nvPr/>
        </p:nvSpPr>
        <p:spPr>
          <a:xfrm>
            <a:off x="972457" y="5399315"/>
            <a:ext cx="10595430" cy="1384995"/>
          </a:xfrm>
          <a:prstGeom prst="rect">
            <a:avLst/>
          </a:prstGeom>
          <a:ln w="57150">
            <a:solidFill>
              <a:schemeClr val="bg2">
                <a:lumMod val="25000"/>
              </a:schemeClr>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s-AR" sz="2800" b="1" dirty="0" smtClean="0">
                <a:solidFill>
                  <a:schemeClr val="bg1"/>
                </a:solidFill>
              </a:rPr>
              <a:t>SI LAS MUJERES ESTAMOS CAPACITADAS PARA SUBIR A LA GUILLOTINA, POR QUE NO PODEMOS SUBIR A LAS TRIBUNAS PUBLICAS?   O.G.</a:t>
            </a:r>
            <a:endParaRPr lang="en-US" sz="2800" b="1" dirty="0">
              <a:solidFill>
                <a:schemeClr val="bg1"/>
              </a:solidFill>
            </a:endParaRPr>
          </a:p>
        </p:txBody>
      </p:sp>
    </p:spTree>
    <p:extLst>
      <p:ext uri="{BB962C8B-B14F-4D97-AF65-F5344CB8AC3E}">
        <p14:creationId xmlns:p14="http://schemas.microsoft.com/office/powerpoint/2010/main" xmlns="" val="123507541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973668"/>
            <a:ext cx="9251789" cy="706964"/>
          </a:xfrm>
        </p:spPr>
        <p:txBody>
          <a:bodyPr/>
          <a:lstStyle/>
          <a:p>
            <a:r>
              <a:rPr lang="es-AR" dirty="0"/>
              <a:t>Primera ola: ILUSTRADAS Y </a:t>
            </a:r>
            <a:r>
              <a:rPr lang="es-AR" dirty="0" smtClean="0"/>
              <a:t>SUFRAGISTAS</a:t>
            </a:r>
            <a:endParaRPr lang="en-US" dirty="0"/>
          </a:p>
        </p:txBody>
      </p:sp>
      <p:sp>
        <p:nvSpPr>
          <p:cNvPr id="3" name="Marcador de contenido 2"/>
          <p:cNvSpPr>
            <a:spLocks noGrp="1"/>
          </p:cNvSpPr>
          <p:nvPr>
            <p:ph idx="1"/>
          </p:nvPr>
        </p:nvSpPr>
        <p:spPr>
          <a:xfrm>
            <a:off x="1154954" y="2603499"/>
            <a:ext cx="10224246" cy="3927929"/>
          </a:xfrm>
        </p:spPr>
        <p:txBody>
          <a:bodyPr>
            <a:normAutofit/>
          </a:bodyPr>
          <a:lstStyle/>
          <a:p>
            <a:pPr marL="0" indent="0">
              <a:buNone/>
            </a:pPr>
            <a:r>
              <a:rPr lang="es-ES" sz="4000" b="1" dirty="0"/>
              <a:t>Las sufragistas</a:t>
            </a:r>
            <a:r>
              <a:rPr lang="es-ES" b="1" dirty="0"/>
              <a:t>.</a:t>
            </a:r>
            <a:endParaRPr lang="en-US" dirty="0"/>
          </a:p>
          <a:p>
            <a:r>
              <a:rPr lang="es-ES" dirty="0" smtClean="0"/>
              <a:t>Se inicia en EEUU </a:t>
            </a:r>
            <a:r>
              <a:rPr lang="es-ES" dirty="0"/>
              <a:t>– Inglaterra</a:t>
            </a:r>
            <a:endParaRPr lang="en-US" dirty="0"/>
          </a:p>
          <a:p>
            <a:r>
              <a:rPr lang="es-ES" dirty="0" smtClean="0">
                <a:latin typeface="Arial Black" panose="020B0A04020102020204" pitchFamily="34" charset="0"/>
              </a:rPr>
              <a:t>RECLAMO: Derecho </a:t>
            </a:r>
            <a:r>
              <a:rPr lang="es-ES" dirty="0">
                <a:latin typeface="Arial Black" panose="020B0A04020102020204" pitchFamily="34" charset="0"/>
              </a:rPr>
              <a:t>al voto</a:t>
            </a:r>
            <a:r>
              <a:rPr lang="es-ES" dirty="0"/>
              <a:t>. </a:t>
            </a:r>
            <a:endParaRPr lang="es-ES" dirty="0" smtClean="0"/>
          </a:p>
          <a:p>
            <a:pPr marL="0" indent="0" algn="ctr">
              <a:buNone/>
            </a:pPr>
            <a:r>
              <a:rPr lang="es-ES" dirty="0" smtClean="0"/>
              <a:t>	</a:t>
            </a:r>
            <a:r>
              <a:rPr lang="es-ES" sz="3200" dirty="0" smtClean="0">
                <a:solidFill>
                  <a:srgbClr val="784C8A"/>
                </a:solidFill>
                <a:latin typeface="Arial Black" panose="020B0A04020102020204" pitchFamily="34" charset="0"/>
              </a:rPr>
              <a:t>La </a:t>
            </a:r>
            <a:r>
              <a:rPr lang="es-ES" sz="3200" dirty="0">
                <a:solidFill>
                  <a:srgbClr val="784C8A"/>
                </a:solidFill>
                <a:latin typeface="Arial Black" panose="020B0A04020102020204" pitchFamily="34" charset="0"/>
              </a:rPr>
              <a:t>participación política abriría el camino a la igualdad en el resto de los derechos</a:t>
            </a:r>
            <a:r>
              <a:rPr lang="es-ES" dirty="0"/>
              <a:t>.</a:t>
            </a:r>
            <a:endParaRPr lang="en-US" dirty="0"/>
          </a:p>
          <a:p>
            <a:r>
              <a:rPr lang="es-ES" sz="2800" dirty="0" smtClean="0"/>
              <a:t>En Argentina: </a:t>
            </a:r>
            <a:r>
              <a:rPr lang="es-ES" sz="2800" b="1" dirty="0" smtClean="0"/>
              <a:t>Julieta </a:t>
            </a:r>
            <a:r>
              <a:rPr lang="es-ES" sz="2800" b="1" dirty="0" err="1" smtClean="0"/>
              <a:t>Lanteri</a:t>
            </a:r>
            <a:r>
              <a:rPr lang="es-ES" sz="2800" dirty="0" smtClean="0"/>
              <a:t>. Alicia </a:t>
            </a:r>
            <a:r>
              <a:rPr lang="es-ES" sz="2800" dirty="0" err="1" smtClean="0"/>
              <a:t>Moreau</a:t>
            </a:r>
            <a:r>
              <a:rPr lang="es-ES" sz="2800" dirty="0" smtClean="0"/>
              <a:t>. </a:t>
            </a:r>
            <a:r>
              <a:rPr lang="es-ES" dirty="0"/>
              <a:t> </a:t>
            </a:r>
            <a:endParaRPr lang="en-US" dirty="0"/>
          </a:p>
        </p:txBody>
      </p:sp>
      <p:sp>
        <p:nvSpPr>
          <p:cNvPr id="4" name="CuadroTexto 3"/>
          <p:cNvSpPr txBox="1"/>
          <p:nvPr/>
        </p:nvSpPr>
        <p:spPr>
          <a:xfrm rot="20094766">
            <a:off x="3154417" y="3688794"/>
            <a:ext cx="6642342" cy="1231106"/>
          </a:xfrm>
          <a:prstGeom prst="rect">
            <a:avLst/>
          </a:prstGeom>
          <a:solidFill>
            <a:srgbClr val="FFFF00"/>
          </a:solidFill>
          <a:ln w="76200">
            <a:solidFill>
              <a:schemeClr val="tx1"/>
            </a:solidFill>
          </a:ln>
        </p:spPr>
        <p:txBody>
          <a:bodyPr wrap="square" rtlCol="0">
            <a:spAutoFit/>
          </a:bodyPr>
          <a:lstStyle/>
          <a:p>
            <a:pPr algn="ctr"/>
            <a:r>
              <a:rPr lang="es-ES" sz="2800" dirty="0" smtClean="0"/>
              <a:t>Primer ola, siglos XVIII y XIX, </a:t>
            </a:r>
          </a:p>
          <a:p>
            <a:pPr algn="ctr"/>
            <a:r>
              <a:rPr lang="es-ES" sz="2800" dirty="0" smtClean="0"/>
              <a:t>feminismo burgués.</a:t>
            </a:r>
            <a:endParaRPr lang="en-US" sz="2800" dirty="0" smtClean="0"/>
          </a:p>
          <a:p>
            <a:endParaRPr lang="en-US" dirty="0"/>
          </a:p>
        </p:txBody>
      </p:sp>
    </p:spTree>
    <p:extLst>
      <p:ext uri="{BB962C8B-B14F-4D97-AF65-F5344CB8AC3E}">
        <p14:creationId xmlns:p14="http://schemas.microsoft.com/office/powerpoint/2010/main" xmlns="" val="192239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sz="5400" b="1" dirty="0"/>
              <a:t>2° Ola del </a:t>
            </a:r>
            <a:r>
              <a:rPr lang="es-ES" sz="5400" b="1" dirty="0" smtClean="0"/>
              <a:t>feminismo: </a:t>
            </a:r>
            <a:r>
              <a:rPr lang="es-ES" b="1" dirty="0" smtClean="0"/>
              <a:t/>
            </a:r>
            <a:br>
              <a:rPr lang="es-ES" b="1" dirty="0" smtClean="0"/>
            </a:br>
            <a:endParaRPr lang="en-US" dirty="0"/>
          </a:p>
        </p:txBody>
      </p:sp>
      <p:sp>
        <p:nvSpPr>
          <p:cNvPr id="3" name="Marcador de contenido 2"/>
          <p:cNvSpPr>
            <a:spLocks noGrp="1"/>
          </p:cNvSpPr>
          <p:nvPr>
            <p:ph idx="1"/>
          </p:nvPr>
        </p:nvSpPr>
        <p:spPr>
          <a:xfrm>
            <a:off x="1030514" y="2603499"/>
            <a:ext cx="10189029" cy="4254501"/>
          </a:xfrm>
        </p:spPr>
        <p:txBody>
          <a:bodyPr>
            <a:normAutofit/>
          </a:bodyPr>
          <a:lstStyle/>
          <a:p>
            <a:r>
              <a:rPr lang="es-ES" dirty="0" smtClean="0"/>
              <a:t>Post </a:t>
            </a:r>
            <a:r>
              <a:rPr lang="es-ES" dirty="0"/>
              <a:t>2° Guerra mundial.</a:t>
            </a:r>
            <a:endParaRPr lang="en-US" dirty="0"/>
          </a:p>
          <a:p>
            <a:r>
              <a:rPr lang="es-ES" dirty="0" err="1" smtClean="0"/>
              <a:t>Simone</a:t>
            </a:r>
            <a:r>
              <a:rPr lang="es-ES" dirty="0" smtClean="0"/>
              <a:t> </a:t>
            </a:r>
            <a:r>
              <a:rPr lang="es-ES" dirty="0"/>
              <a:t>de </a:t>
            </a:r>
            <a:r>
              <a:rPr lang="es-ES" dirty="0" err="1" smtClean="0"/>
              <a:t>Beauvoir</a:t>
            </a:r>
            <a:r>
              <a:rPr lang="es-ES" dirty="0" smtClean="0"/>
              <a:t> – </a:t>
            </a:r>
            <a:r>
              <a:rPr lang="es-ES" b="1" dirty="0" smtClean="0"/>
              <a:t>1949-</a:t>
            </a:r>
            <a:r>
              <a:rPr lang="es-ES" dirty="0" smtClean="0"/>
              <a:t>.</a:t>
            </a:r>
            <a:endParaRPr lang="en-US" dirty="0"/>
          </a:p>
          <a:p>
            <a:r>
              <a:rPr lang="es-ES" dirty="0" err="1" smtClean="0"/>
              <a:t>Simone</a:t>
            </a:r>
            <a:r>
              <a:rPr lang="es-ES" dirty="0" smtClean="0"/>
              <a:t> </a:t>
            </a:r>
            <a:r>
              <a:rPr lang="es-ES" dirty="0"/>
              <a:t>de </a:t>
            </a:r>
            <a:r>
              <a:rPr lang="es-ES" dirty="0" err="1"/>
              <a:t>Beauvoir</a:t>
            </a:r>
            <a:r>
              <a:rPr lang="es-ES" dirty="0"/>
              <a:t> buscó explicar el porqué de la dominación masculina, el proceso a través del cual la mujer es construida como el otro </a:t>
            </a:r>
            <a:r>
              <a:rPr lang="es-ES" dirty="0" err="1"/>
              <a:t>inesencial</a:t>
            </a:r>
            <a:r>
              <a:rPr lang="es-ES" dirty="0"/>
              <a:t> frente al hombre, el </a:t>
            </a:r>
            <a:r>
              <a:rPr lang="es-ES" dirty="0" smtClean="0"/>
              <a:t>mismo, lo </a:t>
            </a:r>
            <a:r>
              <a:rPr lang="es-ES" dirty="0"/>
              <a:t>esencial, y por tanto, develar la construcción masculina de la humanidad y de la sociedad. </a:t>
            </a:r>
            <a:endParaRPr lang="es-ES" dirty="0" smtClean="0"/>
          </a:p>
          <a:p>
            <a:r>
              <a:rPr lang="es-ES" dirty="0" smtClean="0"/>
              <a:t>La </a:t>
            </a:r>
            <a:r>
              <a:rPr lang="es-ES" dirty="0"/>
              <a:t>constitución de la mujer o de la feminidad no radica en características biológicas o psicológicas inmutables sino en la contingencia del intercambio normativo social y cultural</a:t>
            </a:r>
            <a:r>
              <a:rPr lang="es-ES" dirty="0" smtClean="0"/>
              <a:t>.</a:t>
            </a:r>
            <a:r>
              <a:rPr lang="es-ES" dirty="0"/>
              <a:t> </a:t>
            </a:r>
            <a:endParaRPr lang="en-US" dirty="0"/>
          </a:p>
          <a:p>
            <a:r>
              <a:rPr lang="es-ES" dirty="0" smtClean="0"/>
              <a:t>Entre los 60 y los 70 el Feminismo </a:t>
            </a:r>
            <a:r>
              <a:rPr lang="es-ES" dirty="0"/>
              <a:t>evidencia </a:t>
            </a:r>
            <a:r>
              <a:rPr lang="es-ES" dirty="0" smtClean="0"/>
              <a:t>la dicotomía y universaliza </a:t>
            </a:r>
            <a:r>
              <a:rPr lang="es-ES" dirty="0"/>
              <a:t>a “la mujer”.</a:t>
            </a:r>
            <a:endParaRPr lang="en-US" dirty="0"/>
          </a:p>
          <a:p>
            <a:pPr marL="0" indent="0">
              <a:buNone/>
            </a:pPr>
            <a:endParaRPr lang="en-US" dirty="0"/>
          </a:p>
          <a:p>
            <a:endParaRPr lang="en-US" dirty="0"/>
          </a:p>
        </p:txBody>
      </p:sp>
      <p:sp>
        <p:nvSpPr>
          <p:cNvPr id="5" name="CuadroTexto 4"/>
          <p:cNvSpPr txBox="1"/>
          <p:nvPr/>
        </p:nvSpPr>
        <p:spPr>
          <a:xfrm rot="20526997">
            <a:off x="5723615" y="1594560"/>
            <a:ext cx="5367419" cy="1114303"/>
          </a:xfrm>
          <a:prstGeom prst="rect">
            <a:avLst/>
          </a:prstGeom>
          <a:solidFill>
            <a:srgbClr val="FFC000"/>
          </a:solidFill>
          <a:ln w="38100">
            <a:solidFill>
              <a:schemeClr val="tx1"/>
            </a:solidFill>
          </a:ln>
        </p:spPr>
        <p:txBody>
          <a:bodyPr wrap="square" rtlCol="0">
            <a:spAutoFit/>
          </a:bodyPr>
          <a:lstStyle/>
          <a:p>
            <a:pPr algn="ctr"/>
            <a:r>
              <a:rPr lang="es-ES" sz="3200" b="1" dirty="0" smtClean="0">
                <a:latin typeface="Bradley Hand ITC" panose="03070402050302030203" pitchFamily="66" charset="0"/>
              </a:rPr>
              <a:t>NO SE NACE MUJER, SE LLEGA A SERLO</a:t>
            </a:r>
            <a:endParaRPr lang="en-US" sz="3200" b="1" dirty="0">
              <a:latin typeface="Bradley Hand ITC" panose="03070402050302030203" pitchFamily="66" charset="0"/>
            </a:endParaRPr>
          </a:p>
        </p:txBody>
      </p:sp>
      <p:sp>
        <p:nvSpPr>
          <p:cNvPr id="6" name="CuadroTexto 5"/>
          <p:cNvSpPr txBox="1"/>
          <p:nvPr/>
        </p:nvSpPr>
        <p:spPr>
          <a:xfrm rot="704859">
            <a:off x="2340666" y="5084009"/>
            <a:ext cx="6414495" cy="646331"/>
          </a:xfrm>
          <a:prstGeom prst="rect">
            <a:avLst/>
          </a:prstGeom>
          <a:solidFill>
            <a:srgbClr val="FFC000"/>
          </a:solidFill>
          <a:ln w="57150">
            <a:solidFill>
              <a:schemeClr val="bg2">
                <a:lumMod val="25000"/>
              </a:schemeClr>
            </a:solidFill>
          </a:ln>
        </p:spPr>
        <p:txBody>
          <a:bodyPr wrap="square" rtlCol="0">
            <a:spAutoFit/>
          </a:bodyPr>
          <a:lstStyle/>
          <a:p>
            <a:r>
              <a:rPr lang="es-AR" sz="3600" b="1" dirty="0" smtClean="0">
                <a:latin typeface="Bradley Hand ITC" panose="03070402050302030203" pitchFamily="66" charset="0"/>
              </a:rPr>
              <a:t>LO PERSONAL ES POLITICO</a:t>
            </a:r>
            <a:endParaRPr lang="en-US" sz="3600" b="1" dirty="0">
              <a:latin typeface="Bradley Hand ITC" panose="03070402050302030203" pitchFamily="66" charset="0"/>
            </a:endParaRPr>
          </a:p>
        </p:txBody>
      </p:sp>
    </p:spTree>
    <p:extLst>
      <p:ext uri="{BB962C8B-B14F-4D97-AF65-F5344CB8AC3E}">
        <p14:creationId xmlns:p14="http://schemas.microsoft.com/office/powerpoint/2010/main" xmlns="" val="373055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Scale>
                                      <p:cBhvr>
                                        <p:cTn id="7"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xEl>
                                              <p:pRg st="0" end="0"/>
                                            </p:txEl>
                                          </p:spTgt>
                                        </p:tgtEl>
                                        <p:attrNameLst>
                                          <p:attrName>ppt_x</p:attrName>
                                          <p:attrName>ppt_y</p:attrName>
                                        </p:attrNameLst>
                                      </p:cBhvr>
                                    </p:animMotion>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Scale>
                                      <p:cBhvr>
                                        <p:cTn id="14"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
                                        </p:tgtEl>
                                        <p:attrNameLst>
                                          <p:attrName>ppt_x</p:attrName>
                                          <p:attrName>ppt_y</p:attrName>
                                        </p:attrNameLst>
                                      </p:cBhvr>
                                    </p:animMotion>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138587" y="827315"/>
            <a:ext cx="8842027" cy="1422400"/>
          </a:xfrm>
        </p:spPr>
        <p:txBody>
          <a:bodyPr/>
          <a:lstStyle/>
          <a:p>
            <a:r>
              <a:rPr lang="es-ES" b="1" dirty="0"/>
              <a:t>Primer Fase del movimiento LGBTTIQ</a:t>
            </a:r>
            <a:r>
              <a:rPr lang="es-ES" dirty="0"/>
              <a:t> </a:t>
            </a:r>
            <a:r>
              <a:rPr lang="es-ES" dirty="0" smtClean="0"/>
              <a:t>-</a:t>
            </a:r>
            <a:endParaRPr lang="en-US" dirty="0"/>
          </a:p>
        </p:txBody>
      </p:sp>
      <p:sp>
        <p:nvSpPr>
          <p:cNvPr id="6" name="Marcador de texto 5"/>
          <p:cNvSpPr>
            <a:spLocks noGrp="1"/>
          </p:cNvSpPr>
          <p:nvPr>
            <p:ph type="body" idx="1"/>
          </p:nvPr>
        </p:nvSpPr>
        <p:spPr>
          <a:xfrm>
            <a:off x="943429" y="2249716"/>
            <a:ext cx="10900228" cy="4296227"/>
          </a:xfrm>
        </p:spPr>
        <p:txBody>
          <a:bodyPr>
            <a:noAutofit/>
          </a:bodyPr>
          <a:lstStyle/>
          <a:p>
            <a:pPr marL="342900" indent="-342900">
              <a:buFont typeface="Arial" panose="020B0604020202020204" pitchFamily="34" charset="0"/>
              <a:buChar char="•"/>
            </a:pPr>
            <a:r>
              <a:rPr lang="es-ES" sz="3200" dirty="0">
                <a:solidFill>
                  <a:schemeClr val="bg1"/>
                </a:solidFill>
                <a:latin typeface="Arial" panose="020B0604020202020204" pitchFamily="34" charset="0"/>
                <a:cs typeface="Arial" panose="020B0604020202020204" pitchFamily="34" charset="0"/>
              </a:rPr>
              <a:t>Demanda de </a:t>
            </a:r>
            <a:r>
              <a:rPr lang="es-ES" sz="3200" dirty="0" err="1">
                <a:solidFill>
                  <a:schemeClr val="bg1"/>
                </a:solidFill>
                <a:latin typeface="Arial" panose="020B0604020202020204" pitchFamily="34" charset="0"/>
                <a:cs typeface="Arial" panose="020B0604020202020204" pitchFamily="34" charset="0"/>
              </a:rPr>
              <a:t>visibilización</a:t>
            </a:r>
            <a:r>
              <a:rPr lang="es-ES" sz="3200" dirty="0">
                <a:solidFill>
                  <a:schemeClr val="bg1"/>
                </a:solidFill>
                <a:latin typeface="Arial" panose="020B0604020202020204" pitchFamily="34" charset="0"/>
                <a:cs typeface="Arial" panose="020B0604020202020204" pitchFamily="34" charset="0"/>
              </a:rPr>
              <a:t>. </a:t>
            </a:r>
            <a:endParaRPr lang="es-ES" sz="3200" dirty="0" smtClean="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ES" sz="3200" dirty="0" smtClean="0">
                <a:solidFill>
                  <a:schemeClr val="bg1"/>
                </a:solidFill>
                <a:latin typeface="Arial" panose="020B0604020202020204" pitchFamily="34" charset="0"/>
                <a:cs typeface="Arial" panose="020B0604020202020204" pitchFamily="34" charset="0"/>
              </a:rPr>
              <a:t>La </a:t>
            </a:r>
            <a:r>
              <a:rPr lang="es-ES" sz="3200" dirty="0">
                <a:solidFill>
                  <a:schemeClr val="bg1"/>
                </a:solidFill>
                <a:latin typeface="Arial" panose="020B0604020202020204" pitchFamily="34" charset="0"/>
                <a:cs typeface="Arial" panose="020B0604020202020204" pitchFamily="34" charset="0"/>
              </a:rPr>
              <a:t>homosexualidad era considerada delito en muchos lugares. </a:t>
            </a:r>
            <a:endParaRPr lang="es-ES" sz="3200" dirty="0" smtClean="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ES" sz="2800" dirty="0" smtClean="0">
                <a:solidFill>
                  <a:schemeClr val="bg1"/>
                </a:solidFill>
                <a:latin typeface="Arial" panose="020B0604020202020204" pitchFamily="34" charset="0"/>
                <a:cs typeface="Arial" panose="020B0604020202020204" pitchFamily="34" charset="0"/>
              </a:rPr>
              <a:t>Liberación </a:t>
            </a:r>
            <a:r>
              <a:rPr lang="es-ES" sz="2800" dirty="0">
                <a:solidFill>
                  <a:schemeClr val="bg1"/>
                </a:solidFill>
                <a:latin typeface="Arial" panose="020B0604020202020204" pitchFamily="34" charset="0"/>
                <a:cs typeface="Arial" panose="020B0604020202020204" pitchFamily="34" charset="0"/>
              </a:rPr>
              <a:t>sexual. Marcha del orgullo gay. El derecho a </a:t>
            </a:r>
            <a:r>
              <a:rPr lang="es-ES" sz="2800" dirty="0" smtClean="0">
                <a:solidFill>
                  <a:schemeClr val="bg1"/>
                </a:solidFill>
                <a:latin typeface="Arial" panose="020B0604020202020204" pitchFamily="34" charset="0"/>
                <a:cs typeface="Arial" panose="020B0604020202020204" pitchFamily="34" charset="0"/>
              </a:rPr>
              <a:t>ser.</a:t>
            </a:r>
            <a:endParaRPr lang="en-US" sz="2800" dirty="0" smtClean="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smtClean="0">
                <a:solidFill>
                  <a:schemeClr val="tx1">
                    <a:lumMod val="95000"/>
                    <a:lumOff val="5000"/>
                  </a:schemeClr>
                </a:solidFill>
                <a:latin typeface="Arial" panose="020B0604020202020204" pitchFamily="34" charset="0"/>
                <a:cs typeface="Arial" panose="020B0604020202020204" pitchFamily="34" charset="0"/>
              </a:rPr>
              <a:t>En los </a:t>
            </a:r>
            <a:r>
              <a:rPr lang="es-ES" sz="2800" dirty="0" smtClean="0">
                <a:solidFill>
                  <a:schemeClr val="tx1">
                    <a:lumMod val="95000"/>
                    <a:lumOff val="5000"/>
                  </a:schemeClr>
                </a:solidFill>
                <a:latin typeface="Arial" panose="020B0604020202020204" pitchFamily="34" charset="0"/>
                <a:cs typeface="Arial" panose="020B0604020202020204" pitchFamily="34" charset="0"/>
              </a:rPr>
              <a:t>80</a:t>
            </a:r>
            <a:r>
              <a:rPr lang="es-ES" sz="2800" dirty="0">
                <a:solidFill>
                  <a:schemeClr val="tx1">
                    <a:lumMod val="95000"/>
                    <a:lumOff val="5000"/>
                  </a:schemeClr>
                </a:solidFill>
                <a:latin typeface="Arial" panose="020B0604020202020204" pitchFamily="34" charset="0"/>
                <a:cs typeface="Arial" panose="020B0604020202020204" pitchFamily="34" charset="0"/>
              </a:rPr>
              <a:t>, SIDA, vuelve a la </a:t>
            </a:r>
            <a:r>
              <a:rPr lang="es-ES" sz="2800" dirty="0" err="1">
                <a:solidFill>
                  <a:schemeClr val="tx1">
                    <a:lumMod val="95000"/>
                    <a:lumOff val="5000"/>
                  </a:schemeClr>
                </a:solidFill>
                <a:latin typeface="Arial" panose="020B0604020202020204" pitchFamily="34" charset="0"/>
                <a:cs typeface="Arial" panose="020B0604020202020204" pitchFamily="34" charset="0"/>
              </a:rPr>
              <a:t>patologización</a:t>
            </a:r>
            <a:r>
              <a:rPr lang="es-ES" sz="2800" dirty="0">
                <a:solidFill>
                  <a:schemeClr val="tx1">
                    <a:lumMod val="95000"/>
                    <a:lumOff val="5000"/>
                  </a:schemeClr>
                </a:solidFill>
                <a:latin typeface="Arial" panose="020B0604020202020204" pitchFamily="34" charset="0"/>
                <a:cs typeface="Arial" panose="020B0604020202020204" pitchFamily="34" charset="0"/>
              </a:rPr>
              <a:t> y negación del colectivo. </a:t>
            </a:r>
            <a:endParaRPr lang="es-ES" sz="2800" dirty="0" smtClean="0">
              <a:solidFill>
                <a:schemeClr val="tx1">
                  <a:lumMod val="95000"/>
                  <a:lumOff val="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ES" sz="2800" dirty="0" smtClean="0">
                <a:solidFill>
                  <a:schemeClr val="tx1">
                    <a:lumMod val="95000"/>
                    <a:lumOff val="5000"/>
                  </a:schemeClr>
                </a:solidFill>
                <a:latin typeface="Arial" panose="020B0604020202020204" pitchFamily="34" charset="0"/>
                <a:cs typeface="Arial" panose="020B0604020202020204" pitchFamily="34" charset="0"/>
              </a:rPr>
              <a:t>Nuevas </a:t>
            </a:r>
            <a:r>
              <a:rPr lang="es-ES" sz="2800" dirty="0">
                <a:solidFill>
                  <a:schemeClr val="tx1">
                    <a:lumMod val="95000"/>
                    <a:lumOff val="5000"/>
                  </a:schemeClr>
                </a:solidFill>
                <a:latin typeface="Arial" panose="020B0604020202020204" pitchFamily="34" charset="0"/>
                <a:cs typeface="Arial" panose="020B0604020202020204" pitchFamily="34" charset="0"/>
              </a:rPr>
              <a:t>demandas, no solo ser, sino acceder a derechos, salud, trabajo.</a:t>
            </a:r>
            <a:r>
              <a:rPr lang="en-US" sz="2800" dirty="0">
                <a:solidFill>
                  <a:schemeClr val="tx1">
                    <a:lumMod val="95000"/>
                    <a:lumOff val="5000"/>
                  </a:schemeClr>
                </a:solidFill>
                <a:latin typeface="Arial" panose="020B0604020202020204" pitchFamily="34" charset="0"/>
                <a:cs typeface="Arial" panose="020B0604020202020204" pitchFamily="34" charset="0"/>
              </a:rPr>
              <a:t/>
            </a:r>
            <a:br>
              <a:rPr lang="en-US" sz="2800" dirty="0">
                <a:solidFill>
                  <a:schemeClr val="tx1">
                    <a:lumMod val="95000"/>
                    <a:lumOff val="5000"/>
                  </a:schemeClr>
                </a:solidFill>
                <a:latin typeface="Arial" panose="020B0604020202020204" pitchFamily="34" charset="0"/>
                <a:cs typeface="Arial" panose="020B0604020202020204" pitchFamily="34" charset="0"/>
              </a:rPr>
            </a:br>
            <a:endParaRPr lang="en-US" sz="2800" dirty="0">
              <a:solidFill>
                <a:schemeClr val="tx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9523554"/>
      </p:ext>
    </p:extLst>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3° Ola del feminismo</a:t>
            </a:r>
            <a:endParaRPr lang="en-US" dirty="0"/>
          </a:p>
        </p:txBody>
      </p:sp>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213600" y="443848"/>
            <a:ext cx="4572000" cy="2807352"/>
          </a:xfrm>
          <a:prstGeom prst="rect">
            <a:avLst/>
          </a:prstGeom>
        </p:spPr>
      </p:pic>
      <p:sp>
        <p:nvSpPr>
          <p:cNvPr id="3" name="Marcador de texto 2"/>
          <p:cNvSpPr>
            <a:spLocks noGrp="1"/>
          </p:cNvSpPr>
          <p:nvPr>
            <p:ph type="body" sz="half" idx="2"/>
          </p:nvPr>
        </p:nvSpPr>
        <p:spPr>
          <a:xfrm>
            <a:off x="812800" y="3033487"/>
            <a:ext cx="10189029" cy="3585028"/>
          </a:xfrm>
        </p:spPr>
        <p:txBody>
          <a:bodyPr>
            <a:normAutofit/>
          </a:bodyPr>
          <a:lstStyle/>
          <a:p>
            <a:pPr marL="285750" indent="-285750">
              <a:buFont typeface="Wingdings" panose="05000000000000000000" pitchFamily="2" charset="2"/>
              <a:buChar char="Ø"/>
            </a:pPr>
            <a:r>
              <a:rPr lang="es-ES" sz="2000" b="1" dirty="0" smtClean="0"/>
              <a:t>A </a:t>
            </a:r>
            <a:r>
              <a:rPr lang="es-ES" sz="2000" b="1" dirty="0"/>
              <a:t>partir de los </a:t>
            </a:r>
            <a:r>
              <a:rPr lang="es-ES" sz="2000" b="1" dirty="0" smtClean="0"/>
              <a:t>90.</a:t>
            </a:r>
            <a:endParaRPr lang="en-US" sz="2000" b="1" dirty="0"/>
          </a:p>
          <a:p>
            <a:pPr marL="285750" indent="-285750">
              <a:buFont typeface="Wingdings" panose="05000000000000000000" pitchFamily="2" charset="2"/>
              <a:buChar char="Ø"/>
            </a:pPr>
            <a:r>
              <a:rPr lang="es-ES" sz="2000" b="1" dirty="0" smtClean="0"/>
              <a:t>Cuestiona </a:t>
            </a:r>
            <a:r>
              <a:rPr lang="es-ES" sz="2000" b="1" dirty="0"/>
              <a:t>la mirada burguesa, occidental, de clase, </a:t>
            </a:r>
            <a:endParaRPr lang="es-ES" sz="2000" b="1" dirty="0" smtClean="0"/>
          </a:p>
          <a:p>
            <a:r>
              <a:rPr lang="es-ES" sz="2000" b="1" dirty="0" smtClean="0"/>
              <a:t>dicotómica </a:t>
            </a:r>
            <a:r>
              <a:rPr lang="es-ES" sz="2000" b="1" dirty="0"/>
              <a:t>de los feminismos anteriores. </a:t>
            </a:r>
            <a:endParaRPr lang="es-ES" sz="2000" b="1" dirty="0" smtClean="0"/>
          </a:p>
          <a:p>
            <a:pPr marL="285750" indent="-285750">
              <a:buFont typeface="Wingdings" panose="05000000000000000000" pitchFamily="2" charset="2"/>
              <a:buChar char="Ø"/>
            </a:pPr>
            <a:r>
              <a:rPr lang="es-ES" sz="2000" b="1" dirty="0" smtClean="0"/>
              <a:t>Visibiliza </a:t>
            </a:r>
            <a:r>
              <a:rPr lang="es-ES" sz="2000" b="1" dirty="0"/>
              <a:t>las otras intersecciones de discriminación, subordinación y dominación: clase, raza, edad, </a:t>
            </a:r>
            <a:r>
              <a:rPr lang="es-ES" sz="2000" b="1" dirty="0" smtClean="0"/>
              <a:t>diversidad.</a:t>
            </a:r>
            <a:endParaRPr lang="en-US" sz="2000" b="1" dirty="0"/>
          </a:p>
          <a:p>
            <a:pPr marL="285750" indent="-285750">
              <a:buFont typeface="Wingdings" panose="05000000000000000000" pitchFamily="2" charset="2"/>
              <a:buChar char="Ø"/>
            </a:pPr>
            <a:r>
              <a:rPr lang="es-ES" sz="2000" b="1" dirty="0" smtClean="0"/>
              <a:t>No </a:t>
            </a:r>
            <a:r>
              <a:rPr lang="es-ES" sz="2000" b="1" dirty="0"/>
              <a:t>hay dos géneros, no hay dicotomía, no hay una sola forma de </a:t>
            </a:r>
            <a:r>
              <a:rPr lang="es-ES" sz="2000" b="1" dirty="0" smtClean="0"/>
              <a:t>subordinación.</a:t>
            </a:r>
          </a:p>
          <a:p>
            <a:pPr marL="285750" indent="-285750">
              <a:buFont typeface="Wingdings" panose="05000000000000000000" pitchFamily="2" charset="2"/>
              <a:buChar char="Ø"/>
            </a:pPr>
            <a:r>
              <a:rPr lang="es-ES" sz="2000" b="1" dirty="0" smtClean="0"/>
              <a:t>Problematiza </a:t>
            </a:r>
            <a:r>
              <a:rPr lang="es-ES" sz="2000" b="1" dirty="0"/>
              <a:t>y complejiza las demandas y las luchas.</a:t>
            </a:r>
            <a:endParaRPr lang="en-US" sz="2000" b="1" dirty="0"/>
          </a:p>
          <a:p>
            <a:endParaRPr lang="en-US" dirty="0"/>
          </a:p>
        </p:txBody>
      </p:sp>
    </p:spTree>
    <p:extLst>
      <p:ext uri="{BB962C8B-B14F-4D97-AF65-F5344CB8AC3E}">
        <p14:creationId xmlns:p14="http://schemas.microsoft.com/office/powerpoint/2010/main" xmlns="" val="402965434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54955" y="901700"/>
            <a:ext cx="10008344" cy="5753100"/>
          </a:xfrm>
        </p:spPr>
        <p:txBody>
          <a:bodyPr/>
          <a:lstStyle/>
          <a:p>
            <a:pPr algn="ctr">
              <a:lnSpc>
                <a:spcPct val="150000"/>
              </a:lnSpc>
            </a:pPr>
            <a:r>
              <a:rPr lang="es-AR" sz="6000" dirty="0" smtClean="0">
                <a:latin typeface="Bahnschrift" panose="020B0502040204020203" pitchFamily="34" charset="0"/>
              </a:rPr>
              <a:t>Nos proponemos</a:t>
            </a:r>
            <a:r>
              <a:rPr lang="es-AR" sz="6000" dirty="0" smtClean="0">
                <a:latin typeface="Cooper Black" panose="0208090404030B020404" pitchFamily="18" charset="0"/>
              </a:rPr>
              <a:t>: DEBILITAR LAS CERTIDUMBRES QUE SOSTIENEN LA HISTORIA</a:t>
            </a:r>
            <a:r>
              <a:rPr lang="es-AR" sz="6000" dirty="0" smtClean="0"/>
              <a:t> </a:t>
            </a:r>
            <a:endParaRPr lang="en-US" sz="6000" dirty="0"/>
          </a:p>
        </p:txBody>
      </p:sp>
      <p:sp>
        <p:nvSpPr>
          <p:cNvPr id="3" name="Subtítulo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4054753141"/>
      </p:ext>
    </p:extLst>
  </p:cSld>
  <p:clrMapOvr>
    <a:masterClrMapping/>
  </p:clrMapOvr>
  <mc:AlternateContent xmlns:mc="http://schemas.openxmlformats.org/markup-compatibility/2006">
    <mc:Choice xmlns:p14="http://schemas.microsoft.com/office/powerpoint/2010/main" xmlns="" Requires="p14">
      <p:transition spd="slow" p14:dur="2000">
        <p:wipe/>
      </p:transition>
    </mc:Choice>
    <mc:Fallback>
      <p:transition spd="slow">
        <p:wip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Movimiento LGBTTIQ</a:t>
            </a:r>
            <a:endParaRPr lang="en-US" dirty="0"/>
          </a:p>
        </p:txBody>
      </p:sp>
      <p:sp>
        <p:nvSpPr>
          <p:cNvPr id="3" name="Marcador de texto 2"/>
          <p:cNvSpPr>
            <a:spLocks noGrp="1"/>
          </p:cNvSpPr>
          <p:nvPr>
            <p:ph type="body" sz="half" idx="2"/>
          </p:nvPr>
        </p:nvSpPr>
        <p:spPr>
          <a:xfrm>
            <a:off x="928914" y="3120571"/>
            <a:ext cx="10668000" cy="3556000"/>
          </a:xfrm>
        </p:spPr>
        <p:txBody>
          <a:bodyPr/>
          <a:lstStyle/>
          <a:p>
            <a:pPr marL="285750" indent="-285750">
              <a:buFont typeface="Wingdings" panose="05000000000000000000" pitchFamily="2" charset="2"/>
              <a:buChar char="q"/>
            </a:pPr>
            <a:r>
              <a:rPr lang="es-ES" sz="2800" dirty="0" smtClean="0"/>
              <a:t>La </a:t>
            </a:r>
            <a:r>
              <a:rPr lang="es-ES" sz="2800" dirty="0"/>
              <a:t>designación del sujeto político homosexual con tintes de universalidad fue abandonada dando lugar a la nominación de </a:t>
            </a:r>
            <a:r>
              <a:rPr lang="es-ES" sz="2800" dirty="0" err="1"/>
              <a:t>gays</a:t>
            </a:r>
            <a:r>
              <a:rPr lang="es-ES" sz="2800" dirty="0"/>
              <a:t> y </a:t>
            </a:r>
            <a:r>
              <a:rPr lang="es-ES" sz="2800" dirty="0" smtClean="0"/>
              <a:t>lesbianas</a:t>
            </a:r>
            <a:endParaRPr lang="en-US" sz="2800" dirty="0"/>
          </a:p>
          <a:p>
            <a:pPr marL="285750" indent="-285750">
              <a:buFont typeface="Wingdings" panose="05000000000000000000" pitchFamily="2" charset="2"/>
              <a:buChar char="q"/>
            </a:pPr>
            <a:r>
              <a:rPr lang="es-ES" sz="2800" dirty="0" smtClean="0"/>
              <a:t>Con </a:t>
            </a:r>
            <a:r>
              <a:rPr lang="es-ES" sz="2800" dirty="0"/>
              <a:t>posterioridad incorporar al movimiento a travestis, transexuales, </a:t>
            </a:r>
            <a:r>
              <a:rPr lang="es-ES" sz="2800" dirty="0" err="1"/>
              <a:t>transgénerxs</a:t>
            </a:r>
            <a:r>
              <a:rPr lang="es-ES" sz="2800" dirty="0"/>
              <a:t>, </a:t>
            </a:r>
            <a:r>
              <a:rPr lang="es-ES" sz="2800" dirty="0" err="1"/>
              <a:t>intersex</a:t>
            </a:r>
            <a:r>
              <a:rPr lang="es-ES" sz="2800" dirty="0"/>
              <a:t>, bisexuales y, más recientemente, </a:t>
            </a:r>
            <a:r>
              <a:rPr lang="es-ES" sz="2800" dirty="0" err="1" smtClean="0"/>
              <a:t>queers</a:t>
            </a:r>
            <a:r>
              <a:rPr lang="es-ES" sz="2800" dirty="0" smtClean="0"/>
              <a:t>.</a:t>
            </a:r>
            <a:endParaRPr lang="en-US" sz="2800" dirty="0"/>
          </a:p>
          <a:p>
            <a:pPr marL="285750" indent="-285750">
              <a:buFont typeface="Wingdings" panose="05000000000000000000" pitchFamily="2" charset="2"/>
              <a:buChar char="q"/>
            </a:pPr>
            <a:r>
              <a:rPr lang="es-ES" sz="2800" dirty="0" smtClean="0"/>
              <a:t>Hay </a:t>
            </a:r>
            <a:r>
              <a:rPr lang="es-ES" sz="2800" dirty="0"/>
              <a:t>tantas identidades y géneros como personas.</a:t>
            </a:r>
            <a:endParaRPr lang="en-US" sz="2800" dirty="0"/>
          </a:p>
          <a:p>
            <a:endParaRPr lang="en-US" dirty="0"/>
          </a:p>
        </p:txBody>
      </p:sp>
    </p:spTree>
    <p:extLst>
      <p:ext uri="{BB962C8B-B14F-4D97-AF65-F5344CB8AC3E}">
        <p14:creationId xmlns:p14="http://schemas.microsoft.com/office/powerpoint/2010/main" xmlns="" val="3586416352"/>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La teoría </a:t>
            </a:r>
            <a:r>
              <a:rPr lang="es-AR" dirty="0" err="1" smtClean="0"/>
              <a:t>Queer</a:t>
            </a:r>
            <a:endParaRPr lang="en-US" dirty="0"/>
          </a:p>
        </p:txBody>
      </p:sp>
      <p:sp>
        <p:nvSpPr>
          <p:cNvPr id="3" name="Marcador de texto 2"/>
          <p:cNvSpPr>
            <a:spLocks noGrp="1"/>
          </p:cNvSpPr>
          <p:nvPr>
            <p:ph type="body" sz="half" idx="2"/>
          </p:nvPr>
        </p:nvSpPr>
        <p:spPr>
          <a:xfrm>
            <a:off x="304800" y="3547871"/>
            <a:ext cx="11146972" cy="2809385"/>
          </a:xfrm>
          <a:ln w="76200">
            <a:solidFill>
              <a:schemeClr val="tx1"/>
            </a:solidFill>
            <a:prstDash val="lgDashDotDot"/>
          </a:ln>
        </p:spPr>
        <p:txBody>
          <a:bodyPr/>
          <a:lstStyle/>
          <a:p>
            <a:pPr algn="just"/>
            <a:r>
              <a:rPr lang="es-ES" sz="2400" dirty="0" smtClean="0">
                <a:latin typeface="Garamond" panose="02020404030301010803" pitchFamily="18" charset="0"/>
              </a:rPr>
              <a:t>Propone </a:t>
            </a:r>
            <a:r>
              <a:rPr lang="es-ES" sz="2400" dirty="0">
                <a:latin typeface="Garamond" panose="02020404030301010803" pitchFamily="18" charset="0"/>
              </a:rPr>
              <a:t>el cuestionamiento a lo que entendemos como verdad, a las nociones de una esencia del masculino, de una esencia del femenino, de una esencia del deseo. </a:t>
            </a:r>
            <a:endParaRPr lang="es-ES" sz="2400" dirty="0" smtClean="0">
              <a:latin typeface="Garamond" panose="02020404030301010803" pitchFamily="18" charset="0"/>
            </a:endParaRPr>
          </a:p>
          <a:p>
            <a:pPr algn="just"/>
            <a:r>
              <a:rPr lang="es-ES" sz="2400" dirty="0" smtClean="0">
                <a:latin typeface="Garamond" panose="02020404030301010803" pitchFamily="18" charset="0"/>
              </a:rPr>
              <a:t>Para </a:t>
            </a:r>
            <a:r>
              <a:rPr lang="es-ES" sz="2400" dirty="0">
                <a:latin typeface="Garamond" panose="02020404030301010803" pitchFamily="18" charset="0"/>
              </a:rPr>
              <a:t>la Teoría </a:t>
            </a:r>
            <a:r>
              <a:rPr lang="es-ES" sz="2400" dirty="0" err="1">
                <a:latin typeface="Garamond" panose="02020404030301010803" pitchFamily="18" charset="0"/>
              </a:rPr>
              <a:t>Queer</a:t>
            </a:r>
            <a:r>
              <a:rPr lang="es-ES" sz="2400" dirty="0">
                <a:latin typeface="Garamond" panose="02020404030301010803" pitchFamily="18" charset="0"/>
              </a:rPr>
              <a:t> es preciso mirar esos conceptos e intentar percibir que no se tratan, de forma alguna, de una esencia, o aún, que no hay una ontología del todo, sino, a fin de cuentas, una relación de mediación cultural de los marcadores biológicos. </a:t>
            </a:r>
            <a:endParaRPr lang="es-ES" sz="2400" dirty="0" smtClean="0">
              <a:latin typeface="Garamond" panose="02020404030301010803" pitchFamily="18" charset="0"/>
            </a:endParaRPr>
          </a:p>
          <a:p>
            <a:pPr algn="just"/>
            <a:r>
              <a:rPr lang="es-ES" sz="2400" dirty="0" smtClean="0">
                <a:latin typeface="Garamond" panose="02020404030301010803" pitchFamily="18" charset="0"/>
              </a:rPr>
              <a:t>La </a:t>
            </a:r>
            <a:r>
              <a:rPr lang="es-ES" sz="2400" dirty="0">
                <a:latin typeface="Garamond" panose="02020404030301010803" pitchFamily="18" charset="0"/>
              </a:rPr>
              <a:t>teoría </a:t>
            </a:r>
            <a:r>
              <a:rPr lang="es-ES" sz="2400" dirty="0" err="1">
                <a:latin typeface="Garamond" panose="02020404030301010803" pitchFamily="18" charset="0"/>
              </a:rPr>
              <a:t>queer</a:t>
            </a:r>
            <a:r>
              <a:rPr lang="es-ES" sz="2400" dirty="0">
                <a:latin typeface="Garamond" panose="02020404030301010803" pitchFamily="18" charset="0"/>
              </a:rPr>
              <a:t> es una teoría de empoderamiento de los cuerpos subalternos.</a:t>
            </a:r>
            <a:endParaRPr lang="en-US" sz="2400" dirty="0">
              <a:latin typeface="Garamond" panose="02020404030301010803" pitchFamily="18" charset="0"/>
            </a:endParaRPr>
          </a:p>
          <a:p>
            <a:endParaRPr lang="en-US" dirty="0"/>
          </a:p>
        </p:txBody>
      </p:sp>
    </p:spTree>
    <p:extLst>
      <p:ext uri="{BB962C8B-B14F-4D97-AF65-F5344CB8AC3E}">
        <p14:creationId xmlns:p14="http://schemas.microsoft.com/office/powerpoint/2010/main" xmlns="" val="3968613251"/>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texto 2"/>
          <p:cNvSpPr>
            <a:spLocks noGrp="1"/>
          </p:cNvSpPr>
          <p:nvPr>
            <p:ph type="body" sz="half" idx="2"/>
          </p:nvPr>
        </p:nvSpPr>
        <p:spPr>
          <a:xfrm>
            <a:off x="1154954" y="566057"/>
            <a:ext cx="8825659" cy="5453743"/>
          </a:xfrm>
        </p:spPr>
        <p:txBody>
          <a:bodyPr>
            <a:normAutofit/>
          </a:bodyPr>
          <a:lstStyle/>
          <a:p>
            <a:r>
              <a:rPr lang="es-ES" sz="2800" dirty="0" smtClean="0"/>
              <a:t>Tanto los feminismos como los movimientos LGTB, </a:t>
            </a:r>
            <a:r>
              <a:rPr lang="es-ES" sz="2800" dirty="0"/>
              <a:t>se diversifican, complejizan, en tanto la realidad también lo hace. </a:t>
            </a:r>
            <a:endParaRPr lang="en-US" sz="2800" dirty="0"/>
          </a:p>
          <a:p>
            <a:r>
              <a:rPr lang="es-ES" sz="2800" dirty="0"/>
              <a:t>Los feminismos actuales y las luchas de la diversidad, interpelan concepciones naturalizadas, culturalmente arraigadas institucionalmente, normativamente, simbólicamente</a:t>
            </a:r>
            <a:r>
              <a:rPr lang="es-ES" sz="2800" dirty="0" smtClean="0"/>
              <a:t>.</a:t>
            </a:r>
            <a:endParaRPr lang="en-US" sz="2800" dirty="0"/>
          </a:p>
          <a:p>
            <a:r>
              <a:rPr lang="es-ES" sz="2800" dirty="0"/>
              <a:t>Animarse a mirarnos y reconocernos incómodos e incómodas en esa naturalizada desigualdad y normalización de cuerpos, roles y destinos.</a:t>
            </a:r>
            <a:endParaRPr lang="en-US" sz="2800" dirty="0"/>
          </a:p>
        </p:txBody>
      </p:sp>
    </p:spTree>
    <p:extLst>
      <p:ext uri="{BB962C8B-B14F-4D97-AF65-F5344CB8AC3E}">
        <p14:creationId xmlns:p14="http://schemas.microsoft.com/office/powerpoint/2010/main" xmlns="" val="22514667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22726" y="605972"/>
            <a:ext cx="10888274" cy="3748314"/>
          </a:xfrm>
        </p:spPr>
        <p:txBody>
          <a:bodyPr>
            <a:normAutofit/>
          </a:bodyPr>
          <a:lstStyle/>
          <a:p>
            <a:r>
              <a:rPr lang="es-AR" sz="3200" dirty="0"/>
              <a:t>“el paso de la perspectiva moderna al pensamiento complejo conlleva la necesidad de gestar nuevas cartografías, y sobre todo nuevas formas de cartografiar. En este contexto vital es preciso inventar otros instrumentos conceptuales y crear nuevas herramientas que nos permitan navegar territorios móviles y espacios multidimensionales</a:t>
            </a:r>
            <a:r>
              <a:rPr lang="es-AR" sz="3200" dirty="0" smtClean="0"/>
              <a:t>”  </a:t>
            </a:r>
            <a:r>
              <a:rPr lang="es-AR" sz="2800" dirty="0" smtClean="0"/>
              <a:t>Denise </a:t>
            </a:r>
            <a:r>
              <a:rPr lang="es-AR" sz="2800" dirty="0" err="1" smtClean="0"/>
              <a:t>Najmanovich</a:t>
            </a:r>
            <a:endParaRPr lang="en-US" sz="2800" dirty="0"/>
          </a:p>
        </p:txBody>
      </p:sp>
      <p:sp>
        <p:nvSpPr>
          <p:cNvPr id="3" name="Subtítulo 2"/>
          <p:cNvSpPr>
            <a:spLocks noGrp="1"/>
          </p:cNvSpPr>
          <p:nvPr>
            <p:ph type="subTitle" idx="1"/>
          </p:nvPr>
        </p:nvSpPr>
        <p:spPr>
          <a:xfrm>
            <a:off x="725714" y="4775200"/>
            <a:ext cx="11085286" cy="1647977"/>
          </a:xfrm>
        </p:spPr>
        <p:txBody>
          <a:bodyPr/>
          <a:lstStyle/>
          <a:p>
            <a:r>
              <a:rPr lang="es-AR" sz="2800" dirty="0" smtClean="0"/>
              <a:t>NOS QUEDAMOS SIN CENTRO, NOS QUEDAMOS SIN DIOS. </a:t>
            </a:r>
          </a:p>
          <a:p>
            <a:r>
              <a:rPr lang="es-AR" sz="2800" dirty="0" smtClean="0"/>
              <a:t>TODAS LAS CATEGORÍAS ESTABLES HISTÓRICAS ESTAN SIENDO CUESTIONADAS </a:t>
            </a:r>
            <a:endParaRPr lang="en-US" sz="2800" dirty="0"/>
          </a:p>
        </p:txBody>
      </p:sp>
    </p:spTree>
    <p:extLst>
      <p:ext uri="{BB962C8B-B14F-4D97-AF65-F5344CB8AC3E}">
        <p14:creationId xmlns:p14="http://schemas.microsoft.com/office/powerpoint/2010/main" xmlns="" val="13322679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AR" dirty="0" smtClean="0"/>
              <a:t>“OJALA VIVAS TIEMPOS INTERESANTES” </a:t>
            </a:r>
            <a:br>
              <a:rPr lang="es-AR" dirty="0" smtClean="0"/>
            </a:br>
            <a:r>
              <a:rPr lang="es-AR" dirty="0"/>
              <a:t>	</a:t>
            </a:r>
            <a:r>
              <a:rPr lang="es-AR" dirty="0" smtClean="0"/>
              <a:t>							</a:t>
            </a:r>
            <a:r>
              <a:rPr lang="es-AR" sz="3200" dirty="0" smtClean="0"/>
              <a:t>Maldición china</a:t>
            </a:r>
            <a:endParaRPr lang="en-US" sz="3200" dirty="0"/>
          </a:p>
        </p:txBody>
      </p:sp>
      <p:sp>
        <p:nvSpPr>
          <p:cNvPr id="3" name="Marcador de contenido 2"/>
          <p:cNvSpPr>
            <a:spLocks noGrp="1"/>
          </p:cNvSpPr>
          <p:nvPr>
            <p:ph idx="1"/>
          </p:nvPr>
        </p:nvSpPr>
        <p:spPr/>
        <p:txBody>
          <a:bodyPr>
            <a:normAutofit/>
          </a:bodyPr>
          <a:lstStyle/>
          <a:p>
            <a:r>
              <a:rPr lang="es-AR" sz="4800" dirty="0" smtClean="0"/>
              <a:t>“VIVIMOS TIEMPOS DE INDIGENCIA. DE FALTA. TIEMPOS DONDE LOS VIEJOS DIOSES YA SE HAN IDO PERO </a:t>
            </a:r>
            <a:r>
              <a:rPr lang="es-AR" sz="4800" dirty="0"/>
              <a:t>L</a:t>
            </a:r>
            <a:r>
              <a:rPr lang="es-AR" sz="4800" dirty="0" smtClean="0"/>
              <a:t>OS NUEVOS TODAVIA NO HAN LLEGADO”</a:t>
            </a:r>
          </a:p>
          <a:p>
            <a:pPr marL="310896" lvl="2" indent="0">
              <a:buNone/>
            </a:pPr>
            <a:r>
              <a:rPr lang="es-AR" sz="4000" dirty="0"/>
              <a:t>		</a:t>
            </a:r>
            <a:r>
              <a:rPr lang="es-AR" sz="4000" dirty="0" smtClean="0"/>
              <a:t>		</a:t>
            </a:r>
            <a:r>
              <a:rPr lang="en-US" sz="4000" dirty="0" smtClean="0"/>
              <a:t> </a:t>
            </a:r>
            <a:r>
              <a:rPr lang="en-US" sz="4000" dirty="0"/>
              <a:t>Friedrich </a:t>
            </a:r>
            <a:r>
              <a:rPr lang="en-US" sz="4000" dirty="0" err="1" smtClean="0"/>
              <a:t>Hölderlin</a:t>
            </a:r>
            <a:r>
              <a:rPr lang="en-US" sz="4000" dirty="0" smtClean="0"/>
              <a:t> (</a:t>
            </a:r>
            <a:r>
              <a:rPr lang="en-US" sz="4000" dirty="0" err="1" smtClean="0"/>
              <a:t>poeta</a:t>
            </a:r>
            <a:r>
              <a:rPr lang="en-US" sz="4000" dirty="0" smtClean="0"/>
              <a:t>)</a:t>
            </a:r>
            <a:endParaRPr lang="en-US" sz="4000" dirty="0"/>
          </a:p>
        </p:txBody>
      </p:sp>
    </p:spTree>
    <p:extLst>
      <p:ext uri="{BB962C8B-B14F-4D97-AF65-F5344CB8AC3E}">
        <p14:creationId xmlns:p14="http://schemas.microsoft.com/office/powerpoint/2010/main" xmlns="" val="35108873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Algunas pistas…</a:t>
            </a:r>
            <a:endParaRPr lang="en-US" dirty="0"/>
          </a:p>
        </p:txBody>
      </p:sp>
      <p:sp>
        <p:nvSpPr>
          <p:cNvPr id="3" name="Marcador de contenido 2"/>
          <p:cNvSpPr>
            <a:spLocks noGrp="1"/>
          </p:cNvSpPr>
          <p:nvPr>
            <p:ph idx="1"/>
          </p:nvPr>
        </p:nvSpPr>
        <p:spPr>
          <a:xfrm>
            <a:off x="537029" y="1494972"/>
            <a:ext cx="10784113" cy="4753428"/>
          </a:xfrm>
        </p:spPr>
        <p:txBody>
          <a:bodyPr>
            <a:normAutofit/>
          </a:bodyPr>
          <a:lstStyle/>
          <a:p>
            <a:r>
              <a:rPr lang="es-AR" sz="3200" dirty="0" smtClean="0"/>
              <a:t>Incomodarnos </a:t>
            </a:r>
          </a:p>
          <a:p>
            <a:r>
              <a:rPr lang="es-AR" sz="3200" dirty="0" smtClean="0"/>
              <a:t>Hacernos preguntas</a:t>
            </a:r>
          </a:p>
          <a:p>
            <a:r>
              <a:rPr lang="es-AR" sz="3200" dirty="0" smtClean="0"/>
              <a:t>Reconocernos como producto del patriarcado</a:t>
            </a:r>
          </a:p>
          <a:p>
            <a:r>
              <a:rPr lang="es-AR" sz="3200" dirty="0" smtClean="0"/>
              <a:t>Comprender que es un nuevo lenguaje que nos atraviesa en todas nuestras relaciones y en nuestra propia configuración del ser, no solo un conocimiento teórico </a:t>
            </a:r>
            <a:endParaRPr lang="en-US" sz="3200" dirty="0"/>
          </a:p>
        </p:txBody>
      </p:sp>
    </p:spTree>
    <p:extLst>
      <p:ext uri="{BB962C8B-B14F-4D97-AF65-F5344CB8AC3E}">
        <p14:creationId xmlns:p14="http://schemas.microsoft.com/office/powerpoint/2010/main" xmlns="" val="3939509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latin typeface="Bahnschrift" panose="020B0502040204020203" pitchFamily="34" charset="0"/>
              </a:rPr>
              <a:t>¿Qué es la epistemología?</a:t>
            </a:r>
            <a:endParaRPr lang="en-US" dirty="0">
              <a:latin typeface="Bahnschrift" panose="020B0502040204020203" pitchFamily="34" charset="0"/>
            </a:endParaRPr>
          </a:p>
        </p:txBody>
      </p:sp>
      <p:sp>
        <p:nvSpPr>
          <p:cNvPr id="3" name="Marcador de contenido 2"/>
          <p:cNvSpPr>
            <a:spLocks noGrp="1"/>
          </p:cNvSpPr>
          <p:nvPr>
            <p:ph idx="1"/>
          </p:nvPr>
        </p:nvSpPr>
        <p:spPr>
          <a:xfrm>
            <a:off x="1251678" y="1473200"/>
            <a:ext cx="10178322" cy="4940299"/>
          </a:xfrm>
        </p:spPr>
        <p:txBody>
          <a:bodyPr>
            <a:normAutofit/>
          </a:bodyPr>
          <a:lstStyle/>
          <a:p>
            <a:pPr marL="0" indent="0">
              <a:buNone/>
            </a:pPr>
            <a:r>
              <a:rPr lang="es-AR" sz="2800" dirty="0" smtClean="0">
                <a:latin typeface="Bahnschrift" panose="020B0502040204020203" pitchFamily="34" charset="0"/>
              </a:rPr>
              <a:t>Es un debate (sin solución de continuidad a la vista) acerca de:</a:t>
            </a:r>
          </a:p>
          <a:p>
            <a:pPr lvl="1">
              <a:buFont typeface="Arial" panose="020B0604020202020204" pitchFamily="34" charset="0"/>
              <a:buChar char="•"/>
            </a:pPr>
            <a:r>
              <a:rPr lang="es-ES" sz="2800" dirty="0" smtClean="0">
                <a:latin typeface="Bahnschrift" panose="020B0502040204020203" pitchFamily="34" charset="0"/>
              </a:rPr>
              <a:t>la </a:t>
            </a:r>
            <a:r>
              <a:rPr lang="es-ES" sz="2800" dirty="0" err="1">
                <a:latin typeface="Bahnschrift" panose="020B0502040204020203" pitchFamily="34" charset="0"/>
              </a:rPr>
              <a:t>ahistoricidad</a:t>
            </a:r>
            <a:r>
              <a:rPr lang="es-ES" sz="2800" dirty="0">
                <a:latin typeface="Bahnschrift" panose="020B0502040204020203" pitchFamily="34" charset="0"/>
              </a:rPr>
              <a:t>, </a:t>
            </a:r>
            <a:r>
              <a:rPr lang="es-ES" sz="2800" dirty="0" err="1">
                <a:latin typeface="Bahnschrift" panose="020B0502040204020203" pitchFamily="34" charset="0"/>
              </a:rPr>
              <a:t>forzocidad</a:t>
            </a:r>
            <a:r>
              <a:rPr lang="es-ES" sz="2800" dirty="0">
                <a:latin typeface="Bahnschrift" panose="020B0502040204020203" pitchFamily="34" charset="0"/>
              </a:rPr>
              <a:t>, universalidad, formalización y neutralidad ética del conocimiento científico, </a:t>
            </a:r>
            <a:r>
              <a:rPr lang="es-ES" sz="2800" i="1" dirty="0">
                <a:latin typeface="Bahnschrift" panose="020B0502040204020203" pitchFamily="34" charset="0"/>
              </a:rPr>
              <a:t>(línea fundadora o concepción heredada)</a:t>
            </a:r>
            <a:r>
              <a:rPr lang="es-ES" sz="2800" dirty="0">
                <a:latin typeface="Bahnschrift" panose="020B0502040204020203" pitchFamily="34" charset="0"/>
              </a:rPr>
              <a:t> o </a:t>
            </a:r>
            <a:endParaRPr lang="en-US" sz="2800" dirty="0">
              <a:latin typeface="Bahnschrift" panose="020B0502040204020203" pitchFamily="34" charset="0"/>
            </a:endParaRPr>
          </a:p>
          <a:p>
            <a:pPr lvl="1">
              <a:buFont typeface="Arial" panose="020B0604020202020204" pitchFamily="34" charset="0"/>
              <a:buChar char="•"/>
            </a:pPr>
            <a:r>
              <a:rPr lang="es-ES" sz="2800" b="1" dirty="0" smtClean="0">
                <a:latin typeface="Bahnschrift" panose="020B0502040204020203" pitchFamily="34" charset="0"/>
              </a:rPr>
              <a:t>de </a:t>
            </a:r>
            <a:r>
              <a:rPr lang="es-ES" sz="2800" b="1" dirty="0">
                <a:latin typeface="Bahnschrift" panose="020B0502040204020203" pitchFamily="34" charset="0"/>
              </a:rPr>
              <a:t>la responsabilidad moral, el origen </a:t>
            </a:r>
            <a:r>
              <a:rPr lang="es-ES" sz="2800" b="1" dirty="0" err="1">
                <a:latin typeface="Bahnschrift" panose="020B0502040204020203" pitchFamily="34" charset="0"/>
              </a:rPr>
              <a:t>epocal</a:t>
            </a:r>
            <a:r>
              <a:rPr lang="es-ES" sz="2800" b="1" dirty="0">
                <a:latin typeface="Bahnschrift" panose="020B0502040204020203" pitchFamily="34" charset="0"/>
              </a:rPr>
              <a:t>, contingente, sesgado, interpretativo y atravesado por lo político-social de ese conocimiento. </a:t>
            </a:r>
            <a:r>
              <a:rPr lang="es-ES" sz="2800" b="1" i="1" dirty="0">
                <a:latin typeface="Bahnschrift" panose="020B0502040204020203" pitchFamily="34" charset="0"/>
              </a:rPr>
              <a:t>(</a:t>
            </a:r>
            <a:r>
              <a:rPr lang="es-ES" sz="2800" b="1" i="1" dirty="0">
                <a:solidFill>
                  <a:srgbClr val="FF0000"/>
                </a:solidFill>
                <a:latin typeface="Bahnschrift" panose="020B0502040204020203" pitchFamily="34" charset="0"/>
              </a:rPr>
              <a:t>epistemología crítica</a:t>
            </a:r>
            <a:r>
              <a:rPr lang="es-ES" sz="2800" b="1" i="1" dirty="0" smtClean="0">
                <a:latin typeface="Bahnschrift" panose="020B0502040204020203" pitchFamily="34" charset="0"/>
              </a:rPr>
              <a:t>)</a:t>
            </a:r>
            <a:endParaRPr lang="en-US" sz="2800" b="1" dirty="0">
              <a:latin typeface="Bahnschrift" panose="020B0502040204020203" pitchFamily="34" charset="0"/>
            </a:endParaRPr>
          </a:p>
          <a:p>
            <a:pPr marL="0" indent="0">
              <a:buNone/>
            </a:pPr>
            <a:r>
              <a:rPr lang="es-ES" sz="2800" dirty="0" smtClean="0">
                <a:latin typeface="Bahnschrift" panose="020B0502040204020203" pitchFamily="34" charset="0"/>
              </a:rPr>
              <a:t>								Esther Díaz</a:t>
            </a:r>
            <a:endParaRPr lang="en-US" sz="2800" dirty="0">
              <a:latin typeface="Bahnschrift" panose="020B0502040204020203" pitchFamily="34" charset="0"/>
            </a:endParaRPr>
          </a:p>
          <a:p>
            <a:pPr lvl="1"/>
            <a:endParaRPr lang="es-AR" dirty="0" smtClean="0"/>
          </a:p>
          <a:p>
            <a:endParaRPr lang="en-US" dirty="0"/>
          </a:p>
        </p:txBody>
      </p:sp>
    </p:spTree>
    <p:extLst>
      <p:ext uri="{BB962C8B-B14F-4D97-AF65-F5344CB8AC3E}">
        <p14:creationId xmlns:p14="http://schemas.microsoft.com/office/powerpoint/2010/main" xmlns="" val="1848235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1200" y="382385"/>
            <a:ext cx="11328400" cy="1492132"/>
          </a:xfrm>
        </p:spPr>
        <p:txBody>
          <a:bodyPr>
            <a:normAutofit fontScale="90000"/>
          </a:bodyPr>
          <a:lstStyle/>
          <a:p>
            <a:pPr algn="ctr"/>
            <a:r>
              <a:rPr lang="es-ES" dirty="0" smtClean="0"/>
              <a:t>Modernidad</a:t>
            </a:r>
            <a:br>
              <a:rPr lang="es-ES" dirty="0" smtClean="0"/>
            </a:br>
            <a:r>
              <a:rPr lang="es-ES" dirty="0" smtClean="0"/>
              <a:t> </a:t>
            </a:r>
            <a:r>
              <a:rPr lang="es-ES" dirty="0"/>
              <a:t>– Siglo XVI, XVII – mediados del Siglo XX</a:t>
            </a:r>
            <a:endParaRPr lang="en-US" dirty="0"/>
          </a:p>
        </p:txBody>
      </p:sp>
      <p:sp>
        <p:nvSpPr>
          <p:cNvPr id="3" name="Marcador de contenido 2"/>
          <p:cNvSpPr>
            <a:spLocks noGrp="1"/>
          </p:cNvSpPr>
          <p:nvPr>
            <p:ph idx="1"/>
          </p:nvPr>
        </p:nvSpPr>
        <p:spPr>
          <a:xfrm>
            <a:off x="1130300" y="1638300"/>
            <a:ext cx="10909300" cy="4762499"/>
          </a:xfrm>
        </p:spPr>
        <p:txBody>
          <a:bodyPr>
            <a:normAutofit/>
          </a:bodyPr>
          <a:lstStyle/>
          <a:p>
            <a:pPr marL="0" indent="0">
              <a:buNone/>
            </a:pPr>
            <a:endParaRPr lang="en-US" dirty="0"/>
          </a:p>
          <a:p>
            <a:pPr lvl="0"/>
            <a:r>
              <a:rPr lang="es-ES" sz="2800" dirty="0"/>
              <a:t>Confianza absoluta en el </a:t>
            </a:r>
            <a:r>
              <a:rPr lang="es-ES" sz="2800" b="1" dirty="0">
                <a:solidFill>
                  <a:srgbClr val="00B050"/>
                </a:solidFill>
              </a:rPr>
              <a:t>poder de la razón</a:t>
            </a:r>
            <a:r>
              <a:rPr lang="es-ES" sz="2800" dirty="0" smtClean="0"/>
              <a:t>,</a:t>
            </a:r>
          </a:p>
          <a:p>
            <a:pPr lvl="0"/>
            <a:r>
              <a:rPr lang="es-ES" sz="2800" dirty="0" smtClean="0"/>
              <a:t>Ideal </a:t>
            </a:r>
            <a:r>
              <a:rPr lang="es-ES" sz="2800" dirty="0"/>
              <a:t>de </a:t>
            </a:r>
            <a:r>
              <a:rPr lang="es-ES" sz="2800" dirty="0" smtClean="0"/>
              <a:t>alcanzar: Un </a:t>
            </a:r>
            <a:r>
              <a:rPr lang="es-ES" sz="2800" dirty="0"/>
              <a:t>conocimiento universal y necesario para el mundo</a:t>
            </a:r>
            <a:endParaRPr lang="en-US" sz="2800" dirty="0"/>
          </a:p>
          <a:p>
            <a:pPr lvl="0"/>
            <a:r>
              <a:rPr lang="es-ES" sz="2800" dirty="0"/>
              <a:t>Progreso social a través de la ciencia, para conseguir un orden </a:t>
            </a:r>
            <a:r>
              <a:rPr lang="es-ES" sz="2800" dirty="0" smtClean="0"/>
              <a:t>social y que éste sea </a:t>
            </a:r>
            <a:r>
              <a:rPr lang="es-ES" sz="2800" dirty="0"/>
              <a:t>más justo</a:t>
            </a:r>
            <a:endParaRPr lang="en-US" sz="2800" dirty="0"/>
          </a:p>
          <a:p>
            <a:pPr lvl="0"/>
            <a:r>
              <a:rPr lang="es-ES" sz="2800" dirty="0"/>
              <a:t>Confianza en la posibilidad de crear leyes universales y de la capacidad del hombre de separarse del objeto para su estudio. </a:t>
            </a:r>
            <a:endParaRPr lang="es-ES" sz="2800" dirty="0" smtClean="0"/>
          </a:p>
          <a:p>
            <a:pPr lvl="0"/>
            <a:r>
              <a:rPr lang="es-ES" sz="2800" b="1" dirty="0" smtClean="0">
                <a:solidFill>
                  <a:srgbClr val="00B050"/>
                </a:solidFill>
              </a:rPr>
              <a:t>Aparece </a:t>
            </a:r>
            <a:r>
              <a:rPr lang="es-ES" sz="2800" b="1" dirty="0">
                <a:solidFill>
                  <a:srgbClr val="00B050"/>
                </a:solidFill>
              </a:rPr>
              <a:t>la noción de objetividad </a:t>
            </a:r>
            <a:r>
              <a:rPr lang="es-ES" sz="2800" dirty="0"/>
              <a:t>que habilitará la idea de conseguir verdades universales.</a:t>
            </a:r>
            <a:endParaRPr lang="en-US" sz="2800" dirty="0"/>
          </a:p>
          <a:p>
            <a:pPr marL="0" indent="0">
              <a:buNone/>
            </a:pPr>
            <a:endParaRPr lang="en-US" dirty="0"/>
          </a:p>
        </p:txBody>
      </p:sp>
    </p:spTree>
    <p:extLst>
      <p:ext uri="{BB962C8B-B14F-4D97-AF65-F5344CB8AC3E}">
        <p14:creationId xmlns:p14="http://schemas.microsoft.com/office/powerpoint/2010/main" xmlns="" val="273525953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Positivismo</a:t>
            </a:r>
            <a:endParaRPr lang="en-US" dirty="0"/>
          </a:p>
        </p:txBody>
      </p:sp>
      <p:sp>
        <p:nvSpPr>
          <p:cNvPr id="3" name="Marcador de contenido 2"/>
          <p:cNvSpPr>
            <a:spLocks noGrp="1"/>
          </p:cNvSpPr>
          <p:nvPr>
            <p:ph idx="1"/>
          </p:nvPr>
        </p:nvSpPr>
        <p:spPr>
          <a:xfrm>
            <a:off x="1251678" y="1638301"/>
            <a:ext cx="10178322" cy="4241292"/>
          </a:xfrm>
        </p:spPr>
        <p:txBody>
          <a:bodyPr>
            <a:noAutofit/>
          </a:bodyPr>
          <a:lstStyle/>
          <a:p>
            <a:r>
              <a:rPr lang="es-ES" sz="3200" dirty="0"/>
              <a:t>N</a:t>
            </a:r>
            <a:r>
              <a:rPr lang="es-ES" sz="3200" dirty="0" smtClean="0"/>
              <a:t>ace con Augusto Comte: 1798 – 1857</a:t>
            </a:r>
            <a:endParaRPr lang="en-US" sz="3200" dirty="0"/>
          </a:p>
          <a:p>
            <a:r>
              <a:rPr lang="es-ES" sz="3200" dirty="0"/>
              <a:t>Propone estudiar la “cuestión social” como se estudian las ciencias naturales a través de los métodos de las ciencias naturales. </a:t>
            </a:r>
            <a:endParaRPr lang="en-US" sz="3200" dirty="0"/>
          </a:p>
          <a:p>
            <a:r>
              <a:rPr lang="es-ES" sz="3200" dirty="0"/>
              <a:t>Pretende leyes universales del comportamiento humano </a:t>
            </a:r>
            <a:endParaRPr lang="en-US" sz="3200" dirty="0"/>
          </a:p>
          <a:p>
            <a:r>
              <a:rPr lang="es-ES" sz="3200" dirty="0"/>
              <a:t>Analogía con un organismo. </a:t>
            </a:r>
            <a:r>
              <a:rPr lang="es-ES" sz="3200" b="1" dirty="0" err="1">
                <a:solidFill>
                  <a:srgbClr val="00B050"/>
                </a:solidFill>
              </a:rPr>
              <a:t>Patologización</a:t>
            </a:r>
            <a:r>
              <a:rPr lang="es-ES" sz="3200" b="1" dirty="0">
                <a:solidFill>
                  <a:srgbClr val="00B050"/>
                </a:solidFill>
              </a:rPr>
              <a:t> del conflicto</a:t>
            </a:r>
            <a:r>
              <a:rPr lang="es-ES" sz="3200" dirty="0"/>
              <a:t>. Surge la sociología como ciencia/ Física social.</a:t>
            </a:r>
            <a:endParaRPr lang="en-US" sz="3200" dirty="0"/>
          </a:p>
          <a:p>
            <a:r>
              <a:rPr lang="es-ES" sz="3200" dirty="0" smtClean="0"/>
              <a:t>Idea de </a:t>
            </a:r>
            <a:r>
              <a:rPr lang="es-ES" sz="3200" b="1" dirty="0" smtClean="0">
                <a:solidFill>
                  <a:srgbClr val="00B050"/>
                </a:solidFill>
              </a:rPr>
              <a:t>ORDEN </a:t>
            </a:r>
            <a:r>
              <a:rPr lang="es-ES" sz="3200" b="1" dirty="0">
                <a:solidFill>
                  <a:srgbClr val="00B050"/>
                </a:solidFill>
              </a:rPr>
              <a:t>Y PROGRESO</a:t>
            </a:r>
            <a:r>
              <a:rPr lang="es-ES" sz="3200" dirty="0"/>
              <a:t>.</a:t>
            </a:r>
            <a:endParaRPr lang="en-US" sz="3200" dirty="0"/>
          </a:p>
        </p:txBody>
      </p:sp>
    </p:spTree>
    <p:extLst>
      <p:ext uri="{BB962C8B-B14F-4D97-AF65-F5344CB8AC3E}">
        <p14:creationId xmlns:p14="http://schemas.microsoft.com/office/powerpoint/2010/main" xmlns="" val="376688824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5400" dirty="0" smtClean="0">
                <a:solidFill>
                  <a:srgbClr val="7030A0"/>
                </a:solidFill>
                <a:latin typeface="Cooper Black" panose="0208090404030B020404" pitchFamily="18" charset="0"/>
              </a:rPr>
              <a:t>Y en </a:t>
            </a:r>
            <a:r>
              <a:rPr lang="es-AR" sz="5400" dirty="0" err="1" smtClean="0">
                <a:solidFill>
                  <a:srgbClr val="7030A0"/>
                </a:solidFill>
                <a:latin typeface="Cooper Black" panose="0208090404030B020404" pitchFamily="18" charset="0"/>
              </a:rPr>
              <a:t>america</a:t>
            </a:r>
            <a:r>
              <a:rPr lang="es-AR" sz="5400" dirty="0" smtClean="0">
                <a:solidFill>
                  <a:srgbClr val="7030A0"/>
                </a:solidFill>
                <a:latin typeface="Cooper Black" panose="0208090404030B020404" pitchFamily="18" charset="0"/>
              </a:rPr>
              <a:t> latina?</a:t>
            </a:r>
            <a:endParaRPr lang="en-US" sz="5400" dirty="0">
              <a:solidFill>
                <a:srgbClr val="7030A0"/>
              </a:solidFill>
              <a:latin typeface="Cooper Black" panose="0208090404030B020404" pitchFamily="18" charset="0"/>
            </a:endParaRPr>
          </a:p>
        </p:txBody>
      </p:sp>
      <p:sp>
        <p:nvSpPr>
          <p:cNvPr id="3" name="Marcador de contenido 2"/>
          <p:cNvSpPr>
            <a:spLocks noGrp="1"/>
          </p:cNvSpPr>
          <p:nvPr>
            <p:ph idx="1"/>
          </p:nvPr>
        </p:nvSpPr>
        <p:spPr>
          <a:xfrm>
            <a:off x="1041400" y="1270000"/>
            <a:ext cx="10388600" cy="5219699"/>
          </a:xfrm>
        </p:spPr>
        <p:txBody>
          <a:bodyPr>
            <a:normAutofit/>
          </a:bodyPr>
          <a:lstStyle/>
          <a:p>
            <a:pPr marL="0" indent="0">
              <a:buNone/>
            </a:pPr>
            <a:endParaRPr lang="en-US" dirty="0"/>
          </a:p>
          <a:p>
            <a:r>
              <a:rPr lang="es-ES" sz="2800" dirty="0"/>
              <a:t>Bajo el lema “Orden y Progreso” el positivismo fue el sustento de las posiciones “cientificistas” que legitimaron la constitución de los estados-nación bajo la forma oligárquica en la región.</a:t>
            </a:r>
            <a:endParaRPr lang="en-US" sz="2800" dirty="0"/>
          </a:p>
          <a:p>
            <a:r>
              <a:rPr lang="es-ES" sz="2800" dirty="0"/>
              <a:t>El orden suponía la exclusión del “no apto” (indígena, negro, inmigrantes, mujeres y jóvenes) para el progreso económico. Lectura en clave racial sobre la superioridad del blanco</a:t>
            </a:r>
            <a:endParaRPr lang="en-US" sz="2800" dirty="0"/>
          </a:p>
          <a:p>
            <a:r>
              <a:rPr lang="es-ES" sz="2800" dirty="0"/>
              <a:t>Esta lectura “orgánica – funcional” de la sociedad parte </a:t>
            </a:r>
            <a:endParaRPr lang="es-ES" sz="2800" dirty="0" smtClean="0"/>
          </a:p>
          <a:p>
            <a:pPr marL="0" indent="0">
              <a:buNone/>
            </a:pPr>
            <a:r>
              <a:rPr lang="es-ES" sz="2800" dirty="0" smtClean="0"/>
              <a:t>del </a:t>
            </a:r>
            <a:r>
              <a:rPr lang="es-ES" sz="2800" dirty="0"/>
              <a:t>supuesto del consenso previo en la sociedad, </a:t>
            </a:r>
            <a:endParaRPr lang="es-ES" sz="2800" dirty="0" smtClean="0"/>
          </a:p>
          <a:p>
            <a:pPr marL="0" indent="0">
              <a:buNone/>
            </a:pPr>
            <a:r>
              <a:rPr lang="es-ES" sz="2800" dirty="0" smtClean="0"/>
              <a:t>y </a:t>
            </a:r>
            <a:r>
              <a:rPr lang="es-ES" sz="2800" dirty="0"/>
              <a:t>niega el conflicto.</a:t>
            </a:r>
            <a:endParaRPr lang="en-US" sz="2800" dirty="0"/>
          </a:p>
          <a:p>
            <a:endParaRPr lang="en-US" dirty="0"/>
          </a:p>
        </p:txBody>
      </p:sp>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32900" y="4385309"/>
            <a:ext cx="2336799" cy="2336799"/>
          </a:xfrm>
          <a:prstGeom prst="rect">
            <a:avLst/>
          </a:prstGeom>
        </p:spPr>
      </p:pic>
    </p:spTree>
    <p:extLst>
      <p:ext uri="{BB962C8B-B14F-4D97-AF65-F5344CB8AC3E}">
        <p14:creationId xmlns:p14="http://schemas.microsoft.com/office/powerpoint/2010/main" xmlns="" val="1254157028"/>
      </p:ext>
    </p:extLst>
  </p:cSld>
  <p:clrMapOvr>
    <a:masterClrMapping/>
  </p:clrMapOvr>
  <mc:AlternateContent xmlns:mc="http://schemas.openxmlformats.org/markup-compatibility/2006">
    <mc:Choice xmlns:p14="http://schemas.microsoft.com/office/powerpoint/2010/main" xmlns="" Requires="p14">
      <p:transition spd="slow" p14:dur="1250">
        <p:pull/>
      </p:transition>
    </mc:Choice>
    <mc:Fallback>
      <p:transition spd="slow">
        <p:pull/>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336800" y="2806700"/>
            <a:ext cx="9055100" cy="7747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p:txBody>
          <a:bodyPr>
            <a:noAutofit/>
          </a:bodyPr>
          <a:lstStyle/>
          <a:p>
            <a:r>
              <a:rPr lang="es-AR" sz="8000" b="1" dirty="0" smtClean="0">
                <a:solidFill>
                  <a:schemeClr val="accent4">
                    <a:lumMod val="75000"/>
                  </a:schemeClr>
                </a:solidFill>
                <a:latin typeface="Brush Script MT" panose="03060802040406070304" pitchFamily="66" charset="0"/>
              </a:rPr>
              <a:t>Releyendo la historia:</a:t>
            </a:r>
            <a:endParaRPr lang="en-US" sz="8000" b="1" dirty="0">
              <a:solidFill>
                <a:schemeClr val="accent4">
                  <a:lumMod val="75000"/>
                </a:schemeClr>
              </a:solidFill>
              <a:latin typeface="Brush Script MT" panose="03060802040406070304" pitchFamily="66" charset="0"/>
            </a:endParaRPr>
          </a:p>
        </p:txBody>
      </p:sp>
      <p:sp>
        <p:nvSpPr>
          <p:cNvPr id="3" name="Marcador de contenido 2"/>
          <p:cNvSpPr>
            <a:spLocks noGrp="1"/>
          </p:cNvSpPr>
          <p:nvPr>
            <p:ph idx="1"/>
          </p:nvPr>
        </p:nvSpPr>
        <p:spPr>
          <a:xfrm>
            <a:off x="2135342" y="2036129"/>
            <a:ext cx="9167812" cy="4953000"/>
          </a:xfrm>
        </p:spPr>
        <p:txBody>
          <a:bodyPr>
            <a:normAutofit/>
          </a:bodyPr>
          <a:lstStyle/>
          <a:p>
            <a:r>
              <a:rPr lang="es-ES" sz="2800" dirty="0" smtClean="0"/>
              <a:t>SUJETO DEL RELATO Y RELATOR: el hombre</a:t>
            </a:r>
          </a:p>
          <a:p>
            <a:pPr marL="0" indent="0" algn="ctr">
              <a:buNone/>
            </a:pPr>
            <a:r>
              <a:rPr lang="es-ES" dirty="0"/>
              <a:t>	</a:t>
            </a:r>
            <a:endParaRPr lang="en-US" sz="2000" b="1" dirty="0">
              <a:solidFill>
                <a:schemeClr val="accent4">
                  <a:lumMod val="50000"/>
                </a:schemeClr>
              </a:solidFill>
            </a:endParaRPr>
          </a:p>
          <a:p>
            <a:pPr marL="0" indent="0">
              <a:buNone/>
            </a:pPr>
            <a:r>
              <a:rPr lang="en-US" dirty="0"/>
              <a:t> </a:t>
            </a:r>
            <a:r>
              <a:rPr lang="en-US" dirty="0" smtClean="0"/>
              <a:t>                </a:t>
            </a:r>
            <a:r>
              <a:rPr lang="es-ES" dirty="0" smtClean="0"/>
              <a:t> </a:t>
            </a:r>
          </a:p>
          <a:p>
            <a:pPr marL="0" indent="0">
              <a:buNone/>
            </a:pPr>
            <a:endParaRPr lang="es-ES" dirty="0"/>
          </a:p>
          <a:p>
            <a:pPr marL="0" indent="0" algn="r">
              <a:buNone/>
            </a:pPr>
            <a:r>
              <a:rPr lang="es-ES" dirty="0" smtClean="0"/>
              <a:t>				</a:t>
            </a:r>
          </a:p>
          <a:p>
            <a:endParaRPr lang="es-ES" dirty="0"/>
          </a:p>
          <a:p>
            <a:r>
              <a:rPr lang="es-ES" sz="2400" dirty="0" smtClean="0"/>
              <a:t>¿</a:t>
            </a:r>
            <a:r>
              <a:rPr lang="es-ES" sz="2400" dirty="0"/>
              <a:t>Todos los hombres? NO</a:t>
            </a:r>
            <a:r>
              <a:rPr lang="es-ES" sz="2400" dirty="0" smtClean="0"/>
              <a:t>. </a:t>
            </a:r>
            <a:r>
              <a:rPr lang="es-ES" sz="2400" dirty="0"/>
              <a:t>e</a:t>
            </a:r>
            <a:r>
              <a:rPr lang="es-ES" sz="2400" dirty="0" smtClean="0"/>
              <a:t>uropeo</a:t>
            </a:r>
            <a:r>
              <a:rPr lang="es-ES" sz="2400" dirty="0"/>
              <a:t>, blanco, adulto, propietario o asalariado, heterosexual, padre de familia.</a:t>
            </a:r>
            <a:endParaRPr lang="en-US" sz="2400" dirty="0"/>
          </a:p>
          <a:p>
            <a:r>
              <a:rPr lang="es-ES" sz="2400" dirty="0" smtClean="0"/>
              <a:t>Esclavos</a:t>
            </a:r>
            <a:r>
              <a:rPr lang="es-ES" sz="2400" dirty="0"/>
              <a:t>, obreros, negros, campesinos, niños, locos, presos – también negados, NUNCA por su sexo.</a:t>
            </a:r>
            <a:endParaRPr lang="en-US" sz="2400" dirty="0"/>
          </a:p>
          <a:p>
            <a:endParaRPr lang="en-US" dirty="0"/>
          </a:p>
          <a:p>
            <a:endParaRPr lang="en-US" dirty="0"/>
          </a:p>
        </p:txBody>
      </p:sp>
      <p:sp>
        <p:nvSpPr>
          <p:cNvPr id="5" name="Elipse 4"/>
          <p:cNvSpPr/>
          <p:nvPr/>
        </p:nvSpPr>
        <p:spPr>
          <a:xfrm rot="20672427">
            <a:off x="263751" y="3884386"/>
            <a:ext cx="3433954" cy="7402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b="1" i="1" dirty="0" smtClean="0">
                <a:latin typeface="Bahnschrift" panose="020B0502040204020203" pitchFamily="34" charset="0"/>
              </a:rPr>
              <a:t>ANDROCENTRISMO</a:t>
            </a:r>
            <a:endParaRPr lang="en-US" sz="2000" b="1" i="1" dirty="0">
              <a:latin typeface="Bahnschrift" panose="020B0502040204020203" pitchFamily="34" charset="0"/>
            </a:endParaRPr>
          </a:p>
        </p:txBody>
      </p:sp>
      <p:sp>
        <p:nvSpPr>
          <p:cNvPr id="6" name="Flecha derecha 5"/>
          <p:cNvSpPr/>
          <p:nvPr/>
        </p:nvSpPr>
        <p:spPr>
          <a:xfrm>
            <a:off x="3066239" y="3956050"/>
            <a:ext cx="1336001" cy="30661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adroTexto 6"/>
          <p:cNvSpPr txBox="1"/>
          <p:nvPr/>
        </p:nvSpPr>
        <p:spPr>
          <a:xfrm flipH="1">
            <a:off x="2336799" y="2538404"/>
            <a:ext cx="8764899" cy="1077218"/>
          </a:xfrm>
          <a:prstGeom prst="rect">
            <a:avLst/>
          </a:prstGeom>
          <a:noFill/>
        </p:spPr>
        <p:txBody>
          <a:bodyPr wrap="square" rtlCol="0">
            <a:spAutoFit/>
          </a:bodyPr>
          <a:lstStyle/>
          <a:p>
            <a:pPr algn="ctr"/>
            <a:endParaRPr lang="es-ES" sz="2400" b="1" dirty="0" smtClean="0">
              <a:solidFill>
                <a:schemeClr val="accent4">
                  <a:lumMod val="50000"/>
                </a:schemeClr>
              </a:solidFill>
            </a:endParaRPr>
          </a:p>
          <a:p>
            <a:pPr algn="ctr"/>
            <a:r>
              <a:rPr lang="es-ES" sz="2000" b="1" dirty="0" smtClean="0">
                <a:solidFill>
                  <a:schemeClr val="accent4">
                    <a:lumMod val="50000"/>
                  </a:schemeClr>
                </a:solidFill>
              </a:rPr>
              <a:t>La Historia ha sido contada por hombres sobre hombres, con categoría de sujeto universal.</a:t>
            </a:r>
            <a:endParaRPr lang="en-US" sz="2000" dirty="0"/>
          </a:p>
        </p:txBody>
      </p:sp>
      <p:sp>
        <p:nvSpPr>
          <p:cNvPr id="8" name="CuadroTexto 7"/>
          <p:cNvSpPr txBox="1"/>
          <p:nvPr/>
        </p:nvSpPr>
        <p:spPr>
          <a:xfrm>
            <a:off x="4402240" y="3810000"/>
            <a:ext cx="7046016" cy="934574"/>
          </a:xfrm>
          <a:prstGeom prst="rect">
            <a:avLst/>
          </a:prstGeom>
          <a:noFill/>
        </p:spPr>
        <p:txBody>
          <a:bodyPr wrap="square" rtlCol="0">
            <a:spAutoFit/>
          </a:bodyPr>
          <a:lstStyle/>
          <a:p>
            <a:endParaRPr lang="en-US" dirty="0"/>
          </a:p>
        </p:txBody>
      </p:sp>
      <p:sp>
        <p:nvSpPr>
          <p:cNvPr id="9" name="CuadroTexto 8"/>
          <p:cNvSpPr txBox="1"/>
          <p:nvPr/>
        </p:nvSpPr>
        <p:spPr>
          <a:xfrm>
            <a:off x="4402240" y="3681632"/>
            <a:ext cx="6989659" cy="830997"/>
          </a:xfrm>
          <a:prstGeom prst="rect">
            <a:avLst/>
          </a:prstGeom>
          <a:solidFill>
            <a:srgbClr val="C00000"/>
          </a:solidFill>
        </p:spPr>
        <p:txBody>
          <a:bodyPr wrap="square" rtlCol="0">
            <a:spAutoFit/>
          </a:bodyPr>
          <a:lstStyle/>
          <a:p>
            <a:pPr algn="ctr"/>
            <a:r>
              <a:rPr lang="es-ES" sz="2400" dirty="0" smtClean="0">
                <a:solidFill>
                  <a:schemeClr val="bg1"/>
                </a:solidFill>
              </a:rPr>
              <a:t>El hombre como </a:t>
            </a:r>
            <a:r>
              <a:rPr lang="es-ES" sz="2400" b="1" dirty="0" smtClean="0">
                <a:solidFill>
                  <a:schemeClr val="bg1"/>
                </a:solidFill>
              </a:rPr>
              <a:t>NORMA, UNIVERSAL, ESTANDAR, MEDIDA, CENTRO.</a:t>
            </a:r>
            <a:endParaRPr lang="en-US" sz="2400" b="1" dirty="0">
              <a:solidFill>
                <a:schemeClr val="bg1"/>
              </a:solidFill>
            </a:endParaRPr>
          </a:p>
        </p:txBody>
      </p:sp>
    </p:spTree>
    <p:extLst>
      <p:ext uri="{BB962C8B-B14F-4D97-AF65-F5344CB8AC3E}">
        <p14:creationId xmlns:p14="http://schemas.microsoft.com/office/powerpoint/2010/main" xmlns="" val="384976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circle(in)">
                                      <p:cBhvr>
                                        <p:cTn id="37" dur="2000"/>
                                        <p:tgtEl>
                                          <p:spTgt spid="5"/>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circle(in)">
                                      <p:cBhvr>
                                        <p:cTn id="40" dur="20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heel(1)">
                                      <p:cBhvr>
                                        <p:cTn id="45" dur="10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fade">
                                      <p:cBhvr>
                                        <p:cTn id="50" dur="1000"/>
                                        <p:tgtEl>
                                          <p:spTgt spid="3">
                                            <p:txEl>
                                              <p:pRg st="6" end="6"/>
                                            </p:txEl>
                                          </p:spTgt>
                                        </p:tgtEl>
                                      </p:cBhvr>
                                    </p:animEffect>
                                    <p:anim calcmode="lin" valueType="num">
                                      <p:cBhvr>
                                        <p:cTn id="5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fade">
                                      <p:cBhvr>
                                        <p:cTn id="57" dur="1000"/>
                                        <p:tgtEl>
                                          <p:spTgt spid="3">
                                            <p:txEl>
                                              <p:pRg st="7" end="7"/>
                                            </p:txEl>
                                          </p:spTgt>
                                        </p:tgtEl>
                                      </p:cBhvr>
                                    </p:animEffect>
                                    <p:anim calcmode="lin" valueType="num">
                                      <p:cBhvr>
                                        <p:cTn id="5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uiExpand="1" build="p"/>
      <p:bldP spid="5" grpId="0" animBg="1"/>
      <p:bldP spid="6" grpId="0" animBg="1"/>
      <p:bldP spid="7"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sz="6600" b="1" dirty="0"/>
              <a:t>Androcentrismo</a:t>
            </a:r>
            <a:endParaRPr lang="en-US" sz="6600" dirty="0"/>
          </a:p>
        </p:txBody>
      </p:sp>
      <p:sp>
        <p:nvSpPr>
          <p:cNvPr id="3" name="Marcador de contenido 2"/>
          <p:cNvSpPr>
            <a:spLocks noGrp="1"/>
          </p:cNvSpPr>
          <p:nvPr>
            <p:ph idx="1"/>
          </p:nvPr>
        </p:nvSpPr>
        <p:spPr>
          <a:xfrm>
            <a:off x="1553029" y="2061029"/>
            <a:ext cx="10218057" cy="4796971"/>
          </a:xfrm>
        </p:spPr>
        <p:txBody>
          <a:bodyPr>
            <a:normAutofit lnSpcReduction="10000"/>
          </a:bodyPr>
          <a:lstStyle/>
          <a:p>
            <a:pPr marL="0" indent="0">
              <a:buNone/>
            </a:pPr>
            <a:r>
              <a:rPr lang="es-ES" b="1" dirty="0" smtClean="0"/>
              <a:t>					</a:t>
            </a:r>
            <a:r>
              <a:rPr lang="es-ES" sz="4800" b="1" dirty="0" smtClean="0">
                <a:solidFill>
                  <a:srgbClr val="FF0000"/>
                </a:solidFill>
              </a:rPr>
              <a:t>Hombre ES LA NORMA</a:t>
            </a:r>
          </a:p>
          <a:p>
            <a:endParaRPr lang="es-ES" sz="4800" b="1" dirty="0"/>
          </a:p>
          <a:p>
            <a:pPr marL="0" indent="0" algn="ctr">
              <a:buNone/>
            </a:pPr>
            <a:r>
              <a:rPr lang="es-ES" sz="4800" b="1" dirty="0"/>
              <a:t>	</a:t>
            </a:r>
            <a:r>
              <a:rPr lang="es-ES" sz="4800" b="1" dirty="0" smtClean="0"/>
              <a:t>Excluye</a:t>
            </a:r>
            <a:r>
              <a:rPr lang="es-ES" sz="4800" b="1" dirty="0"/>
              <a:t>,</a:t>
            </a:r>
            <a:r>
              <a:rPr lang="es-ES" sz="4800" b="1" dirty="0" smtClean="0"/>
              <a:t> 	niega</a:t>
            </a:r>
            <a:r>
              <a:rPr lang="es-ES" sz="4800" b="1" dirty="0"/>
              <a:t>, </a:t>
            </a:r>
            <a:r>
              <a:rPr lang="es-ES" sz="4800" b="1" dirty="0" err="1"/>
              <a:t>invisibiliza</a:t>
            </a:r>
            <a:r>
              <a:rPr lang="es-ES" sz="4800" b="1" dirty="0"/>
              <a:t> y </a:t>
            </a:r>
            <a:r>
              <a:rPr lang="es-ES" sz="4800" b="1" dirty="0">
                <a:solidFill>
                  <a:srgbClr val="FF0000"/>
                </a:solidFill>
              </a:rPr>
              <a:t>SUBORDINA </a:t>
            </a:r>
            <a:r>
              <a:rPr lang="es-ES" sz="4800" b="1" dirty="0"/>
              <a:t>a las mujeres. </a:t>
            </a:r>
            <a:endParaRPr lang="es-ES" sz="4800" b="1" dirty="0" smtClean="0"/>
          </a:p>
          <a:p>
            <a:pPr marL="0" indent="0" algn="ctr">
              <a:buNone/>
            </a:pPr>
            <a:r>
              <a:rPr lang="es-ES" sz="4800" b="1" dirty="0"/>
              <a:t>	</a:t>
            </a:r>
            <a:r>
              <a:rPr lang="es-ES" sz="4800" b="1" dirty="0" smtClean="0"/>
              <a:t>Lo </a:t>
            </a:r>
            <a:r>
              <a:rPr lang="es-ES" sz="4800" b="1" dirty="0"/>
              <a:t>“Otro” frente </a:t>
            </a:r>
            <a:r>
              <a:rPr lang="es-ES" sz="4800" b="1" dirty="0" smtClean="0"/>
              <a:t>al </a:t>
            </a:r>
            <a:r>
              <a:rPr lang="es-ES" sz="4800" b="1" dirty="0"/>
              <a:t>sujeto de la historia</a:t>
            </a:r>
            <a:r>
              <a:rPr lang="es-ES" sz="4800" b="1" dirty="0" smtClean="0"/>
              <a:t>.</a:t>
            </a:r>
            <a:endParaRPr lang="en-US" sz="4800" dirty="0"/>
          </a:p>
        </p:txBody>
      </p:sp>
      <p:cxnSp>
        <p:nvCxnSpPr>
          <p:cNvPr id="5" name="Conector recto de flecha 4"/>
          <p:cNvCxnSpPr/>
          <p:nvPr/>
        </p:nvCxnSpPr>
        <p:spPr>
          <a:xfrm>
            <a:off x="6473372" y="2946399"/>
            <a:ext cx="14514" cy="76925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43834849"/>
      </p:ext>
    </p:extLst>
  </p:cSld>
  <p:clrMapOvr>
    <a:masterClrMapping/>
  </p:clrMapOvr>
  <p:transition spd="slow">
    <p:wheel spokes="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0.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10.xml><?xml version="1.0" encoding="utf-8"?>
<a:theme xmlns:a="http://schemas.openxmlformats.org/drawingml/2006/main" name="2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1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4825F1AF-8DBC-4E3D-9F3D-688338DA83FC}"/>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BACC050B-8757-4460-95D8-E37B46A6B421}"/>
    </a:ext>
  </a:extLst>
</a:theme>
</file>

<file path=ppt/theme/theme3.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adge" id="{71A07785-5930-41D4-9A83-E23602B48E98}" vid="{771EA782-DFA6-45B1-AEA3-661F1715B310}"/>
    </a:ext>
  </a:extLst>
</a:theme>
</file>

<file path=ppt/theme/theme6.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7.xml><?xml version="1.0" encoding="utf-8"?>
<a:theme xmlns:a="http://schemas.openxmlformats.org/drawingml/2006/main" name="Sala de reuniones Ion">
  <a:themeElements>
    <a:clrScheme name="Sala de reuniones 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Sala de reuniones 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a de reuniones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ppt/theme/theme8.xml><?xml version="1.0" encoding="utf-8"?>
<a:theme xmlns:a="http://schemas.openxmlformats.org/drawingml/2006/main" name="1_Sala de reuniones Ion">
  <a:themeElements>
    <a:clrScheme name="Sala de reuniones 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Sala de reuniones 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a de reuniones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F1C4790-FE3C-4020-8CA7-00621DA7BBBC}"/>
    </a:ext>
  </a:extLst>
</a:theme>
</file>

<file path=ppt/theme/theme9.xml><?xml version="1.0" encoding="utf-8"?>
<a:theme xmlns:a="http://schemas.openxmlformats.org/drawingml/2006/main" name="2_Sala de reuniones Ion">
  <a:themeElements>
    <a:clrScheme name="Sala de reuniones 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Sala de reuniones 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a de reuniones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EC7F02AD-9687-440F-A9DF-FAA6F22270D7}"/>
    </a:ext>
  </a:extLst>
</a:theme>
</file>

<file path=docProps/app.xml><?xml version="1.0" encoding="utf-8"?>
<Properties xmlns="http://schemas.openxmlformats.org/officeDocument/2006/extended-properties" xmlns:vt="http://schemas.openxmlformats.org/officeDocument/2006/docPropsVTypes">
  <Template>Ion</Template>
  <TotalTime>261</TotalTime>
  <Words>2197</Words>
  <Application>Microsoft Office PowerPoint</Application>
  <PresentationFormat>Personalizado</PresentationFormat>
  <Paragraphs>216</Paragraphs>
  <Slides>35</Slides>
  <Notes>0</Notes>
  <HiddenSlides>0</HiddenSlides>
  <MMClips>0</MMClips>
  <ScaleCrop>false</ScaleCrop>
  <HeadingPairs>
    <vt:vector size="4" baseType="variant">
      <vt:variant>
        <vt:lpstr>Tema</vt:lpstr>
      </vt:variant>
      <vt:variant>
        <vt:i4>11</vt:i4>
      </vt:variant>
      <vt:variant>
        <vt:lpstr>Títulos de diapositiva</vt:lpstr>
      </vt:variant>
      <vt:variant>
        <vt:i4>35</vt:i4>
      </vt:variant>
    </vt:vector>
  </HeadingPairs>
  <TitlesOfParts>
    <vt:vector size="46" baseType="lpstr">
      <vt:lpstr>Ion</vt:lpstr>
      <vt:lpstr>1_Ion</vt:lpstr>
      <vt:lpstr>Espiral</vt:lpstr>
      <vt:lpstr>Tema de Office</vt:lpstr>
      <vt:lpstr>Badge</vt:lpstr>
      <vt:lpstr>Faceta</vt:lpstr>
      <vt:lpstr>Sala de reuniones Ion</vt:lpstr>
      <vt:lpstr>1_Sala de reuniones Ion</vt:lpstr>
      <vt:lpstr>2_Sala de reuniones Ion</vt:lpstr>
      <vt:lpstr>2_Ion</vt:lpstr>
      <vt:lpstr>Integral</vt:lpstr>
      <vt:lpstr>INCORPORACIÓN DE LA PERSPECTIVA DE GÉNERO EN LA ADMINISTRACIÓN DE JUSTICIA</vt:lpstr>
      <vt:lpstr>Diapositiva 2</vt:lpstr>
      <vt:lpstr>Nos proponemos: DEBILITAR LAS CERTIDUMBRES QUE SOSTIENEN LA HISTORIA </vt:lpstr>
      <vt:lpstr>¿Qué es la epistemología?</vt:lpstr>
      <vt:lpstr>Modernidad  – Siglo XVI, XVII – mediados del Siglo XX</vt:lpstr>
      <vt:lpstr>Positivismo</vt:lpstr>
      <vt:lpstr>Y en america latina?</vt:lpstr>
      <vt:lpstr>Releyendo la historia:</vt:lpstr>
      <vt:lpstr>Androcentrismo</vt:lpstr>
      <vt:lpstr>Patriarcado</vt:lpstr>
      <vt:lpstr>Patriarcado ¿Desde cuándo?</vt:lpstr>
      <vt:lpstr>Desde el patriarcado, las mujeres son:</vt:lpstr>
      <vt:lpstr>Patriarcado: algunos efectos</vt:lpstr>
      <vt:lpstr>¿Qué son los ESTEREOTIPOS?</vt:lpstr>
      <vt:lpstr> Diferencia de roles escinde- ámbitos, tareas y lugares en la estructura social </vt:lpstr>
      <vt:lpstr>EL CUERPO DE LAS MUJERES Y SU SEXUALIDAD</vt:lpstr>
      <vt:lpstr>¿Es realmente así?</vt:lpstr>
      <vt:lpstr>Género</vt:lpstr>
      <vt:lpstr>Género</vt:lpstr>
      <vt:lpstr>Y ahora…cual es el sujeto de derecho?</vt:lpstr>
      <vt:lpstr>El derecho como práctica social </vt:lpstr>
      <vt:lpstr>LA MUJER EN EL DERECHO ARGENTINO</vt:lpstr>
      <vt:lpstr>Las luchas feministas y del colectivo LGBTTIQ</vt:lpstr>
      <vt:lpstr>Primera ola: ILUSTRADAS Y SUFRAGISTAS</vt:lpstr>
      <vt:lpstr>Carta del padre de Olimpe</vt:lpstr>
      <vt:lpstr>Primera ola: ILUSTRADAS Y SUFRAGISTAS</vt:lpstr>
      <vt:lpstr>2° Ola del feminismo:  </vt:lpstr>
      <vt:lpstr>Primer Fase del movimiento LGBTTIQ -</vt:lpstr>
      <vt:lpstr>3° Ola del feminismo</vt:lpstr>
      <vt:lpstr>Movimiento LGBTTIQ</vt:lpstr>
      <vt:lpstr>La teoría Queer</vt:lpstr>
      <vt:lpstr>Diapositiva 32</vt:lpstr>
      <vt:lpstr>“el paso de la perspectiva moderna al pensamiento complejo conlleva la necesidad de gestar nuevas cartografías, y sobre todo nuevas formas de cartografiar. En este contexto vital es preciso inventar otros instrumentos conceptuales y crear nuevas herramientas que nos permitan navegar territorios móviles y espacios multidimensionales”  Denise Najmanovich</vt:lpstr>
      <vt:lpstr>“OJALA VIVAS TIEMPOS INTERESANTES”          Maldición china</vt:lpstr>
      <vt:lpstr>Algunas pistas…</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dc:title>
  <dc:creator>HP</dc:creator>
  <cp:lastModifiedBy>Usuario</cp:lastModifiedBy>
  <cp:revision>27</cp:revision>
  <dcterms:created xsi:type="dcterms:W3CDTF">2018-09-09T23:35:57Z</dcterms:created>
  <dcterms:modified xsi:type="dcterms:W3CDTF">2018-10-09T13:31:14Z</dcterms:modified>
</cp:coreProperties>
</file>