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93"/>
  </p:notesMasterIdLst>
  <p:sldIdLst>
    <p:sldId id="258" r:id="rId2"/>
    <p:sldId id="361" r:id="rId3"/>
    <p:sldId id="416" r:id="rId4"/>
    <p:sldId id="381" r:id="rId5"/>
    <p:sldId id="382" r:id="rId6"/>
    <p:sldId id="383" r:id="rId7"/>
    <p:sldId id="384" r:id="rId8"/>
    <p:sldId id="385" r:id="rId9"/>
    <p:sldId id="386" r:id="rId10"/>
    <p:sldId id="415" r:id="rId11"/>
    <p:sldId id="389" r:id="rId12"/>
    <p:sldId id="418" r:id="rId13"/>
    <p:sldId id="432" r:id="rId14"/>
    <p:sldId id="433" r:id="rId15"/>
    <p:sldId id="393" r:id="rId16"/>
    <p:sldId id="401" r:id="rId17"/>
    <p:sldId id="408" r:id="rId18"/>
    <p:sldId id="409" r:id="rId19"/>
    <p:sldId id="410" r:id="rId20"/>
    <p:sldId id="411" r:id="rId21"/>
    <p:sldId id="412" r:id="rId22"/>
    <p:sldId id="413" r:id="rId23"/>
    <p:sldId id="414" r:id="rId24"/>
    <p:sldId id="423" r:id="rId25"/>
    <p:sldId id="425" r:id="rId26"/>
    <p:sldId id="427" r:id="rId27"/>
    <p:sldId id="428" r:id="rId28"/>
    <p:sldId id="344" r:id="rId29"/>
    <p:sldId id="342" r:id="rId30"/>
    <p:sldId id="417" r:id="rId31"/>
    <p:sldId id="419" r:id="rId32"/>
    <p:sldId id="420" r:id="rId33"/>
    <p:sldId id="421" r:id="rId34"/>
    <p:sldId id="422" r:id="rId35"/>
    <p:sldId id="345" r:id="rId36"/>
    <p:sldId id="260" r:id="rId37"/>
    <p:sldId id="261" r:id="rId38"/>
    <p:sldId id="262" r:id="rId39"/>
    <p:sldId id="263" r:id="rId40"/>
    <p:sldId id="347" r:id="rId41"/>
    <p:sldId id="272" r:id="rId42"/>
    <p:sldId id="273" r:id="rId43"/>
    <p:sldId id="274" r:id="rId44"/>
    <p:sldId id="275" r:id="rId45"/>
    <p:sldId id="276" r:id="rId46"/>
    <p:sldId id="277" r:id="rId47"/>
    <p:sldId id="278" r:id="rId48"/>
    <p:sldId id="279" r:id="rId49"/>
    <p:sldId id="281" r:id="rId50"/>
    <p:sldId id="282" r:id="rId51"/>
    <p:sldId id="355" r:id="rId52"/>
    <p:sldId id="284" r:id="rId53"/>
    <p:sldId id="285" r:id="rId54"/>
    <p:sldId id="286" r:id="rId55"/>
    <p:sldId id="287" r:id="rId56"/>
    <p:sldId id="288" r:id="rId57"/>
    <p:sldId id="289" r:id="rId58"/>
    <p:sldId id="356" r:id="rId59"/>
    <p:sldId id="357" r:id="rId60"/>
    <p:sldId id="291" r:id="rId61"/>
    <p:sldId id="292" r:id="rId62"/>
    <p:sldId id="348" r:id="rId63"/>
    <p:sldId id="296" r:id="rId64"/>
    <p:sldId id="297" r:id="rId65"/>
    <p:sldId id="298" r:id="rId66"/>
    <p:sldId id="299" r:id="rId67"/>
    <p:sldId id="300" r:id="rId68"/>
    <p:sldId id="301" r:id="rId69"/>
    <p:sldId id="302" r:id="rId70"/>
    <p:sldId id="303" r:id="rId71"/>
    <p:sldId id="314" r:id="rId72"/>
    <p:sldId id="315" r:id="rId73"/>
    <p:sldId id="316" r:id="rId74"/>
    <p:sldId id="430" r:id="rId75"/>
    <p:sldId id="431" r:id="rId76"/>
    <p:sldId id="429" r:id="rId77"/>
    <p:sldId id="317" r:id="rId78"/>
    <p:sldId id="318" r:id="rId79"/>
    <p:sldId id="319" r:id="rId80"/>
    <p:sldId id="321" r:id="rId81"/>
    <p:sldId id="325" r:id="rId82"/>
    <p:sldId id="327" r:id="rId83"/>
    <p:sldId id="351" r:id="rId84"/>
    <p:sldId id="332" r:id="rId85"/>
    <p:sldId id="352" r:id="rId86"/>
    <p:sldId id="334" r:id="rId87"/>
    <p:sldId id="353" r:id="rId88"/>
    <p:sldId id="336" r:id="rId89"/>
    <p:sldId id="337" r:id="rId90"/>
    <p:sldId id="358" r:id="rId91"/>
    <p:sldId id="354"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05" d="100"/>
          <a:sy n="105" d="100"/>
        </p:scale>
        <p:origin x="-44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1C869-58C6-D446-8320-10A6C653FF11}" type="datetimeFigureOut">
              <a:rPr lang="en-US" smtClean="0"/>
              <a:t>17/9/18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195B-939B-ED4B-A9B7-5AA9F07BCC2C}" type="slidenum">
              <a:rPr lang="en-US" smtClean="0"/>
              <a:t>‹#›</a:t>
            </a:fld>
            <a:endParaRPr lang="en-US"/>
          </a:p>
        </p:txBody>
      </p:sp>
    </p:spTree>
    <p:extLst>
      <p:ext uri="{BB962C8B-B14F-4D97-AF65-F5344CB8AC3E}">
        <p14:creationId xmlns:p14="http://schemas.microsoft.com/office/powerpoint/2010/main" val="2533456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google.com/url?q=http://www.free-power-point-templates.com/&amp;sa=D&amp;sntz=1&amp;usg=AFQjCNGWeCVdv2cRhI3dHtkzRMjt9Lq6P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template is provided by </a:t>
            </a:r>
            <a:r>
              <a:rPr lang="en-US" sz="1200" b="0" i="0" kern="1200">
                <a:solidFill>
                  <a:schemeClr val="tx1"/>
                </a:solidFill>
                <a:effectLst/>
                <a:latin typeface="+mn-lt"/>
                <a:ea typeface="+mn-ea"/>
                <a:cs typeface="+mn-cs"/>
                <a:hlinkClick r:id="rId3"/>
              </a:rPr>
              <a:t>http://www.free-power-point-templates.com/</a:t>
            </a:r>
            <a:endParaRPr lang="en-US"/>
          </a:p>
        </p:txBody>
      </p:sp>
      <p:sp>
        <p:nvSpPr>
          <p:cNvPr id="4" name="Slide Number Placeholder 3"/>
          <p:cNvSpPr>
            <a:spLocks noGrp="1"/>
          </p:cNvSpPr>
          <p:nvPr>
            <p:ph type="sldNum" sz="quarter" idx="10"/>
          </p:nvPr>
        </p:nvSpPr>
        <p:spPr/>
        <p:txBody>
          <a:bodyPr/>
          <a:lstStyle/>
          <a:p>
            <a:fld id="{99C7C148-2FAF-47FB-8A55-4D6A85248E4E}" type="slidenum">
              <a:rPr lang="en-US" smtClean="0"/>
              <a:t>1</a:t>
            </a:fld>
            <a:endParaRPr lang="en-US"/>
          </a:p>
        </p:txBody>
      </p:sp>
    </p:spTree>
    <p:extLst>
      <p:ext uri="{BB962C8B-B14F-4D97-AF65-F5344CB8AC3E}">
        <p14:creationId xmlns:p14="http://schemas.microsoft.com/office/powerpoint/2010/main" val="15351851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17/9/18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17/9/18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17/9/18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17/9/18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17/9/18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17/9/18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17/9/18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17/9/18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17/9/18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17/9/18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17/9/18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17/9/18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 Id="rId3" Type="http://schemas.openxmlformats.org/officeDocument/2006/relationships/image" Target="../media/image1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1890" y="1509891"/>
            <a:ext cx="10387885" cy="2751667"/>
          </a:xfrm>
        </p:spPr>
        <p:txBody>
          <a:bodyPr>
            <a:normAutofit/>
          </a:bodyPr>
          <a:lstStyle/>
          <a:p>
            <a:r>
              <a:rPr lang="en-US" sz="5000" dirty="0" smtClean="0"/>
              <a:t>G</a:t>
            </a:r>
            <a:r>
              <a:rPr lang="es-ES_tradnl" sz="5000" dirty="0" smtClean="0"/>
              <a:t>enero y diversidad </a:t>
            </a:r>
            <a:br>
              <a:rPr lang="es-ES_tradnl" sz="5000" dirty="0" smtClean="0"/>
            </a:br>
            <a:endParaRPr lang="en-US" sz="5000" dirty="0"/>
          </a:p>
        </p:txBody>
      </p:sp>
      <p:sp>
        <p:nvSpPr>
          <p:cNvPr id="3" name="Subtitle 2"/>
          <p:cNvSpPr>
            <a:spLocks noGrp="1"/>
          </p:cNvSpPr>
          <p:nvPr>
            <p:ph type="subTitle" idx="1"/>
          </p:nvPr>
        </p:nvSpPr>
        <p:spPr>
          <a:xfrm>
            <a:off x="604781" y="4520346"/>
            <a:ext cx="11395815" cy="1759149"/>
          </a:xfrm>
        </p:spPr>
        <p:txBody>
          <a:bodyPr>
            <a:normAutofit/>
          </a:bodyPr>
          <a:lstStyle/>
          <a:p>
            <a:pPr algn="ctr"/>
            <a:r>
              <a:rPr lang="en-US" sz="3200" dirty="0" smtClean="0"/>
              <a:t>Eleonora Lamm </a:t>
            </a:r>
          </a:p>
          <a:p>
            <a:pPr algn="ctr"/>
            <a:r>
              <a:rPr lang="en-US" sz="3200" dirty="0" err="1" smtClean="0"/>
              <a:t>elelamm@gmail.com</a:t>
            </a:r>
            <a:endParaRPr lang="en-US" sz="3200" dirty="0"/>
          </a:p>
        </p:txBody>
      </p:sp>
    </p:spTree>
    <p:extLst>
      <p:ext uri="{BB962C8B-B14F-4D97-AF65-F5344CB8AC3E}">
        <p14:creationId xmlns:p14="http://schemas.microsoft.com/office/powerpoint/2010/main" val="20581803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t>Los </a:t>
            </a:r>
            <a:r>
              <a:rPr lang="en-US" sz="5000" dirty="0" err="1" smtClean="0"/>
              <a:t>costos</a:t>
            </a:r>
            <a:r>
              <a:rPr lang="en-US" sz="5000" dirty="0" smtClean="0"/>
              <a:t> de la </a:t>
            </a:r>
            <a:r>
              <a:rPr lang="en-US" sz="5000" dirty="0" err="1" smtClean="0"/>
              <a:t>ruptura</a:t>
            </a:r>
            <a:r>
              <a:rPr lang="en-US" sz="5000" dirty="0" smtClean="0"/>
              <a:t> </a:t>
            </a:r>
            <a:r>
              <a:rPr lang="en-US" sz="5000" dirty="0" err="1" smtClean="0"/>
              <a:t>sexo</a:t>
            </a:r>
            <a:r>
              <a:rPr lang="en-US" sz="5000" dirty="0" smtClean="0"/>
              <a:t>/</a:t>
            </a:r>
            <a:r>
              <a:rPr lang="en-US" sz="5000" dirty="0" err="1" smtClean="0"/>
              <a:t>género</a:t>
            </a:r>
            <a:endParaRPr lang="en-US" sz="5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62472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144" y="1306285"/>
            <a:ext cx="10922000" cy="5309809"/>
          </a:xfrm>
        </p:spPr>
        <p:style>
          <a:lnRef idx="2">
            <a:schemeClr val="accent2"/>
          </a:lnRef>
          <a:fillRef idx="1">
            <a:schemeClr val="lt1"/>
          </a:fillRef>
          <a:effectRef idx="0">
            <a:schemeClr val="accent2"/>
          </a:effectRef>
          <a:fontRef idx="minor">
            <a:schemeClr val="dk1"/>
          </a:fontRef>
        </p:style>
        <p:txBody>
          <a:bodyPr>
            <a:normAutofit/>
          </a:bodyPr>
          <a:lstStyle/>
          <a:p>
            <a:r>
              <a:rPr lang="en-US" sz="2400" dirty="0" err="1" smtClean="0"/>
              <a:t>Exclusión</a:t>
            </a:r>
            <a:r>
              <a:rPr lang="en-US" sz="2400" dirty="0" smtClean="0"/>
              <a:t> de </a:t>
            </a:r>
            <a:r>
              <a:rPr lang="en-US" sz="2400" dirty="0" err="1" smtClean="0"/>
              <a:t>hogar</a:t>
            </a:r>
            <a:r>
              <a:rPr lang="en-US" sz="2400" dirty="0" smtClean="0"/>
              <a:t>. </a:t>
            </a:r>
          </a:p>
          <a:p>
            <a:r>
              <a:rPr lang="en-US" sz="2400" dirty="0" err="1" smtClean="0"/>
              <a:t>Educación</a:t>
            </a:r>
            <a:r>
              <a:rPr lang="en-US" sz="2400" dirty="0" smtClean="0"/>
              <a:t>. </a:t>
            </a:r>
          </a:p>
          <a:p>
            <a:r>
              <a:rPr lang="en-US" sz="2400" dirty="0" err="1" smtClean="0"/>
              <a:t>Empleo</a:t>
            </a:r>
            <a:r>
              <a:rPr lang="en-US" sz="2400" dirty="0" smtClean="0"/>
              <a:t>. </a:t>
            </a:r>
          </a:p>
          <a:p>
            <a:r>
              <a:rPr lang="en-US" sz="2400" dirty="0"/>
              <a:t>Salud. </a:t>
            </a:r>
            <a:endParaRPr lang="en-US" sz="2400" dirty="0" smtClean="0"/>
          </a:p>
          <a:p>
            <a:r>
              <a:rPr lang="en-US" sz="2400" dirty="0" err="1" smtClean="0"/>
              <a:t>Prostitución</a:t>
            </a:r>
            <a:r>
              <a:rPr lang="en-US" sz="2400" dirty="0" smtClean="0"/>
              <a:t>. 80% </a:t>
            </a:r>
          </a:p>
          <a:p>
            <a:r>
              <a:rPr lang="en-US" sz="2400" dirty="0" smtClean="0"/>
              <a:t>Vida. 35 </a:t>
            </a:r>
            <a:r>
              <a:rPr lang="en-US" sz="2400" dirty="0" err="1" smtClean="0"/>
              <a:t>años</a:t>
            </a:r>
            <a:r>
              <a:rPr lang="en-US" sz="2400" dirty="0" smtClean="0"/>
              <a:t>.</a:t>
            </a:r>
            <a:r>
              <a:rPr lang="es-ES_tradnl" sz="2400" dirty="0"/>
              <a:t> SIDA la principal causa de muerte (62%). </a:t>
            </a:r>
            <a:endParaRPr lang="en-US" sz="2400" dirty="0" smtClean="0"/>
          </a:p>
          <a:p>
            <a:r>
              <a:rPr lang="en-US" sz="2400" dirty="0" err="1" smtClean="0"/>
              <a:t>Suicidios</a:t>
            </a:r>
            <a:endParaRPr lang="en-US" sz="2400" dirty="0" smtClean="0"/>
          </a:p>
          <a:p>
            <a:r>
              <a:rPr lang="en-US" sz="2400" dirty="0" err="1" smtClean="0"/>
              <a:t>Asesinatos</a:t>
            </a:r>
            <a:r>
              <a:rPr lang="en-US" sz="2400" dirty="0" smtClean="0"/>
              <a:t>. </a:t>
            </a:r>
          </a:p>
          <a:p>
            <a:r>
              <a:rPr lang="en-US" sz="2400" dirty="0" err="1" smtClean="0"/>
              <a:t>Falta</a:t>
            </a:r>
            <a:r>
              <a:rPr lang="en-US" sz="2400" dirty="0" smtClean="0"/>
              <a:t> de </a:t>
            </a:r>
            <a:r>
              <a:rPr lang="en-US" sz="2400" dirty="0" err="1" smtClean="0"/>
              <a:t>investigación</a:t>
            </a:r>
            <a:r>
              <a:rPr lang="en-US" sz="2400" dirty="0" smtClean="0"/>
              <a:t> </a:t>
            </a:r>
          </a:p>
          <a:p>
            <a:r>
              <a:rPr lang="en-US" sz="2400" dirty="0" err="1" smtClean="0"/>
              <a:t>Tortura</a:t>
            </a:r>
            <a:endParaRPr lang="en-US" sz="2400" dirty="0" smtClean="0"/>
          </a:p>
        </p:txBody>
      </p:sp>
      <p:sp>
        <p:nvSpPr>
          <p:cNvPr id="3" name="Title 2"/>
          <p:cNvSpPr>
            <a:spLocks noGrp="1"/>
          </p:cNvSpPr>
          <p:nvPr>
            <p:ph type="title"/>
          </p:nvPr>
        </p:nvSpPr>
        <p:spPr/>
        <p:txBody>
          <a:bodyPr/>
          <a:lstStyle/>
          <a:p>
            <a:r>
              <a:rPr lang="en-US" dirty="0" err="1" smtClean="0"/>
              <a:t>Violaciones</a:t>
            </a:r>
            <a:r>
              <a:rPr lang="en-US" dirty="0" smtClean="0"/>
              <a:t> de derechos	</a:t>
            </a:r>
            <a:endParaRPr lang="en-US" dirty="0"/>
          </a:p>
        </p:txBody>
      </p:sp>
    </p:spTree>
    <p:extLst>
      <p:ext uri="{BB962C8B-B14F-4D97-AF65-F5344CB8AC3E}">
        <p14:creationId xmlns:p14="http://schemas.microsoft.com/office/powerpoint/2010/main" val="252198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41905"/>
            <a:ext cx="10058400" cy="185207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dirty="0" err="1" smtClean="0"/>
              <a:t>Caso</a:t>
            </a:r>
            <a:r>
              <a:rPr lang="en-US" sz="3200" dirty="0" smtClean="0"/>
              <a:t> Diana Sacayan. </a:t>
            </a:r>
            <a:r>
              <a:rPr lang="es-ES" sz="3200" dirty="0"/>
              <a:t>Tribunal Oral en lo Criminal y Correccional nro. 4 de la Capital Federal, 18 de junio de </a:t>
            </a:r>
            <a:r>
              <a:rPr lang="es-ES" sz="3200" dirty="0" smtClean="0"/>
              <a:t>2018</a:t>
            </a:r>
            <a:endParaRPr lang="en-US" sz="3200" dirty="0"/>
          </a:p>
        </p:txBody>
      </p:sp>
      <p:sp>
        <p:nvSpPr>
          <p:cNvPr id="3" name="Content Placeholder 2"/>
          <p:cNvSpPr>
            <a:spLocks noGrp="1"/>
          </p:cNvSpPr>
          <p:nvPr>
            <p:ph idx="1"/>
          </p:nvPr>
        </p:nvSpPr>
        <p:spPr>
          <a:xfrm>
            <a:off x="568476" y="2310190"/>
            <a:ext cx="10559772" cy="3862010"/>
          </a:xfrm>
        </p:spPr>
        <p:txBody>
          <a:bodyPr>
            <a:normAutofit/>
          </a:bodyPr>
          <a:lstStyle/>
          <a:p>
            <a:r>
              <a:rPr lang="es-ES" sz="3200" dirty="0"/>
              <a:t>condenado a prisión perpetua como coautor del delito de homicidio calificado por odio de género y por haber mediado violencia de género (art. 80, </a:t>
            </a:r>
            <a:r>
              <a:rPr lang="es-ES" sz="3200" dirty="0" err="1"/>
              <a:t>incs</a:t>
            </a:r>
            <a:r>
              <a:rPr lang="es-ES" sz="3200" dirty="0"/>
              <a:t>. 4 y 11, Código Penal)</a:t>
            </a:r>
            <a:endParaRPr lang="es-ES_tradnl" sz="3200" dirty="0"/>
          </a:p>
          <a:p>
            <a:endParaRPr lang="en-US" sz="3200" dirty="0" smtClean="0"/>
          </a:p>
          <a:p>
            <a:endParaRPr lang="en-US" sz="3200" dirty="0"/>
          </a:p>
          <a:p>
            <a:r>
              <a:rPr lang="en-US" sz="3200" dirty="0" smtClean="0"/>
              <a:t>Primer </a:t>
            </a:r>
            <a:r>
              <a:rPr lang="en-US" sz="3200" dirty="0" err="1" smtClean="0"/>
              <a:t>caso</a:t>
            </a:r>
            <a:r>
              <a:rPr lang="en-US" sz="3200" dirty="0" smtClean="0"/>
              <a:t> de “</a:t>
            </a:r>
            <a:r>
              <a:rPr lang="en-US" sz="3200" dirty="0" err="1" smtClean="0"/>
              <a:t>travesticidio</a:t>
            </a:r>
            <a:r>
              <a:rPr lang="en-US" sz="3200" dirty="0" smtClean="0"/>
              <a:t>” </a:t>
            </a:r>
            <a:endParaRPr lang="en-US" sz="3200" dirty="0"/>
          </a:p>
        </p:txBody>
      </p:sp>
    </p:spTree>
    <p:extLst>
      <p:ext uri="{BB962C8B-B14F-4D97-AF65-F5344CB8AC3E}">
        <p14:creationId xmlns:p14="http://schemas.microsoft.com/office/powerpoint/2010/main" val="34054635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9848" y="846667"/>
            <a:ext cx="10058400" cy="5325533"/>
          </a:xfrm>
        </p:spPr>
        <p:txBody>
          <a:bodyPr>
            <a:noAutofit/>
          </a:bodyPr>
          <a:lstStyle/>
          <a:p>
            <a:r>
              <a:rPr lang="es-ES" sz="3200" dirty="0"/>
              <a:t>“Las circunstancias del contexto y modo de comisión del hecho permitieron suponer, desde un comienzo, que el homicidio había estado motivado por su condición de mujer trans y por su calidad de miembro del equipo del Programa de Diversidad Sexual del INADI, impulsora de la lucha por los derechos de las personas trans, líder de la Asociación Internacional de Lesbianas, Gays y Bisexuales (ILGA) y dirigente del Movimiento Antidiscriminatorio de Liberación (MAL)”.</a:t>
            </a:r>
            <a:br>
              <a:rPr lang="es-ES" sz="3200" dirty="0"/>
            </a:br>
            <a:endParaRPr lang="en-US" sz="3200" dirty="0"/>
          </a:p>
        </p:txBody>
      </p:sp>
    </p:spTree>
    <p:extLst>
      <p:ext uri="{BB962C8B-B14F-4D97-AF65-F5344CB8AC3E}">
        <p14:creationId xmlns:p14="http://schemas.microsoft.com/office/powerpoint/2010/main" val="32948268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s-ES" sz="3200" dirty="0"/>
              <a:t>término “</a:t>
            </a:r>
            <a:r>
              <a:rPr lang="es-ES" sz="3200" dirty="0" err="1"/>
              <a:t>travesticidio</a:t>
            </a:r>
            <a:r>
              <a:rPr lang="es-ES" sz="3200" dirty="0"/>
              <a:t>” porque comprende el homicidio de una travesti (o trans) por odio a su orientación sexual, lo que conlleva “una carga de discriminación constante desde distintas esferas de la sociedad, así como también, su necesaria derivación hacia la incertidumbre, la inseguridad y la lucha por revertir dicha injusticia”.</a:t>
            </a:r>
            <a:br>
              <a:rPr lang="es-ES" sz="3200" dirty="0"/>
            </a:br>
            <a:endParaRPr lang="en-US" sz="3200" dirty="0"/>
          </a:p>
        </p:txBody>
      </p:sp>
    </p:spTree>
    <p:extLst>
      <p:ext uri="{BB962C8B-B14F-4D97-AF65-F5344CB8AC3E}">
        <p14:creationId xmlns:p14="http://schemas.microsoft.com/office/powerpoint/2010/main" val="9585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350761" y="774095"/>
            <a:ext cx="6362096" cy="5398105"/>
          </a:xfrm>
        </p:spPr>
        <p:txBody>
          <a:bodyPr>
            <a:normAutofit/>
          </a:bodyPr>
          <a:lstStyle/>
          <a:p>
            <a:pPr marL="274320" fontAlgn="auto">
              <a:spcAft>
                <a:spcPts val="0"/>
              </a:spcAft>
              <a:buFont typeface="Wingdings 2" pitchFamily="18" charset="2"/>
              <a:buChar char=""/>
              <a:defRPr/>
            </a:pPr>
            <a:r>
              <a:rPr lang="es-ES" sz="2400" dirty="0">
                <a:solidFill>
                  <a:srgbClr val="FF0000"/>
                </a:solidFill>
                <a:ea typeface="+mn-ea"/>
                <a:cs typeface="+mn-cs"/>
              </a:rPr>
              <a:t>¿a qué tipo o noción de derechos humanos debe apelar una persona </a:t>
            </a:r>
            <a:r>
              <a:rPr lang="es-ES" sz="2400" dirty="0" err="1">
                <a:solidFill>
                  <a:srgbClr val="FF0000"/>
                </a:solidFill>
                <a:ea typeface="+mn-ea"/>
                <a:cs typeface="+mn-cs"/>
              </a:rPr>
              <a:t>trans</a:t>
            </a:r>
            <a:r>
              <a:rPr lang="es-ES" sz="2400" dirty="0">
                <a:solidFill>
                  <a:srgbClr val="FF0000"/>
                </a:solidFill>
                <a:ea typeface="+mn-ea"/>
                <a:cs typeface="+mn-cs"/>
              </a:rPr>
              <a:t>* para acceder a su </a:t>
            </a:r>
            <a:r>
              <a:rPr lang="es-ES" sz="2400" dirty="0" err="1">
                <a:solidFill>
                  <a:srgbClr val="FF0000"/>
                </a:solidFill>
                <a:ea typeface="+mn-ea"/>
                <a:cs typeface="+mn-cs"/>
              </a:rPr>
              <a:t>reconocibilidad</a:t>
            </a:r>
            <a:r>
              <a:rPr lang="es-ES" sz="2400" dirty="0">
                <a:solidFill>
                  <a:srgbClr val="FF0000"/>
                </a:solidFill>
                <a:ea typeface="+mn-ea"/>
                <a:cs typeface="+mn-cs"/>
              </a:rPr>
              <a:t> como persona humana?</a:t>
            </a:r>
            <a:r>
              <a:rPr lang="es-ES_tradnl" sz="2400" dirty="0">
                <a:solidFill>
                  <a:srgbClr val="FF0000"/>
                </a:solidFill>
                <a:ea typeface="+mn-ea"/>
                <a:cs typeface="+mn-cs"/>
              </a:rPr>
              <a:t> </a:t>
            </a:r>
            <a:endParaRPr lang="es-ES_tradnl" sz="2400" dirty="0" smtClean="0">
              <a:solidFill>
                <a:srgbClr val="FF0000"/>
              </a:solidFill>
              <a:ea typeface="+mn-ea"/>
              <a:cs typeface="+mn-cs"/>
            </a:endParaRPr>
          </a:p>
          <a:p>
            <a:pPr marL="274320" fontAlgn="auto">
              <a:spcAft>
                <a:spcPts val="0"/>
              </a:spcAft>
              <a:buFont typeface="Wingdings 2" pitchFamily="18" charset="2"/>
              <a:buChar char=""/>
              <a:defRPr/>
            </a:pPr>
            <a:endParaRPr lang="es-ES_tradnl" sz="2400" dirty="0" smtClean="0">
              <a:solidFill>
                <a:srgbClr val="FF0000"/>
              </a:solidFill>
              <a:ea typeface="+mn-ea"/>
              <a:cs typeface="+mn-cs"/>
            </a:endParaRPr>
          </a:p>
          <a:p>
            <a:pPr marL="274320" fontAlgn="auto">
              <a:spcAft>
                <a:spcPts val="0"/>
              </a:spcAft>
              <a:buFont typeface="Wingdings 2" pitchFamily="18" charset="2"/>
              <a:buChar char=""/>
              <a:defRPr/>
            </a:pPr>
            <a:r>
              <a:rPr lang="en-US" sz="2400" dirty="0" smtClean="0">
                <a:solidFill>
                  <a:srgbClr val="FF0000"/>
                </a:solidFill>
                <a:ea typeface="+mn-ea"/>
                <a:cs typeface="+mn-cs"/>
              </a:rPr>
              <a:t>E</a:t>
            </a:r>
            <a:r>
              <a:rPr lang="es-ES_tradnl" sz="2400" dirty="0" err="1" smtClean="0">
                <a:solidFill>
                  <a:srgbClr val="FF0000"/>
                </a:solidFill>
                <a:ea typeface="+mn-ea"/>
                <a:cs typeface="+mn-cs"/>
              </a:rPr>
              <a:t>miliano</a:t>
            </a:r>
            <a:r>
              <a:rPr lang="es-ES_tradnl" sz="2400" dirty="0" smtClean="0">
                <a:solidFill>
                  <a:srgbClr val="FF0000"/>
                </a:solidFill>
                <a:ea typeface="+mn-ea"/>
                <a:cs typeface="+mn-cs"/>
              </a:rPr>
              <a:t> </a:t>
            </a:r>
            <a:r>
              <a:rPr lang="es-ES_tradnl" sz="2400" dirty="0" err="1" smtClean="0">
                <a:solidFill>
                  <a:srgbClr val="FF0000"/>
                </a:solidFill>
                <a:ea typeface="+mn-ea"/>
                <a:cs typeface="+mn-cs"/>
              </a:rPr>
              <a:t>Litardo</a:t>
            </a:r>
            <a:endParaRPr lang="en-US" sz="2400" dirty="0">
              <a:solidFill>
                <a:srgbClr val="FF0000"/>
              </a:solidFill>
              <a:ea typeface="+mn-ea"/>
              <a:cs typeface="+mn-cs"/>
            </a:endParaRPr>
          </a:p>
        </p:txBody>
      </p:sp>
      <p:sp>
        <p:nvSpPr>
          <p:cNvPr id="17" name="Content Placeholder 16"/>
          <p:cNvSpPr>
            <a:spLocks noGrp="1"/>
          </p:cNvSpPr>
          <p:nvPr>
            <p:ph sz="half" idx="2"/>
          </p:nvPr>
        </p:nvSpPr>
        <p:spPr/>
        <p:txBody>
          <a:bodyPr>
            <a:normAutofit/>
          </a:bodyPr>
          <a:lstStyle/>
          <a:p>
            <a:endParaRPr lang="en-US"/>
          </a:p>
        </p:txBody>
      </p:sp>
      <p:pic>
        <p:nvPicPr>
          <p:cNvPr id="73732" name="Picture 1" descr="tumblr_inline_mvxxtreCUd1qgxuo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669602"/>
            <a:ext cx="5071533" cy="61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90287" y="3652763"/>
            <a:ext cx="6543523" cy="25853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uficiente</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la  autonomía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a:t>
            </a:r>
            <a:r>
              <a:rPr lang="es-ES_tradn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intimidad?</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9865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05" y="193524"/>
            <a:ext cx="11744476" cy="1900452"/>
          </a:xfrm>
          <a:solidFill>
            <a:srgbClr val="F4891E"/>
          </a:solidFill>
        </p:spPr>
        <p:txBody>
          <a:bodyPr>
            <a:noAutofit/>
          </a:bodyPr>
          <a:lstStyle/>
          <a:p>
            <a:r>
              <a:rPr lang="es-ES_tradnl" sz="2800" dirty="0" err="1"/>
              <a:t>Opinión</a:t>
            </a:r>
            <a:r>
              <a:rPr lang="es-ES_tradnl" sz="2800" dirty="0"/>
              <a:t> Consultiva 24/17 (OC-24/17) 24 .11. 2017 solicitada por la </a:t>
            </a:r>
            <a:r>
              <a:rPr lang="es-ES_tradnl" sz="2800" dirty="0" err="1"/>
              <a:t>República</a:t>
            </a:r>
            <a:r>
              <a:rPr lang="es-ES_tradnl" sz="2800" dirty="0"/>
              <a:t> de Costa Rica “Identidad de Género e Igualdad y No </a:t>
            </a:r>
            <a:r>
              <a:rPr lang="es-ES_tradnl" sz="2800" dirty="0" err="1"/>
              <a:t>Discriminación</a:t>
            </a:r>
            <a:r>
              <a:rPr lang="es-ES_tradnl" sz="2800" dirty="0"/>
              <a:t> a parejas del mismo sexo”. </a:t>
            </a:r>
            <a:endParaRPr lang="en-US" sz="2800" dirty="0"/>
          </a:p>
        </p:txBody>
      </p:sp>
      <p:sp>
        <p:nvSpPr>
          <p:cNvPr id="3" name="Content Placeholder 2"/>
          <p:cNvSpPr>
            <a:spLocks noGrp="1"/>
          </p:cNvSpPr>
          <p:nvPr>
            <p:ph idx="1"/>
          </p:nvPr>
        </p:nvSpPr>
        <p:spPr>
          <a:xfrm>
            <a:off x="193524" y="2121407"/>
            <a:ext cx="11635619" cy="4543069"/>
          </a:xfrm>
        </p:spPr>
        <p:txBody>
          <a:bodyPr>
            <a:normAutofit/>
          </a:bodyPr>
          <a:lstStyle/>
          <a:p>
            <a:r>
              <a:rPr lang="es-ES_tradnl" sz="2600" dirty="0"/>
              <a:t>los Estados de adoptar todas las medidas legislativas, administrativas y de otra </a:t>
            </a:r>
            <a:r>
              <a:rPr lang="es-ES_tradnl" sz="2600" dirty="0" err="1"/>
              <a:t>índole</a:t>
            </a:r>
            <a:r>
              <a:rPr lang="es-ES_tradnl" sz="2600" dirty="0"/>
              <a:t> que sean necesarias a fin de asegurar el acceso en igualdad de condiciones y sin </a:t>
            </a:r>
            <a:r>
              <a:rPr lang="es-ES_tradnl" sz="2600" dirty="0" err="1"/>
              <a:t>discriminación</a:t>
            </a:r>
            <a:r>
              <a:rPr lang="es-ES_tradnl" sz="2600" dirty="0"/>
              <a:t> por motivos de </a:t>
            </a:r>
            <a:r>
              <a:rPr lang="es-ES_tradnl" sz="2600" dirty="0" err="1"/>
              <a:t>orientación</a:t>
            </a:r>
            <a:r>
              <a:rPr lang="es-ES_tradnl" sz="2600" dirty="0"/>
              <a:t> sexual o identidad de género a los siguientes derechos: “seguridad social y a otras medidas de </a:t>
            </a:r>
            <a:r>
              <a:rPr lang="es-ES_tradnl" sz="2600" dirty="0" err="1"/>
              <a:t>protección</a:t>
            </a:r>
            <a:r>
              <a:rPr lang="es-ES_tradnl" sz="2600" dirty="0"/>
              <a:t> social, incluyendo beneficios laborales, licencia por maternidad o paternidad, beneficios por desempleo, seguro, cuidados o beneficios de salud (incluso para modificaciones del cuerpo relacionadas con la identidad de género), otros seguros sociales, beneficios familiares, beneficios funerarios, pensiones y beneficios relativos a la </a:t>
            </a:r>
            <a:r>
              <a:rPr lang="es-ES_tradnl" sz="2600" dirty="0" err="1"/>
              <a:t>pérdida</a:t>
            </a:r>
            <a:r>
              <a:rPr lang="es-ES_tradnl" sz="2600" dirty="0"/>
              <a:t> de apoyo para </a:t>
            </a:r>
            <a:r>
              <a:rPr lang="es-ES_tradnl" sz="2600" dirty="0" err="1"/>
              <a:t>cónyuges</a:t>
            </a:r>
            <a:r>
              <a:rPr lang="es-ES_tradnl" sz="2600" dirty="0"/>
              <a:t> o parejas como resultado de enfermedad o muerte” </a:t>
            </a:r>
          </a:p>
        </p:txBody>
      </p:sp>
    </p:spTree>
    <p:extLst>
      <p:ext uri="{BB962C8B-B14F-4D97-AF65-F5344CB8AC3E}">
        <p14:creationId xmlns:p14="http://schemas.microsoft.com/office/powerpoint/2010/main" val="201817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73" y="76200"/>
            <a:ext cx="11204027" cy="2113038"/>
          </a:xfrm>
          <a:solidFill>
            <a:srgbClr val="5DD4FF"/>
          </a:solidFill>
        </p:spPr>
        <p:txBody>
          <a:bodyPr>
            <a:noAutofit/>
          </a:bodyPr>
          <a:lstStyle/>
          <a:p>
            <a:r>
              <a:rPr lang="en-US" sz="3200" dirty="0"/>
              <a:t>N. K. E. c/ GCBA s/ amparo. </a:t>
            </a:r>
            <a:r>
              <a:rPr lang="en-US" sz="3200" dirty="0" err="1"/>
              <a:t>Cámara</a:t>
            </a:r>
            <a:r>
              <a:rPr lang="en-US" sz="3200" dirty="0"/>
              <a:t> de </a:t>
            </a:r>
            <a:r>
              <a:rPr lang="en-US" sz="3200" dirty="0" err="1"/>
              <a:t>Apelaciones</a:t>
            </a:r>
            <a:r>
              <a:rPr lang="en-US" sz="3200" dirty="0"/>
              <a:t> en lo </a:t>
            </a:r>
            <a:r>
              <a:rPr lang="en-US" sz="3200" dirty="0" err="1"/>
              <a:t>Contencioso</a:t>
            </a:r>
            <a:r>
              <a:rPr lang="en-US" sz="3200" dirty="0"/>
              <a:t> </a:t>
            </a:r>
            <a:r>
              <a:rPr lang="en-US" sz="3200" dirty="0" err="1"/>
              <a:t>Administrativo</a:t>
            </a:r>
            <a:r>
              <a:rPr lang="en-US" sz="3200" dirty="0"/>
              <a:t> y </a:t>
            </a:r>
            <a:r>
              <a:rPr lang="en-US" sz="3200" dirty="0" err="1"/>
              <a:t>Tributario</a:t>
            </a:r>
            <a:r>
              <a:rPr lang="en-US" sz="3200" dirty="0"/>
              <a:t> de la Ciudad </a:t>
            </a:r>
            <a:r>
              <a:rPr lang="en-US" sz="3200" dirty="0" err="1"/>
              <a:t>Autónoma</a:t>
            </a:r>
            <a:r>
              <a:rPr lang="en-US" sz="3200" dirty="0"/>
              <a:t> de Buenos Aires. 30-jun-</a:t>
            </a:r>
            <a:r>
              <a:rPr lang="en-US" sz="3200" dirty="0" smtClean="0"/>
              <a:t>2017</a:t>
            </a:r>
            <a:endParaRPr lang="en-US" sz="3200" dirty="0"/>
          </a:p>
        </p:txBody>
      </p:sp>
      <p:sp>
        <p:nvSpPr>
          <p:cNvPr id="3" name="Content Placeholder 2"/>
          <p:cNvSpPr>
            <a:spLocks noGrp="1"/>
          </p:cNvSpPr>
          <p:nvPr>
            <p:ph idx="1"/>
          </p:nvPr>
        </p:nvSpPr>
        <p:spPr>
          <a:xfrm>
            <a:off x="0" y="2273904"/>
            <a:ext cx="11988800" cy="4354286"/>
          </a:xfrm>
        </p:spPr>
        <p:txBody>
          <a:bodyPr>
            <a:normAutofit/>
          </a:bodyPr>
          <a:lstStyle/>
          <a:p>
            <a:r>
              <a:rPr lang="en-US" sz="2800" dirty="0" err="1"/>
              <a:t>Inicia</a:t>
            </a:r>
            <a:r>
              <a:rPr lang="en-US" sz="2800" dirty="0"/>
              <a:t> </a:t>
            </a:r>
            <a:r>
              <a:rPr lang="en-US" sz="2800" dirty="0" err="1"/>
              <a:t>acción</a:t>
            </a:r>
            <a:r>
              <a:rPr lang="en-US" sz="2800" dirty="0"/>
              <a:t> de amparo contra el </a:t>
            </a:r>
            <a:r>
              <a:rPr lang="en-US" sz="2800" dirty="0" err="1"/>
              <a:t>Gobierno</a:t>
            </a:r>
            <a:r>
              <a:rPr lang="en-US" sz="2800" dirty="0"/>
              <a:t> de </a:t>
            </a:r>
            <a:r>
              <a:rPr lang="en-US" sz="2800" dirty="0" smtClean="0"/>
              <a:t>CABA, </a:t>
            </a:r>
            <a:r>
              <a:rPr lang="en-US" sz="2800" dirty="0"/>
              <a:t>en </a:t>
            </a:r>
            <a:r>
              <a:rPr lang="en-US" sz="2800" dirty="0" err="1"/>
              <a:t>resguardo</a:t>
            </a:r>
            <a:r>
              <a:rPr lang="en-US" sz="2800" dirty="0"/>
              <a:t> de </a:t>
            </a:r>
            <a:r>
              <a:rPr lang="en-US" sz="2800" dirty="0" err="1"/>
              <a:t>su</a:t>
            </a:r>
            <a:r>
              <a:rPr lang="en-US" sz="2800" dirty="0"/>
              <a:t> </a:t>
            </a:r>
            <a:r>
              <a:rPr lang="en-US" sz="2800" dirty="0" err="1"/>
              <a:t>derecho</a:t>
            </a:r>
            <a:r>
              <a:rPr lang="en-US" sz="2800" dirty="0"/>
              <a:t> a la </a:t>
            </a:r>
            <a:r>
              <a:rPr lang="en-US" sz="2800" dirty="0" err="1"/>
              <a:t>vivienda</a:t>
            </a:r>
            <a:r>
              <a:rPr lang="en-US" sz="2800" dirty="0"/>
              <a:t>, </a:t>
            </a:r>
            <a:r>
              <a:rPr lang="en-US" sz="2800" dirty="0" err="1"/>
              <a:t>toda</a:t>
            </a:r>
            <a:r>
              <a:rPr lang="en-US" sz="2800" dirty="0"/>
              <a:t> </a:t>
            </a:r>
            <a:r>
              <a:rPr lang="en-US" sz="2800" dirty="0" err="1"/>
              <a:t>vez</a:t>
            </a:r>
            <a:r>
              <a:rPr lang="en-US" sz="2800" dirty="0"/>
              <a:t> que el GCBA </a:t>
            </a:r>
            <a:r>
              <a:rPr lang="en-US" sz="2800" dirty="0" smtClean="0"/>
              <a:t>le </a:t>
            </a:r>
            <a:r>
              <a:rPr lang="en-US" sz="2800" dirty="0" err="1"/>
              <a:t>niega</a:t>
            </a:r>
            <a:r>
              <a:rPr lang="en-US" sz="2800" dirty="0"/>
              <a:t> </a:t>
            </a:r>
            <a:r>
              <a:rPr lang="en-US" sz="2800" dirty="0" err="1"/>
              <a:t>cualquier</a:t>
            </a:r>
            <a:r>
              <a:rPr lang="en-US" sz="2800" dirty="0"/>
              <a:t> </a:t>
            </a:r>
            <a:r>
              <a:rPr lang="en-US" sz="2800" dirty="0" err="1"/>
              <a:t>tipo</a:t>
            </a:r>
            <a:r>
              <a:rPr lang="en-US" sz="2800" dirty="0"/>
              <a:t> de </a:t>
            </a:r>
            <a:r>
              <a:rPr lang="en-US" sz="2800" dirty="0" err="1"/>
              <a:t>asistencia</a:t>
            </a:r>
            <a:r>
              <a:rPr lang="en-US" sz="2800" dirty="0"/>
              <a:t> </a:t>
            </a:r>
            <a:r>
              <a:rPr lang="en-US" sz="2800" dirty="0" err="1"/>
              <a:t>habitacional</a:t>
            </a:r>
            <a:r>
              <a:rPr lang="en-US" sz="2800" dirty="0"/>
              <a:t> </a:t>
            </a:r>
            <a:r>
              <a:rPr lang="en-US" sz="2800" dirty="0" err="1"/>
              <a:t>pese</a:t>
            </a:r>
            <a:r>
              <a:rPr lang="en-US" sz="2800" dirty="0"/>
              <a:t> a </a:t>
            </a:r>
            <a:r>
              <a:rPr lang="en-US" sz="2800" dirty="0" err="1" smtClean="0"/>
              <a:t>encontrarse</a:t>
            </a:r>
            <a:r>
              <a:rPr lang="en-US" sz="2800" dirty="0" smtClean="0"/>
              <a:t> </a:t>
            </a:r>
            <a:r>
              <a:rPr lang="en-US" sz="2800" dirty="0"/>
              <a:t>en un </a:t>
            </a:r>
            <a:r>
              <a:rPr lang="en-US" sz="2800" dirty="0" err="1"/>
              <a:t>estado</a:t>
            </a:r>
            <a:r>
              <a:rPr lang="en-US" sz="2800" dirty="0"/>
              <a:t> de </a:t>
            </a:r>
            <a:r>
              <a:rPr lang="en-US" sz="2800" dirty="0" err="1"/>
              <a:t>máxima</a:t>
            </a:r>
            <a:r>
              <a:rPr lang="en-US" sz="2800" dirty="0"/>
              <a:t> </a:t>
            </a:r>
            <a:r>
              <a:rPr lang="en-US" sz="2800" dirty="0" err="1"/>
              <a:t>vulnerabilidad</a:t>
            </a:r>
            <a:r>
              <a:rPr lang="en-US" sz="2800" dirty="0"/>
              <a:t> </a:t>
            </a:r>
            <a:r>
              <a:rPr lang="en-US" sz="2800" dirty="0" err="1"/>
              <a:t>económico</a:t>
            </a:r>
            <a:r>
              <a:rPr lang="en-US" sz="2800" dirty="0"/>
              <a:t>-</a:t>
            </a:r>
            <a:r>
              <a:rPr lang="en-US" sz="2800" dirty="0" smtClean="0"/>
              <a:t>social</a:t>
            </a:r>
          </a:p>
          <a:p>
            <a:r>
              <a:rPr lang="en-US" sz="2800" dirty="0" err="1"/>
              <a:t>complicaciones</a:t>
            </a:r>
            <a:r>
              <a:rPr lang="en-US" sz="2800" dirty="0"/>
              <a:t> </a:t>
            </a:r>
            <a:r>
              <a:rPr lang="en-US" sz="2800" dirty="0" err="1"/>
              <a:t>derivadas</a:t>
            </a:r>
            <a:r>
              <a:rPr lang="en-US" sz="2800" dirty="0"/>
              <a:t> </a:t>
            </a:r>
            <a:r>
              <a:rPr lang="en-US" sz="2800" dirty="0" smtClean="0"/>
              <a:t>de </a:t>
            </a:r>
            <a:r>
              <a:rPr lang="en-US" sz="2800" dirty="0" err="1"/>
              <a:t>intervención</a:t>
            </a:r>
            <a:r>
              <a:rPr lang="en-US" sz="2800" dirty="0"/>
              <a:t> </a:t>
            </a:r>
            <a:r>
              <a:rPr lang="en-US" sz="2800" dirty="0" err="1"/>
              <a:t>quirúrgica</a:t>
            </a:r>
            <a:r>
              <a:rPr lang="en-US" sz="2800" dirty="0"/>
              <a:t> </a:t>
            </a:r>
            <a:r>
              <a:rPr lang="en-US" sz="2800" dirty="0" smtClean="0"/>
              <a:t>de </a:t>
            </a:r>
            <a:r>
              <a:rPr lang="en-US" sz="2800" dirty="0" err="1" smtClean="0"/>
              <a:t>reasignación</a:t>
            </a:r>
            <a:r>
              <a:rPr lang="en-US" sz="2800" dirty="0" smtClean="0"/>
              <a:t> </a:t>
            </a:r>
            <a:r>
              <a:rPr lang="en-US" sz="2800" dirty="0"/>
              <a:t>de </a:t>
            </a:r>
            <a:r>
              <a:rPr lang="en-US" sz="2800" dirty="0" err="1" smtClean="0"/>
              <a:t>sexo</a:t>
            </a:r>
            <a:r>
              <a:rPr lang="en-US" sz="2800" dirty="0"/>
              <a:t> </a:t>
            </a:r>
            <a:r>
              <a:rPr lang="en-US" sz="2800" dirty="0" smtClean="0"/>
              <a:t>le </a:t>
            </a:r>
            <a:r>
              <a:rPr lang="en-US" sz="2800" dirty="0" err="1"/>
              <a:t>imposibilita</a:t>
            </a:r>
            <a:r>
              <a:rPr lang="en-US" sz="2800" dirty="0"/>
              <a:t> </a:t>
            </a:r>
            <a:r>
              <a:rPr lang="en-US" sz="2800" dirty="0" err="1"/>
              <a:t>trabajar</a:t>
            </a:r>
            <a:r>
              <a:rPr lang="en-US" sz="2800" dirty="0"/>
              <a:t> </a:t>
            </a:r>
            <a:endParaRPr lang="en-US" sz="2800" dirty="0" smtClean="0"/>
          </a:p>
          <a:p>
            <a:r>
              <a:rPr lang="en-US" sz="2800" dirty="0" err="1"/>
              <a:t>requiere</a:t>
            </a:r>
            <a:r>
              <a:rPr lang="en-US" sz="2800" dirty="0"/>
              <a:t> un </a:t>
            </a:r>
            <a:r>
              <a:rPr lang="en-US" sz="2800" dirty="0" err="1"/>
              <a:t>tratamiento</a:t>
            </a:r>
            <a:r>
              <a:rPr lang="en-US" sz="2800" dirty="0"/>
              <a:t> </a:t>
            </a:r>
            <a:r>
              <a:rPr lang="en-US" sz="2800" dirty="0" err="1"/>
              <a:t>diferenciado</a:t>
            </a:r>
            <a:r>
              <a:rPr lang="en-US" sz="2800" dirty="0"/>
              <a:t> en </a:t>
            </a:r>
            <a:r>
              <a:rPr lang="en-US" sz="2800" dirty="0" err="1"/>
              <a:t>atención</a:t>
            </a:r>
            <a:r>
              <a:rPr lang="en-US" sz="2800" dirty="0"/>
              <a:t> a </a:t>
            </a:r>
            <a:r>
              <a:rPr lang="en-US" sz="2800" dirty="0" err="1"/>
              <a:t>pertenecer</a:t>
            </a:r>
            <a:r>
              <a:rPr lang="en-US" sz="2800" dirty="0"/>
              <a:t> a un </a:t>
            </a:r>
            <a:r>
              <a:rPr lang="en-US" sz="2800" dirty="0" err="1"/>
              <a:t>grupo</a:t>
            </a:r>
            <a:r>
              <a:rPr lang="en-US" sz="2800" dirty="0"/>
              <a:t> en </a:t>
            </a:r>
            <a:r>
              <a:rPr lang="en-US" sz="2800" dirty="0" err="1"/>
              <a:t>estado</a:t>
            </a:r>
            <a:r>
              <a:rPr lang="en-US" sz="2800" dirty="0"/>
              <a:t> de </a:t>
            </a:r>
            <a:r>
              <a:rPr lang="en-US" sz="2800" dirty="0" err="1"/>
              <a:t>vulnerabilidad</a:t>
            </a:r>
            <a:r>
              <a:rPr lang="en-US" sz="2800" dirty="0"/>
              <a:t> social </a:t>
            </a:r>
            <a:endParaRPr lang="es-ES_tradnl" sz="2800" dirty="0"/>
          </a:p>
          <a:p>
            <a:endParaRPr lang="en-US" sz="2800" dirty="0"/>
          </a:p>
        </p:txBody>
      </p:sp>
    </p:spTree>
    <p:extLst>
      <p:ext uri="{BB962C8B-B14F-4D97-AF65-F5344CB8AC3E}">
        <p14:creationId xmlns:p14="http://schemas.microsoft.com/office/powerpoint/2010/main" val="218599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50762"/>
            <a:ext cx="10058400" cy="1342571"/>
          </a:xfrm>
        </p:spPr>
        <p:txBody>
          <a:bodyPr/>
          <a:lstStyle/>
          <a:p>
            <a:r>
              <a:rPr lang="en-US" dirty="0" err="1" smtClean="0"/>
              <a:t>Primera</a:t>
            </a:r>
            <a:r>
              <a:rPr lang="en-US" dirty="0" smtClean="0"/>
              <a:t> </a:t>
            </a:r>
            <a:r>
              <a:rPr lang="en-US" dirty="0" err="1" smtClean="0"/>
              <a:t>instancia</a:t>
            </a:r>
            <a:r>
              <a:rPr lang="en-US" dirty="0" smtClean="0"/>
              <a:t> </a:t>
            </a:r>
            <a:endParaRPr lang="en-US" dirty="0"/>
          </a:p>
        </p:txBody>
      </p:sp>
      <p:sp>
        <p:nvSpPr>
          <p:cNvPr id="3" name="Content Placeholder 2"/>
          <p:cNvSpPr>
            <a:spLocks noGrp="1"/>
          </p:cNvSpPr>
          <p:nvPr>
            <p:ph idx="1"/>
          </p:nvPr>
        </p:nvSpPr>
        <p:spPr>
          <a:xfrm>
            <a:off x="447523" y="2121407"/>
            <a:ext cx="11345333" cy="4313259"/>
          </a:xfrm>
        </p:spPr>
        <p:txBody>
          <a:bodyPr>
            <a:normAutofit/>
          </a:bodyPr>
          <a:lstStyle/>
          <a:p>
            <a:r>
              <a:rPr lang="en-US" sz="2800" dirty="0" err="1"/>
              <a:t>hizo</a:t>
            </a:r>
            <a:r>
              <a:rPr lang="en-US" sz="2800" dirty="0"/>
              <a:t> </a:t>
            </a:r>
            <a:r>
              <a:rPr lang="en-US" sz="2800" dirty="0" err="1"/>
              <a:t>lugar</a:t>
            </a:r>
            <a:r>
              <a:rPr lang="en-US" sz="2800" dirty="0"/>
              <a:t> a la </a:t>
            </a:r>
            <a:r>
              <a:rPr lang="en-US" sz="2800" dirty="0" err="1"/>
              <a:t>medida</a:t>
            </a:r>
            <a:r>
              <a:rPr lang="en-US" sz="2800" dirty="0"/>
              <a:t> </a:t>
            </a:r>
            <a:r>
              <a:rPr lang="en-US" sz="2800" dirty="0" err="1"/>
              <a:t>cautelar</a:t>
            </a:r>
            <a:r>
              <a:rPr lang="en-US" sz="2800" dirty="0"/>
              <a:t> </a:t>
            </a:r>
            <a:r>
              <a:rPr lang="en-US" sz="2800" dirty="0" err="1"/>
              <a:t>solicitada</a:t>
            </a:r>
            <a:r>
              <a:rPr lang="en-US" sz="2800" dirty="0"/>
              <a:t>, </a:t>
            </a:r>
            <a:r>
              <a:rPr lang="en-US" sz="2800" dirty="0" err="1"/>
              <a:t>ordenando</a:t>
            </a:r>
            <a:r>
              <a:rPr lang="en-US" sz="2800" dirty="0"/>
              <a:t> al </a:t>
            </a:r>
            <a:r>
              <a:rPr lang="en-US" sz="2800" dirty="0" smtClean="0"/>
              <a:t>GCBA </a:t>
            </a:r>
            <a:r>
              <a:rPr lang="en-US" sz="2800" dirty="0"/>
              <a:t>que </a:t>
            </a:r>
            <a:r>
              <a:rPr lang="en-US" sz="2800" dirty="0" err="1"/>
              <a:t>garantizara</a:t>
            </a:r>
            <a:r>
              <a:rPr lang="en-US" sz="2800" dirty="0"/>
              <a:t> en forma </a:t>
            </a:r>
            <a:r>
              <a:rPr lang="en-US" sz="2800" dirty="0" err="1"/>
              <a:t>efectiva</a:t>
            </a:r>
            <a:r>
              <a:rPr lang="en-US" sz="2800" dirty="0"/>
              <a:t> el </a:t>
            </a:r>
            <a:r>
              <a:rPr lang="en-US" sz="2800" dirty="0" err="1"/>
              <a:t>derecho</a:t>
            </a:r>
            <a:r>
              <a:rPr lang="en-US" sz="2800" dirty="0"/>
              <a:t> a </a:t>
            </a:r>
            <a:r>
              <a:rPr lang="en-US" sz="2800" dirty="0" err="1"/>
              <a:t>una</a:t>
            </a:r>
            <a:r>
              <a:rPr lang="en-US" sz="2800" dirty="0"/>
              <a:t> </a:t>
            </a:r>
            <a:r>
              <a:rPr lang="en-US" sz="2800" dirty="0" err="1"/>
              <a:t>vivienda</a:t>
            </a:r>
            <a:r>
              <a:rPr lang="en-US" sz="2800" dirty="0"/>
              <a:t> </a:t>
            </a:r>
            <a:r>
              <a:rPr lang="en-US" sz="2800" dirty="0" err="1"/>
              <a:t>digna</a:t>
            </a:r>
            <a:r>
              <a:rPr lang="en-US" sz="2800" dirty="0"/>
              <a:t> a la </a:t>
            </a:r>
            <a:r>
              <a:rPr lang="en-US" sz="2800" dirty="0" err="1" smtClean="0"/>
              <a:t>actora</a:t>
            </a:r>
            <a:r>
              <a:rPr lang="es-ES_tradnl" sz="2800" dirty="0" smtClean="0"/>
              <a:t> </a:t>
            </a:r>
          </a:p>
          <a:p>
            <a:endParaRPr lang="en-US" sz="2800" dirty="0" smtClean="0"/>
          </a:p>
          <a:p>
            <a:r>
              <a:rPr lang="en-US" sz="2800" dirty="0" err="1" smtClean="0"/>
              <a:t>Gobierno</a:t>
            </a:r>
            <a:r>
              <a:rPr lang="en-US" sz="2800" dirty="0" smtClean="0"/>
              <a:t> </a:t>
            </a:r>
            <a:r>
              <a:rPr lang="en-US" sz="2800" dirty="0" err="1" smtClean="0"/>
              <a:t>apela</a:t>
            </a:r>
            <a:r>
              <a:rPr lang="en-US" sz="2800" dirty="0" smtClean="0"/>
              <a:t>: </a:t>
            </a:r>
            <a:r>
              <a:rPr lang="en-US" sz="2800" dirty="0"/>
              <a:t>la </a:t>
            </a:r>
            <a:r>
              <a:rPr lang="en-US" sz="2800" dirty="0" err="1"/>
              <a:t>actora</a:t>
            </a:r>
            <a:r>
              <a:rPr lang="en-US" sz="2800" dirty="0"/>
              <a:t> “[.] no </a:t>
            </a:r>
            <a:r>
              <a:rPr lang="en-US" sz="2800" dirty="0" err="1"/>
              <a:t>arrimó</a:t>
            </a:r>
            <a:r>
              <a:rPr lang="en-US" sz="2800" dirty="0"/>
              <a:t> en autos </a:t>
            </a:r>
            <a:r>
              <a:rPr lang="en-US" sz="2800" dirty="0" err="1"/>
              <a:t>elementos</a:t>
            </a:r>
            <a:r>
              <a:rPr lang="en-US" sz="2800" dirty="0"/>
              <a:t> </a:t>
            </a:r>
            <a:r>
              <a:rPr lang="en-US" sz="2800" dirty="0" err="1"/>
              <a:t>suficientes</a:t>
            </a:r>
            <a:r>
              <a:rPr lang="en-US" sz="2800" dirty="0"/>
              <a:t> </a:t>
            </a:r>
            <a:r>
              <a:rPr lang="en-US" sz="2800" dirty="0" err="1"/>
              <a:t>para</a:t>
            </a:r>
            <a:r>
              <a:rPr lang="en-US" sz="2800" dirty="0"/>
              <a:t> </a:t>
            </a:r>
            <a:r>
              <a:rPr lang="en-US" sz="2800" dirty="0" err="1"/>
              <a:t>acceder</a:t>
            </a:r>
            <a:r>
              <a:rPr lang="en-US" sz="2800" dirty="0"/>
              <a:t> al </a:t>
            </a:r>
            <a:r>
              <a:rPr lang="en-US" sz="2800" dirty="0" err="1"/>
              <a:t>beneficio</a:t>
            </a:r>
            <a:r>
              <a:rPr lang="en-US" sz="2800" dirty="0"/>
              <a:t> que le </a:t>
            </a:r>
            <a:r>
              <a:rPr lang="en-US" sz="2800" dirty="0" err="1"/>
              <a:t>otorga</a:t>
            </a:r>
            <a:r>
              <a:rPr lang="en-US" sz="2800" dirty="0"/>
              <a:t> la </a:t>
            </a:r>
            <a:r>
              <a:rPr lang="en-US" sz="2800" dirty="0" err="1" smtClean="0"/>
              <a:t>normativa</a:t>
            </a:r>
            <a:r>
              <a:rPr lang="en-US" sz="2800" dirty="0" smtClean="0"/>
              <a:t> </a:t>
            </a:r>
            <a:r>
              <a:rPr lang="en-US" sz="2800" dirty="0" err="1"/>
              <a:t>vigente</a:t>
            </a:r>
            <a:r>
              <a:rPr lang="en-US" sz="2800" dirty="0"/>
              <a:t> [.]” (v. </a:t>
            </a:r>
            <a:r>
              <a:rPr lang="en-US" sz="2800" dirty="0" err="1"/>
              <a:t>fs</a:t>
            </a:r>
            <a:r>
              <a:rPr lang="en-US" sz="2800" dirty="0"/>
              <a:t>. 162) y que “[.] no </a:t>
            </a:r>
            <a:r>
              <a:rPr lang="en-US" sz="2800" dirty="0" err="1"/>
              <a:t>presenta</a:t>
            </a:r>
            <a:r>
              <a:rPr lang="en-US" sz="2800" dirty="0"/>
              <a:t> </a:t>
            </a:r>
            <a:r>
              <a:rPr lang="en-US" sz="2800" dirty="0" err="1"/>
              <a:t>imposibilidad</a:t>
            </a:r>
            <a:r>
              <a:rPr lang="en-US" sz="2800" dirty="0"/>
              <a:t> de </a:t>
            </a:r>
            <a:r>
              <a:rPr lang="en-US" sz="2800" dirty="0" err="1"/>
              <a:t>trabajar</a:t>
            </a:r>
            <a:r>
              <a:rPr lang="en-US" sz="2800" dirty="0"/>
              <a:t> </a:t>
            </a:r>
            <a:r>
              <a:rPr lang="en-US" sz="2800" dirty="0" err="1"/>
              <a:t>ni</a:t>
            </a:r>
            <a:r>
              <a:rPr lang="en-US" sz="2800" dirty="0"/>
              <a:t> </a:t>
            </a:r>
            <a:r>
              <a:rPr lang="en-US" sz="2800" dirty="0" err="1"/>
              <a:t>problemas</a:t>
            </a:r>
            <a:r>
              <a:rPr lang="en-US" sz="2800" dirty="0"/>
              <a:t> graves de </a:t>
            </a:r>
            <a:r>
              <a:rPr lang="en-US" sz="2800" dirty="0" smtClean="0"/>
              <a:t>salud.”</a:t>
            </a:r>
            <a:endParaRPr lang="en-US" sz="2800" dirty="0"/>
          </a:p>
        </p:txBody>
      </p:sp>
    </p:spTree>
    <p:extLst>
      <p:ext uri="{BB962C8B-B14F-4D97-AF65-F5344CB8AC3E}">
        <p14:creationId xmlns:p14="http://schemas.microsoft.com/office/powerpoint/2010/main" val="5600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planteo</a:t>
            </a:r>
            <a:endParaRPr lang="en-US" dirty="0"/>
          </a:p>
        </p:txBody>
      </p:sp>
      <p:sp>
        <p:nvSpPr>
          <p:cNvPr id="3" name="Content Placeholder 2"/>
          <p:cNvSpPr>
            <a:spLocks noGrp="1"/>
          </p:cNvSpPr>
          <p:nvPr>
            <p:ph idx="1"/>
          </p:nvPr>
        </p:nvSpPr>
        <p:spPr>
          <a:xfrm>
            <a:off x="350762" y="2121408"/>
            <a:ext cx="10777486" cy="4050792"/>
          </a:xfrm>
        </p:spPr>
        <p:txBody>
          <a:bodyPr>
            <a:normAutofit/>
          </a:bodyPr>
          <a:lstStyle/>
          <a:p>
            <a:r>
              <a:rPr lang="en-US" sz="2600" dirty="0" smtClean="0"/>
              <a:t>Por </a:t>
            </a:r>
            <a:r>
              <a:rPr lang="en-US" sz="2600" dirty="0" err="1" smtClean="0"/>
              <a:t>Decreto</a:t>
            </a:r>
            <a:r>
              <a:rPr lang="en-US" sz="2600" dirty="0" smtClean="0"/>
              <a:t> </a:t>
            </a:r>
            <a:r>
              <a:rPr lang="en-US" sz="2600" dirty="0"/>
              <a:t>N° 690/06 N. K. E. ha </a:t>
            </a:r>
            <a:r>
              <a:rPr lang="en-US" sz="2600" dirty="0" err="1"/>
              <a:t>recibido</a:t>
            </a:r>
            <a:r>
              <a:rPr lang="en-US" sz="2600" dirty="0"/>
              <a:t> un </a:t>
            </a:r>
            <a:r>
              <a:rPr lang="en-US" sz="2600" dirty="0" err="1"/>
              <a:t>subsidio</a:t>
            </a:r>
            <a:r>
              <a:rPr lang="en-US" sz="2600" dirty="0"/>
              <a:t>. </a:t>
            </a:r>
            <a:r>
              <a:rPr lang="en-US" sz="2600" dirty="0" err="1"/>
              <a:t>Posteriormente</a:t>
            </a:r>
            <a:r>
              <a:rPr lang="en-US" sz="2600" dirty="0"/>
              <a:t>, se </a:t>
            </a:r>
            <a:r>
              <a:rPr lang="en-US" sz="2600" dirty="0" err="1"/>
              <a:t>vio</a:t>
            </a:r>
            <a:r>
              <a:rPr lang="en-US" sz="2600" dirty="0"/>
              <a:t> </a:t>
            </a:r>
            <a:r>
              <a:rPr lang="en-US" sz="2600" dirty="0" err="1"/>
              <a:t>impedida</a:t>
            </a:r>
            <a:r>
              <a:rPr lang="en-US" sz="2600" dirty="0"/>
              <a:t> de </a:t>
            </a:r>
            <a:r>
              <a:rPr lang="en-US" sz="2600" dirty="0" err="1"/>
              <a:t>acceder</a:t>
            </a:r>
            <a:r>
              <a:rPr lang="en-US" sz="2600" dirty="0"/>
              <a:t> a la </a:t>
            </a:r>
            <a:r>
              <a:rPr lang="en-US" sz="2600" dirty="0" err="1"/>
              <a:t>obtención</a:t>
            </a:r>
            <a:r>
              <a:rPr lang="en-US" sz="2600" dirty="0"/>
              <a:t> de </a:t>
            </a:r>
            <a:r>
              <a:rPr lang="en-US" sz="2600" dirty="0" err="1"/>
              <a:t>uno</a:t>
            </a:r>
            <a:r>
              <a:rPr lang="en-US" sz="2600" dirty="0"/>
              <a:t> </a:t>
            </a:r>
            <a:r>
              <a:rPr lang="en-US" sz="2600" dirty="0" err="1"/>
              <a:t>complementario</a:t>
            </a:r>
            <a:r>
              <a:rPr lang="en-US" sz="2600" dirty="0"/>
              <a:t>. </a:t>
            </a:r>
            <a:endParaRPr lang="en-US" sz="2600" dirty="0" smtClean="0"/>
          </a:p>
          <a:p>
            <a:endParaRPr lang="en-US" sz="2600" dirty="0"/>
          </a:p>
          <a:p>
            <a:r>
              <a:rPr lang="en-US" sz="2600" dirty="0" smtClean="0"/>
              <a:t>la </a:t>
            </a:r>
            <a:r>
              <a:rPr lang="en-US" sz="2600" dirty="0" err="1"/>
              <a:t>cuestión</a:t>
            </a:r>
            <a:r>
              <a:rPr lang="en-US" sz="2600" dirty="0"/>
              <a:t> </a:t>
            </a:r>
            <a:r>
              <a:rPr lang="en-US" sz="2600" dirty="0" err="1"/>
              <a:t>planteada</a:t>
            </a:r>
            <a:r>
              <a:rPr lang="en-US" sz="2600" dirty="0"/>
              <a:t> se </a:t>
            </a:r>
            <a:r>
              <a:rPr lang="en-US" sz="2600" dirty="0" err="1"/>
              <a:t>refiere</a:t>
            </a:r>
            <a:r>
              <a:rPr lang="en-US" sz="2600" dirty="0"/>
              <a:t> a la </a:t>
            </a:r>
            <a:r>
              <a:rPr lang="en-US" sz="2600" dirty="0" err="1"/>
              <a:t>suficiencia</a:t>
            </a:r>
            <a:r>
              <a:rPr lang="en-US" sz="2600" dirty="0"/>
              <a:t> de </a:t>
            </a:r>
            <a:r>
              <a:rPr lang="en-US" sz="2600" dirty="0" err="1"/>
              <a:t>las</a:t>
            </a:r>
            <a:r>
              <a:rPr lang="en-US" sz="2600" dirty="0"/>
              <a:t> </a:t>
            </a:r>
            <a:r>
              <a:rPr lang="en-US" sz="2600" dirty="0" err="1"/>
              <a:t>prestaciones</a:t>
            </a:r>
            <a:r>
              <a:rPr lang="en-US" sz="2600" dirty="0"/>
              <a:t> </a:t>
            </a:r>
            <a:r>
              <a:rPr lang="en-US" sz="2600" dirty="0" err="1"/>
              <a:t>otorgadas</a:t>
            </a:r>
            <a:r>
              <a:rPr lang="en-US" sz="2600" dirty="0"/>
              <a:t> por el GCBA, </a:t>
            </a:r>
            <a:r>
              <a:rPr lang="en-US" sz="2600" dirty="0" err="1"/>
              <a:t>cuyo</a:t>
            </a:r>
            <a:r>
              <a:rPr lang="en-US" sz="2600" dirty="0"/>
              <a:t> </a:t>
            </a:r>
            <a:r>
              <a:rPr lang="en-US" sz="2600" dirty="0" err="1"/>
              <a:t>cese</a:t>
            </a:r>
            <a:r>
              <a:rPr lang="en-US" sz="2600" dirty="0"/>
              <a:t>, ante el </a:t>
            </a:r>
            <a:r>
              <a:rPr lang="en-US" sz="2600" dirty="0" err="1"/>
              <a:t>agotamiento</a:t>
            </a:r>
            <a:r>
              <a:rPr lang="en-US" sz="2600" dirty="0"/>
              <a:t> del </a:t>
            </a:r>
            <a:r>
              <a:rPr lang="en-US" sz="2600" dirty="0" err="1"/>
              <a:t>monto</a:t>
            </a:r>
            <a:r>
              <a:rPr lang="en-US" sz="2600" dirty="0"/>
              <a:t> </a:t>
            </a:r>
            <a:r>
              <a:rPr lang="en-US" sz="2600" dirty="0" err="1"/>
              <a:t>máximo</a:t>
            </a:r>
            <a:r>
              <a:rPr lang="en-US" sz="2600" dirty="0"/>
              <a:t> </a:t>
            </a:r>
            <a:r>
              <a:rPr lang="en-US" sz="2600" dirty="0" err="1"/>
              <a:t>establecido</a:t>
            </a:r>
            <a:r>
              <a:rPr lang="en-US" sz="2600" dirty="0"/>
              <a:t> </a:t>
            </a:r>
            <a:r>
              <a:rPr lang="en-US" sz="2600" dirty="0" err="1"/>
              <a:t>normativamente</a:t>
            </a:r>
            <a:r>
              <a:rPr lang="en-US" sz="2600" dirty="0"/>
              <a:t>, </a:t>
            </a:r>
            <a:r>
              <a:rPr lang="en-US" sz="2600" dirty="0" err="1"/>
              <a:t>implica</a:t>
            </a:r>
            <a:r>
              <a:rPr lang="en-US" sz="2600" dirty="0"/>
              <a:t> </a:t>
            </a:r>
            <a:r>
              <a:rPr lang="en-US" sz="2600" dirty="0" err="1"/>
              <a:t>volver</a:t>
            </a:r>
            <a:r>
              <a:rPr lang="en-US" sz="2600" dirty="0"/>
              <a:t> a la </a:t>
            </a:r>
            <a:r>
              <a:rPr lang="en-US" sz="2600" dirty="0" err="1"/>
              <a:t>situación</a:t>
            </a:r>
            <a:r>
              <a:rPr lang="en-US" sz="2600" dirty="0"/>
              <a:t> de </a:t>
            </a:r>
            <a:r>
              <a:rPr lang="en-US" sz="2600" dirty="0" err="1"/>
              <a:t>extrema</a:t>
            </a:r>
            <a:r>
              <a:rPr lang="en-US" sz="2600" dirty="0"/>
              <a:t> </a:t>
            </a:r>
            <a:r>
              <a:rPr lang="en-US" sz="2600" dirty="0" err="1"/>
              <a:t>necesidad</a:t>
            </a:r>
            <a:r>
              <a:rPr lang="en-US" sz="2600" dirty="0"/>
              <a:t> que </a:t>
            </a:r>
            <a:r>
              <a:rPr lang="en-US" sz="2600" dirty="0" err="1"/>
              <a:t>llevó</a:t>
            </a:r>
            <a:r>
              <a:rPr lang="en-US" sz="2600" dirty="0"/>
              <a:t> a la </a:t>
            </a:r>
            <a:r>
              <a:rPr lang="en-US" sz="2600" dirty="0" err="1"/>
              <a:t>accionante</a:t>
            </a:r>
            <a:r>
              <a:rPr lang="en-US" sz="2600" dirty="0"/>
              <a:t> a </a:t>
            </a:r>
            <a:r>
              <a:rPr lang="en-US" sz="2600" dirty="0" err="1"/>
              <a:t>requerir</a:t>
            </a:r>
            <a:r>
              <a:rPr lang="en-US" sz="2600" dirty="0"/>
              <a:t> la </a:t>
            </a:r>
            <a:r>
              <a:rPr lang="en-US" sz="2600" dirty="0" err="1"/>
              <a:t>ayuda</a:t>
            </a:r>
            <a:r>
              <a:rPr lang="en-US" sz="2600" dirty="0"/>
              <a:t> </a:t>
            </a:r>
            <a:r>
              <a:rPr lang="en-US" sz="2600" dirty="0" err="1"/>
              <a:t>gubernamental</a:t>
            </a:r>
            <a:r>
              <a:rPr lang="en-US" sz="2600" dirty="0"/>
              <a:t>.</a:t>
            </a:r>
            <a:endParaRPr lang="es-ES_tradnl" sz="2600" dirty="0"/>
          </a:p>
          <a:p>
            <a:endParaRPr lang="en-US" sz="2600" dirty="0"/>
          </a:p>
        </p:txBody>
      </p:sp>
    </p:spTree>
    <p:extLst>
      <p:ext uri="{BB962C8B-B14F-4D97-AF65-F5344CB8AC3E}">
        <p14:creationId xmlns:p14="http://schemas.microsoft.com/office/powerpoint/2010/main" val="216281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436741" cy="1737360"/>
          </a:xfrm>
        </p:spPr>
        <p:txBody>
          <a:bodyPr>
            <a:normAutofit/>
          </a:bodyPr>
          <a:lstStyle/>
          <a:p>
            <a:endParaRPr lang="en-US" dirty="0"/>
          </a:p>
        </p:txBody>
      </p:sp>
      <p:sp>
        <p:nvSpPr>
          <p:cNvPr id="5" name="Vertical Text Placeholder 4"/>
          <p:cNvSpPr>
            <a:spLocks noGrp="1"/>
          </p:cNvSpPr>
          <p:nvPr>
            <p:ph idx="1"/>
          </p:nvPr>
        </p:nvSpPr>
        <p:spPr>
          <a:xfrm>
            <a:off x="120953" y="314476"/>
            <a:ext cx="8055428" cy="5391380"/>
          </a:xfrm>
        </p:spPr>
        <p:txBody>
          <a:bodyPr>
            <a:noAutofit/>
          </a:bodyPr>
          <a:lstStyle/>
          <a:p>
            <a:r>
              <a:rPr lang="es-ES_tradnl" sz="2600" dirty="0" smtClean="0"/>
              <a:t>[</a:t>
            </a:r>
            <a:r>
              <a:rPr lang="es-ES_tradnl" sz="2600" dirty="0"/>
              <a:t>...] cuando decimos que el gato y el perro se semejan menos que dos galgos, aun si uno y otro </a:t>
            </a:r>
            <a:r>
              <a:rPr lang="es-ES_tradnl" sz="2600" dirty="0" err="1"/>
              <a:t>están</a:t>
            </a:r>
            <a:r>
              <a:rPr lang="es-ES_tradnl" sz="2600" dirty="0"/>
              <a:t> en cautiverio o embalsamados [...] ¿A partir de qué "tabla", </a:t>
            </a:r>
            <a:r>
              <a:rPr lang="es-ES_tradnl" sz="2600" dirty="0" err="1"/>
              <a:t>según</a:t>
            </a:r>
            <a:r>
              <a:rPr lang="es-ES_tradnl" sz="2600" dirty="0"/>
              <a:t> qué espacio de identidades, de semejanzas, de </a:t>
            </a:r>
            <a:r>
              <a:rPr lang="es-ES_tradnl" sz="2600" dirty="0" err="1"/>
              <a:t>analogías</a:t>
            </a:r>
            <a:r>
              <a:rPr lang="es-ES_tradnl" sz="2600" dirty="0"/>
              <a:t>, hemos tomado la costumbre de distribuir tantas cosas diferentes y parecidas? [...] Nada hay </a:t>
            </a:r>
            <a:r>
              <a:rPr lang="es-ES_tradnl" sz="2600" dirty="0" err="1"/>
              <a:t>más</a:t>
            </a:r>
            <a:r>
              <a:rPr lang="es-ES_tradnl" sz="2600" dirty="0"/>
              <a:t> vacilante, nada </a:t>
            </a:r>
            <a:r>
              <a:rPr lang="es-ES_tradnl" sz="2600" dirty="0" err="1"/>
              <a:t>más</a:t>
            </a:r>
            <a:r>
              <a:rPr lang="es-ES_tradnl" sz="2600" dirty="0"/>
              <a:t> </a:t>
            </a:r>
            <a:r>
              <a:rPr lang="es-ES_tradnl" sz="2600" dirty="0" err="1"/>
              <a:t>empírico</a:t>
            </a:r>
            <a:r>
              <a:rPr lang="es-ES_tradnl" sz="2600" dirty="0"/>
              <a:t> (cuando menos en apariencia) que la </a:t>
            </a:r>
            <a:r>
              <a:rPr lang="es-ES_tradnl" sz="2600" dirty="0" err="1"/>
              <a:t>instauración</a:t>
            </a:r>
            <a:r>
              <a:rPr lang="es-ES_tradnl" sz="2600" dirty="0"/>
              <a:t> de un orden de las cosas [...] nada exige con mayor insistencia que no nos dejemos llevar por la </a:t>
            </a:r>
            <a:r>
              <a:rPr lang="es-ES_tradnl" sz="2600" dirty="0" err="1"/>
              <a:t>proliferación</a:t>
            </a:r>
            <a:r>
              <a:rPr lang="es-ES_tradnl" sz="2600" dirty="0"/>
              <a:t> de cualidades y formas</a:t>
            </a:r>
            <a:r>
              <a:rPr lang="es-ES_tradnl" sz="2600" dirty="0" smtClean="0"/>
              <a:t>.</a:t>
            </a:r>
          </a:p>
          <a:p>
            <a:r>
              <a:rPr lang="es-ES_tradnl" sz="2600" dirty="0" smtClean="0"/>
              <a:t> (Foucault. Las </a:t>
            </a:r>
            <a:r>
              <a:rPr lang="es-ES_tradnl" sz="2600" dirty="0"/>
              <a:t>palabras y las </a:t>
            </a:r>
            <a:r>
              <a:rPr lang="es-ES_tradnl" sz="2600" dirty="0" smtClean="0"/>
              <a:t>cosas 1968</a:t>
            </a:r>
            <a:r>
              <a:rPr lang="es-ES_tradnl" sz="2600" dirty="0"/>
              <a:t>: 5) </a:t>
            </a:r>
          </a:p>
          <a:p>
            <a:endParaRPr lang="en-US" sz="2600" dirty="0"/>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8107833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Fundamentos</a:t>
            </a:r>
            <a:r>
              <a:rPr lang="en-US" dirty="0" smtClean="0"/>
              <a:t> </a:t>
            </a:r>
            <a:endParaRPr lang="en-US" dirty="0"/>
          </a:p>
        </p:txBody>
      </p:sp>
      <p:sp>
        <p:nvSpPr>
          <p:cNvPr id="3" name="Content Placeholder 2"/>
          <p:cNvSpPr>
            <a:spLocks noGrp="1"/>
          </p:cNvSpPr>
          <p:nvPr>
            <p:ph idx="1"/>
          </p:nvPr>
        </p:nvSpPr>
        <p:spPr>
          <a:xfrm>
            <a:off x="665238" y="2121408"/>
            <a:ext cx="10463010" cy="4050792"/>
          </a:xfrm>
        </p:spPr>
        <p:txBody>
          <a:bodyPr>
            <a:normAutofit/>
          </a:bodyPr>
          <a:lstStyle/>
          <a:p>
            <a:r>
              <a:rPr lang="es-ES_tradnl" sz="2800" dirty="0" smtClean="0">
                <a:solidFill>
                  <a:srgbClr val="3366FF"/>
                </a:solidFill>
              </a:rPr>
              <a:t>principio </a:t>
            </a:r>
            <a:r>
              <a:rPr lang="es-ES_tradnl" sz="2800" dirty="0">
                <a:solidFill>
                  <a:srgbClr val="3366FF"/>
                </a:solidFill>
              </a:rPr>
              <a:t>N° 15 de </a:t>
            </a:r>
            <a:r>
              <a:rPr lang="es-ES_tradnl" sz="2800" dirty="0" smtClean="0">
                <a:solidFill>
                  <a:srgbClr val="3366FF"/>
                </a:solidFill>
              </a:rPr>
              <a:t>Yogyakarta: </a:t>
            </a:r>
            <a:r>
              <a:rPr lang="es-ES_tradnl" sz="2800" dirty="0" smtClean="0"/>
              <a:t>los </a:t>
            </a:r>
            <a:r>
              <a:rPr lang="es-ES_tradnl" sz="2800" dirty="0"/>
              <a:t>estados “[adoptarán todas las medidas legislativas, administrativas y de otra índole que sean necesarias a fin de </a:t>
            </a:r>
            <a:r>
              <a:rPr lang="es-ES_tradnl" sz="2800" dirty="0">
                <a:solidFill>
                  <a:srgbClr val="D34817"/>
                </a:solidFill>
              </a:rPr>
              <a:t>garantizar la seguridad en cuanto a la tenencia y el acceso a una vivienda asequible, habitable, accesible, culturalmente apropiada y segura,</a:t>
            </a:r>
            <a:r>
              <a:rPr lang="es-ES_tradnl" sz="2800" dirty="0"/>
              <a:t> incluyendo refugios y otros alojamientos de emergencia, sin discriminación por motivos de orientación sexual, identidad de género o estado marital o familiar”.</a:t>
            </a:r>
          </a:p>
          <a:p>
            <a:endParaRPr lang="en-US" sz="2800" dirty="0"/>
          </a:p>
        </p:txBody>
      </p:sp>
    </p:spTree>
    <p:extLst>
      <p:ext uri="{BB962C8B-B14F-4D97-AF65-F5344CB8AC3E}">
        <p14:creationId xmlns:p14="http://schemas.microsoft.com/office/powerpoint/2010/main" val="143704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02381" y="1136952"/>
            <a:ext cx="10825867" cy="5035248"/>
          </a:xfrm>
        </p:spPr>
        <p:txBody>
          <a:bodyPr>
            <a:normAutofit/>
          </a:bodyPr>
          <a:lstStyle/>
          <a:p>
            <a:r>
              <a:rPr lang="es-ES_tradnl" sz="2600" dirty="0" smtClean="0"/>
              <a:t>el </a:t>
            </a:r>
            <a:r>
              <a:rPr lang="es-ES_tradnl" sz="2600" dirty="0"/>
              <a:t>obstáculo que se erige entre el colectivo en que se encuentra comprendida N. K. E. y la inclusión a un empleo formal, está compuesto por “[l]a discriminación en el mercado laboral aquel responde al funcionamiento de una doble matriz de exclusión. En muchos casos, las personas trans son excluidas debido a su falta de educación formal. Pero aun cuando han tenido estudios -incluso universitarios- suelen ser discriminadas en el acceso al empleo en virtud de su identidad y expresión de género-es decir, porque son trans” (v. </a:t>
            </a:r>
            <a:r>
              <a:rPr lang="es-ES_tradnl" sz="2600" dirty="0" err="1"/>
              <a:t>espec</a:t>
            </a:r>
            <a:r>
              <a:rPr lang="es-ES_tradnl" sz="2600" dirty="0"/>
              <a:t>. fs. 241 vta. del informe del Observatorio de Género de la Justicia de la CABA).</a:t>
            </a:r>
          </a:p>
          <a:p>
            <a:endParaRPr lang="en-US" sz="2600" dirty="0"/>
          </a:p>
        </p:txBody>
      </p:sp>
    </p:spTree>
    <p:extLst>
      <p:ext uri="{BB962C8B-B14F-4D97-AF65-F5344CB8AC3E}">
        <p14:creationId xmlns:p14="http://schemas.microsoft.com/office/powerpoint/2010/main" val="384711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447523" y="1282095"/>
            <a:ext cx="11345333" cy="4890105"/>
          </a:xfrm>
        </p:spPr>
        <p:txBody>
          <a:bodyPr>
            <a:noAutofit/>
          </a:bodyPr>
          <a:lstStyle/>
          <a:p>
            <a:r>
              <a:rPr lang="es-ES_tradnl" sz="2800" dirty="0"/>
              <a:t>el artículo 1 del Decreto N° 637/16 es objetable jurídicamente. Al no preverse alguna otra prestación sustitutiva al cobrarse la totalidad de las cuotas previstas para ese subsidio, la consecuencia en los hechos sería que la actora deba volver a la situación de vulnerabilidad en caso de no encontrarse una solución a su situación de emergencia habitacional </a:t>
            </a:r>
            <a:r>
              <a:rPr lang="es-ES_tradnl" sz="2800" dirty="0" smtClean="0"/>
              <a:t>al </a:t>
            </a:r>
            <a:r>
              <a:rPr lang="es-ES_tradnl" sz="2800" dirty="0"/>
              <a:t>finalizar la percepción de esas cuotas.</a:t>
            </a:r>
          </a:p>
          <a:p>
            <a:r>
              <a:rPr lang="es-ES_tradnl" sz="2800" dirty="0" smtClean="0">
                <a:solidFill>
                  <a:srgbClr val="FF0000"/>
                </a:solidFill>
              </a:rPr>
              <a:t>el </a:t>
            </a:r>
            <a:r>
              <a:rPr lang="es-ES_tradnl" sz="2800" dirty="0">
                <a:solidFill>
                  <a:srgbClr val="FF0000"/>
                </a:solidFill>
              </a:rPr>
              <a:t>principio de no regresividad, </a:t>
            </a:r>
            <a:r>
              <a:rPr lang="es-ES_tradnl" sz="2800" dirty="0" smtClean="0">
                <a:solidFill>
                  <a:srgbClr val="FF0000"/>
                </a:solidFill>
              </a:rPr>
              <a:t>que impone </a:t>
            </a:r>
            <a:r>
              <a:rPr lang="es-ES_tradnl" sz="2800" dirty="0">
                <a:solidFill>
                  <a:srgbClr val="FF0000"/>
                </a:solidFill>
              </a:rPr>
              <a:t>al Estado evitar que, a través de medidas legislativas o administrativas se disminuya el grado de protección de los derechos </a:t>
            </a:r>
            <a:endParaRPr lang="en-US" sz="2800" dirty="0">
              <a:solidFill>
                <a:srgbClr val="FF0000"/>
              </a:solidFill>
            </a:endParaRPr>
          </a:p>
        </p:txBody>
      </p:sp>
    </p:spTree>
    <p:extLst>
      <p:ext uri="{BB962C8B-B14F-4D97-AF65-F5344CB8AC3E}">
        <p14:creationId xmlns:p14="http://schemas.microsoft.com/office/powerpoint/2010/main" val="210574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84632"/>
            <a:ext cx="10511391" cy="1269178"/>
          </a:xfrm>
        </p:spPr>
        <p:txBody>
          <a:bodyPr/>
          <a:lstStyle/>
          <a:p>
            <a:r>
              <a:rPr lang="en-US" dirty="0" err="1" smtClean="0"/>
              <a:t>Resuelve</a:t>
            </a:r>
            <a:r>
              <a:rPr lang="en-US" dirty="0" smtClean="0"/>
              <a:t> </a:t>
            </a:r>
            <a:endParaRPr lang="en-US" dirty="0"/>
          </a:p>
        </p:txBody>
      </p:sp>
      <p:sp>
        <p:nvSpPr>
          <p:cNvPr id="3" name="Content Placeholder 2"/>
          <p:cNvSpPr>
            <a:spLocks noGrp="1"/>
          </p:cNvSpPr>
          <p:nvPr>
            <p:ph idx="1"/>
          </p:nvPr>
        </p:nvSpPr>
        <p:spPr>
          <a:xfrm>
            <a:off x="278190" y="1511905"/>
            <a:ext cx="10850058" cy="4660295"/>
          </a:xfrm>
        </p:spPr>
        <p:txBody>
          <a:bodyPr>
            <a:normAutofit/>
          </a:bodyPr>
          <a:lstStyle/>
          <a:p>
            <a:r>
              <a:rPr lang="es-ES_tradnl" sz="2600" dirty="0"/>
              <a:t>a) Garantizar el acceso a una vivienda a la actora.</a:t>
            </a:r>
          </a:p>
          <a:p>
            <a:r>
              <a:rPr lang="es-ES_tradnl" sz="2600" dirty="0"/>
              <a:t>b) Presentar en autos, en el término de diez (10) días, una propuesta concreta para hacer frente a la obligación de brindar un alojamiento que reúna las condiciones adecuadas a la situación particular de la actora.</a:t>
            </a:r>
          </a:p>
          <a:p>
            <a:r>
              <a:rPr lang="es-ES_tradnl" sz="2600" dirty="0"/>
              <a:t>c) Arbitrar los medios que estime corresponder para, en el término de cinco días, orientar a la </a:t>
            </a:r>
            <a:r>
              <a:rPr lang="es-ES_tradnl" sz="2600" dirty="0" err="1"/>
              <a:t>amparista</a:t>
            </a:r>
            <a:r>
              <a:rPr lang="es-ES_tradnl" sz="2600" dirty="0"/>
              <a:t> en la incorporación a algún curso y/o programa de capacitación o formación que pueda favorecer a la superación de su situación de vulnerabilidad y exclusión social </a:t>
            </a:r>
            <a:endParaRPr lang="en-US" sz="2600" dirty="0"/>
          </a:p>
        </p:txBody>
      </p:sp>
    </p:spTree>
    <p:extLst>
      <p:ext uri="{BB962C8B-B14F-4D97-AF65-F5344CB8AC3E}">
        <p14:creationId xmlns:p14="http://schemas.microsoft.com/office/powerpoint/2010/main" val="378997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smtClean="0"/>
              <a:t>Ley 26743, 2012</a:t>
            </a:r>
            <a:br>
              <a:rPr lang="en-US" sz="4000" dirty="0" smtClean="0"/>
            </a:br>
            <a:r>
              <a:rPr lang="en-US" sz="4000" dirty="0" smtClean="0"/>
              <a:t/>
            </a:r>
            <a:br>
              <a:rPr lang="en-US" sz="4000" dirty="0" smtClean="0"/>
            </a:br>
            <a:r>
              <a:rPr lang="en-US" sz="4000" dirty="0" err="1" smtClean="0"/>
              <a:t>paradigma</a:t>
            </a:r>
            <a:r>
              <a:rPr lang="en-US" sz="4000" dirty="0" smtClean="0"/>
              <a:t> de DDHH</a:t>
            </a:r>
            <a:endParaRPr lang="en-US" sz="4000" dirty="0"/>
          </a:p>
        </p:txBody>
      </p:sp>
      <p:sp>
        <p:nvSpPr>
          <p:cNvPr id="5" name="Subtitle 4"/>
          <p:cNvSpPr>
            <a:spLocks noGrp="1"/>
          </p:cNvSpPr>
          <p:nvPr>
            <p:ph type="subTitle" idx="1"/>
          </p:nvPr>
        </p:nvSpPr>
        <p:spPr/>
        <p:style>
          <a:lnRef idx="3">
            <a:schemeClr val="lt1"/>
          </a:lnRef>
          <a:fillRef idx="1">
            <a:schemeClr val="accent4"/>
          </a:fillRef>
          <a:effectRef idx="1">
            <a:schemeClr val="accent4"/>
          </a:effectRef>
          <a:fontRef idx="minor">
            <a:schemeClr val="lt1"/>
          </a:fontRef>
        </p:style>
        <p:txBody>
          <a:bodyPr>
            <a:normAutofit lnSpcReduction="10000"/>
          </a:bodyPr>
          <a:lstStyle/>
          <a:p>
            <a:r>
              <a:rPr lang="en-US" sz="2400" dirty="0" smtClean="0"/>
              <a:t>LA DESPATOLOGIZACIÓN TRANS*</a:t>
            </a:r>
            <a:br>
              <a:rPr lang="en-US" sz="2400" dirty="0" smtClean="0"/>
            </a:br>
            <a:r>
              <a:rPr lang="en-US" sz="2400" dirty="0" smtClean="0"/>
              <a:t/>
            </a:r>
            <a:br>
              <a:rPr lang="en-US" sz="2400" dirty="0" smtClean="0"/>
            </a:br>
            <a:r>
              <a:rPr lang="en-US" sz="2400" dirty="0" smtClean="0"/>
              <a:t>LEY ARGENTINA PIONERA.</a:t>
            </a:r>
            <a:endParaRPr lang="en-US" dirty="0"/>
          </a:p>
        </p:txBody>
      </p:sp>
    </p:spTree>
    <p:extLst>
      <p:ext uri="{BB962C8B-B14F-4D97-AF65-F5344CB8AC3E}">
        <p14:creationId xmlns:p14="http://schemas.microsoft.com/office/powerpoint/2010/main" val="37514258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617" y="2260600"/>
            <a:ext cx="11698816" cy="4305300"/>
          </a:xfrm>
        </p:spPr>
        <p:txBody>
          <a:bodyPr>
            <a:noAutofit/>
          </a:bodyPr>
          <a:lstStyle/>
          <a:p>
            <a:r>
              <a:rPr lang="es-ES_tradnl" sz="2400" dirty="0"/>
              <a:t>todas las categorías relacionadas con personas trans se han eliminado del Capítulo de la CIE sobre Trastornos mentales y del comportamiento. </a:t>
            </a:r>
          </a:p>
          <a:p>
            <a:r>
              <a:rPr lang="es-ES_tradnl" sz="2400" dirty="0"/>
              <a:t>introducido nuevas categorías relacionadas con las personas trans: Incongruencia de género en la adolescencia y adultez e Incongruencia de género en la infancia. </a:t>
            </a:r>
          </a:p>
          <a:p>
            <a:r>
              <a:rPr lang="es-ES_tradnl" sz="2400" dirty="0"/>
              <a:t>nuevo capítulo de la CIE, el Capítulo 17 sobre </a:t>
            </a:r>
            <a:r>
              <a:rPr lang="es-ES_tradnl" sz="2400" dirty="0">
                <a:solidFill>
                  <a:srgbClr val="FF0000"/>
                </a:solidFill>
              </a:rPr>
              <a:t>Condiciones relacionadas con la salud sexual. </a:t>
            </a:r>
          </a:p>
          <a:p>
            <a:r>
              <a:rPr lang="es-ES_tradnl" sz="2400" dirty="0"/>
              <a:t>OMS dictamina que ser una persona trans o de género diverso no significa sufrir un trastorno mental</a:t>
            </a:r>
          </a:p>
          <a:p>
            <a:pPr marL="0" indent="0">
              <a:buNone/>
            </a:pPr>
            <a:endParaRPr lang="es-ES_tradnl" sz="2400" dirty="0"/>
          </a:p>
        </p:txBody>
      </p:sp>
      <p:sp>
        <p:nvSpPr>
          <p:cNvPr id="3" name="Title 2"/>
          <p:cNvSpPr>
            <a:spLocks noGrp="1"/>
          </p:cNvSpPr>
          <p:nvPr>
            <p:ph type="title"/>
          </p:nvPr>
        </p:nvSpPr>
        <p:spPr>
          <a:xfrm>
            <a:off x="508000" y="355600"/>
            <a:ext cx="11176000" cy="1639888"/>
          </a:xfrm>
        </p:spPr>
        <p:style>
          <a:lnRef idx="1">
            <a:schemeClr val="accent3"/>
          </a:lnRef>
          <a:fillRef idx="2">
            <a:schemeClr val="accent3"/>
          </a:fillRef>
          <a:effectRef idx="1">
            <a:schemeClr val="accent3"/>
          </a:effectRef>
          <a:fontRef idx="minor">
            <a:schemeClr val="dk1"/>
          </a:fontRef>
        </p:style>
        <p:txBody>
          <a:bodyPr>
            <a:normAutofit/>
          </a:bodyPr>
          <a:lstStyle/>
          <a:p>
            <a:pPr fontAlgn="auto">
              <a:spcAft>
                <a:spcPts val="0"/>
              </a:spcAft>
              <a:defRPr/>
            </a:pPr>
            <a:r>
              <a:rPr lang="en-US" sz="3200" dirty="0" err="1" smtClean="0"/>
              <a:t>Cie</a:t>
            </a:r>
            <a:r>
              <a:rPr lang="en-US" sz="3200" dirty="0" smtClean="0"/>
              <a:t> </a:t>
            </a:r>
            <a:r>
              <a:rPr lang="es-ES_tradnl" sz="3200" dirty="0" smtClean="0"/>
              <a:t>(</a:t>
            </a:r>
            <a:r>
              <a:rPr lang="es-ES_tradnl" sz="3200" dirty="0" err="1"/>
              <a:t>Clasificación</a:t>
            </a:r>
            <a:r>
              <a:rPr lang="es-ES_tradnl" sz="3200" dirty="0"/>
              <a:t> Internacional de Enfermedades</a:t>
            </a:r>
            <a:r>
              <a:rPr lang="es-ES_tradnl" sz="3200" dirty="0" smtClean="0"/>
              <a:t>) OMS</a:t>
            </a:r>
            <a:r>
              <a:rPr lang="en-US" sz="3200" dirty="0" smtClean="0"/>
              <a:t>. Nueva </a:t>
            </a:r>
            <a:r>
              <a:rPr lang="es-ES_tradnl" sz="3200" b="1" u="sng" dirty="0" smtClean="0">
                <a:solidFill>
                  <a:srgbClr val="0000FF"/>
                </a:solidFill>
              </a:rPr>
              <a:t>CIE </a:t>
            </a:r>
            <a:r>
              <a:rPr lang="es-ES_tradnl" sz="3200" b="1" u="sng" dirty="0">
                <a:solidFill>
                  <a:srgbClr val="0000FF"/>
                </a:solidFill>
              </a:rPr>
              <a:t>11 </a:t>
            </a:r>
            <a:r>
              <a:rPr lang="es-ES_tradnl" sz="3200" b="1" u="sng" dirty="0" smtClean="0">
                <a:solidFill>
                  <a:srgbClr val="0000FF"/>
                </a:solidFill>
              </a:rPr>
              <a:t>2018</a:t>
            </a:r>
            <a:endParaRPr lang="en-US" sz="3200" dirty="0"/>
          </a:p>
        </p:txBody>
      </p:sp>
    </p:spTree>
    <p:extLst>
      <p:ext uri="{BB962C8B-B14F-4D97-AF65-F5344CB8AC3E}">
        <p14:creationId xmlns:p14="http://schemas.microsoft.com/office/powerpoint/2010/main" val="412191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3"/>
            <a:ext cx="10972800" cy="5448894"/>
          </a:xfrm>
        </p:spPr>
        <p:txBody>
          <a:bodyPr>
            <a:noAutofit/>
          </a:bodyPr>
          <a:lstStyle/>
          <a:p>
            <a:pPr marL="274320" fontAlgn="auto">
              <a:spcAft>
                <a:spcPts val="0"/>
              </a:spcAft>
              <a:buFont typeface="Wingdings 2" pitchFamily="18" charset="2"/>
              <a:buChar char=""/>
              <a:defRPr/>
            </a:pPr>
            <a:r>
              <a:rPr lang="es-ES" sz="3200" dirty="0"/>
              <a:t>Dinamarca en 2014; </a:t>
            </a:r>
            <a:endParaRPr lang="es-ES" sz="3200" dirty="0" smtClean="0"/>
          </a:p>
          <a:p>
            <a:pPr marL="274320" fontAlgn="auto">
              <a:spcAft>
                <a:spcPts val="0"/>
              </a:spcAft>
              <a:buFont typeface="Wingdings 2" pitchFamily="18" charset="2"/>
              <a:buChar char=""/>
              <a:defRPr/>
            </a:pPr>
            <a:r>
              <a:rPr lang="es-ES" sz="3200" dirty="0" smtClean="0"/>
              <a:t>Ciudad </a:t>
            </a:r>
            <a:r>
              <a:rPr lang="es-ES" sz="3200" dirty="0"/>
              <a:t>de México, </a:t>
            </a:r>
            <a:r>
              <a:rPr lang="es-ES" sz="3200" dirty="0" smtClean="0"/>
              <a:t>2015</a:t>
            </a:r>
          </a:p>
          <a:p>
            <a:pPr marL="274320" fontAlgn="auto">
              <a:spcAft>
                <a:spcPts val="0"/>
              </a:spcAft>
              <a:buFont typeface="Wingdings 2" pitchFamily="18" charset="2"/>
              <a:buChar char=""/>
              <a:defRPr/>
            </a:pPr>
            <a:r>
              <a:rPr lang="es-ES" sz="3200" dirty="0" smtClean="0"/>
              <a:t>Malta</a:t>
            </a:r>
            <a:r>
              <a:rPr lang="es-ES" sz="3200" dirty="0"/>
              <a:t>, </a:t>
            </a:r>
            <a:r>
              <a:rPr lang="es-ES" sz="3200" dirty="0" smtClean="0"/>
              <a:t>2015</a:t>
            </a:r>
          </a:p>
          <a:p>
            <a:pPr marL="274320" fontAlgn="auto">
              <a:spcAft>
                <a:spcPts val="0"/>
              </a:spcAft>
              <a:buFont typeface="Wingdings 2" pitchFamily="18" charset="2"/>
              <a:buChar char=""/>
              <a:defRPr/>
            </a:pPr>
            <a:r>
              <a:rPr lang="es-ES" sz="3200" dirty="0" smtClean="0"/>
              <a:t>Colombia, 2015. D</a:t>
            </a:r>
            <a:r>
              <a:rPr lang="es-ES_tradnl" sz="3200" dirty="0" err="1" smtClean="0"/>
              <a:t>ecreto</a:t>
            </a:r>
            <a:r>
              <a:rPr lang="es-ES_tradnl" sz="3200" dirty="0" smtClean="0"/>
              <a:t> </a:t>
            </a:r>
            <a:r>
              <a:rPr lang="es-ES_tradnl" sz="3200" dirty="0"/>
              <a:t>1227 del 4 de junio de 2015</a:t>
            </a:r>
            <a:endParaRPr lang="es-ES" sz="3200" dirty="0" smtClean="0"/>
          </a:p>
          <a:p>
            <a:pPr marL="274320" fontAlgn="auto">
              <a:spcAft>
                <a:spcPts val="0"/>
              </a:spcAft>
              <a:buFont typeface="Wingdings 2" pitchFamily="18" charset="2"/>
              <a:buChar char=""/>
              <a:defRPr/>
            </a:pPr>
            <a:r>
              <a:rPr lang="es-ES" sz="3200" dirty="0" smtClean="0"/>
              <a:t>Irlanda </a:t>
            </a:r>
            <a:r>
              <a:rPr lang="es-ES" sz="3200" dirty="0"/>
              <a:t>en 2015; </a:t>
            </a:r>
            <a:r>
              <a:rPr lang="en-US" sz="3200" i="1" dirty="0"/>
              <a:t>Gender Recognition Act 2015. Number 25 of 2015</a:t>
            </a:r>
            <a:endParaRPr lang="es-ES" sz="3200" dirty="0" smtClean="0"/>
          </a:p>
          <a:p>
            <a:pPr marL="274320" fontAlgn="auto">
              <a:spcAft>
                <a:spcPts val="0"/>
              </a:spcAft>
              <a:buFont typeface="Wingdings 2" pitchFamily="18" charset="2"/>
              <a:buChar char=""/>
              <a:defRPr/>
            </a:pPr>
            <a:r>
              <a:rPr lang="es-ES" sz="3200" dirty="0" smtClean="0"/>
              <a:t>Noruega </a:t>
            </a:r>
            <a:r>
              <a:rPr lang="es-ES" sz="3200" dirty="0"/>
              <a:t>en 2016</a:t>
            </a:r>
            <a:r>
              <a:rPr lang="es-ES_tradnl" sz="3200" dirty="0"/>
              <a:t> </a:t>
            </a:r>
            <a:endParaRPr lang="es-ES_tradnl" sz="3200" dirty="0" smtClean="0"/>
          </a:p>
          <a:p>
            <a:pPr marL="274320" fontAlgn="auto">
              <a:spcAft>
                <a:spcPts val="0"/>
              </a:spcAft>
              <a:buFont typeface="Wingdings 2" pitchFamily="18" charset="2"/>
              <a:buChar char=""/>
              <a:defRPr/>
            </a:pPr>
            <a:r>
              <a:rPr lang="en-US" sz="3200" dirty="0" smtClean="0"/>
              <a:t>P</a:t>
            </a:r>
            <a:r>
              <a:rPr lang="es-ES_tradnl" sz="3200" dirty="0" err="1" smtClean="0"/>
              <a:t>ortugal</a:t>
            </a:r>
            <a:r>
              <a:rPr lang="es-ES_tradnl" sz="3200" dirty="0" smtClean="0"/>
              <a:t> en 2018</a:t>
            </a:r>
            <a:endParaRPr lang="es-ES_tradnl" sz="3200" dirty="0"/>
          </a:p>
          <a:p>
            <a:pPr marL="274320" fontAlgn="auto">
              <a:spcAft>
                <a:spcPts val="0"/>
              </a:spcAft>
              <a:buFont typeface="Wingdings 2" pitchFamily="18" charset="2"/>
              <a:buChar char=""/>
              <a:defRPr/>
            </a:pPr>
            <a:r>
              <a:rPr lang="es-ES_tradnl" sz="3200" dirty="0"/>
              <a:t>C</a:t>
            </a:r>
            <a:r>
              <a:rPr lang="es-ES_tradnl" sz="3200" dirty="0" smtClean="0"/>
              <a:t>hile, 2018</a:t>
            </a:r>
          </a:p>
          <a:p>
            <a:pPr marL="274320" fontAlgn="auto">
              <a:spcAft>
                <a:spcPts val="0"/>
              </a:spcAft>
              <a:buFont typeface="Wingdings 2" pitchFamily="18" charset="2"/>
              <a:buChar char=""/>
              <a:defRPr/>
            </a:pPr>
            <a:endParaRPr lang="en-US" sz="3200" dirty="0"/>
          </a:p>
        </p:txBody>
      </p:sp>
      <p:sp>
        <p:nvSpPr>
          <p:cNvPr id="3" name="Title 2"/>
          <p:cNvSpPr>
            <a:spLocks noGrp="1"/>
          </p:cNvSpPr>
          <p:nvPr>
            <p:ph type="title"/>
          </p:nvPr>
        </p:nvSpPr>
        <p:spPr>
          <a:xfrm>
            <a:off x="1069848" y="130717"/>
            <a:ext cx="10058400" cy="1325849"/>
          </a:xfrm>
        </p:spPr>
        <p:txBody>
          <a:bodyPr/>
          <a:lstStyle/>
          <a:p>
            <a:pPr fontAlgn="auto">
              <a:spcAft>
                <a:spcPts val="0"/>
              </a:spcAft>
              <a:defRPr/>
            </a:pPr>
            <a:r>
              <a:rPr lang="en-US" dirty="0" err="1" smtClean="0">
                <a:ea typeface="+mj-ea"/>
                <a:cs typeface="+mj-cs"/>
              </a:rPr>
              <a:t>Luego</a:t>
            </a:r>
            <a:r>
              <a:rPr lang="en-US" dirty="0" smtClean="0">
                <a:ea typeface="+mj-ea"/>
                <a:cs typeface="+mj-cs"/>
              </a:rPr>
              <a:t> de Argentina en:</a:t>
            </a:r>
            <a:endParaRPr lang="en-US" dirty="0">
              <a:ea typeface="+mj-ea"/>
              <a:cs typeface="+mj-cs"/>
            </a:endParaRPr>
          </a:p>
        </p:txBody>
      </p:sp>
    </p:spTree>
    <p:extLst>
      <p:ext uri="{BB962C8B-B14F-4D97-AF65-F5344CB8AC3E}">
        <p14:creationId xmlns:p14="http://schemas.microsoft.com/office/powerpoint/2010/main" val="279801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2128828"/>
            <a:ext cx="11209867" cy="4237050"/>
          </a:xfrm>
        </p:spPr>
        <p:txBody>
          <a:bodyPr>
            <a:noAutofit/>
          </a:bodyPr>
          <a:lstStyle/>
          <a:p>
            <a:pPr marL="274320" fontAlgn="auto">
              <a:spcAft>
                <a:spcPts val="0"/>
              </a:spcAft>
              <a:buFont typeface="Wingdings 2" pitchFamily="18" charset="2"/>
              <a:buChar char=""/>
              <a:defRPr/>
            </a:pPr>
            <a:r>
              <a:rPr lang="pt-BR" sz="2400" b="1" dirty="0">
                <a:ea typeface="+mn-ea"/>
                <a:cs typeface="+mn-cs"/>
              </a:rPr>
              <a:t>Artículo  4.  (ÁMBITO DE APLICACIÓN </a:t>
            </a:r>
            <a:r>
              <a:rPr lang="pt-BR" sz="2400" b="1" dirty="0" err="1">
                <a:ea typeface="+mn-ea"/>
                <a:cs typeface="+mn-cs"/>
              </a:rPr>
              <a:t>Y</a:t>
            </a:r>
            <a:r>
              <a:rPr lang="pt-BR" sz="2400" b="1" dirty="0">
                <a:ea typeface="+mn-ea"/>
                <a:cs typeface="+mn-cs"/>
              </a:rPr>
              <a:t> ALCANCE).</a:t>
            </a:r>
            <a:endParaRPr lang="pt-BR" sz="2400" dirty="0">
              <a:ea typeface="+mn-ea"/>
              <a:cs typeface="+mn-cs"/>
            </a:endParaRPr>
          </a:p>
          <a:p>
            <a:pPr marL="274320" fontAlgn="auto">
              <a:spcAft>
                <a:spcPts val="0"/>
              </a:spcAft>
              <a:buFont typeface="Wingdings 2" pitchFamily="18" charset="2"/>
              <a:buChar char=""/>
              <a:defRPr/>
            </a:pPr>
            <a:r>
              <a:rPr lang="es-ES_tradnl" sz="2400" b="1" dirty="0">
                <a:ea typeface="+mn-ea"/>
                <a:cs typeface="+mn-cs"/>
              </a:rPr>
              <a:t>I.</a:t>
            </a:r>
            <a:r>
              <a:rPr lang="es-ES_tradnl" sz="2400" dirty="0">
                <a:ea typeface="+mn-ea"/>
                <a:cs typeface="+mn-cs"/>
              </a:rPr>
              <a:t> </a:t>
            </a:r>
            <a:r>
              <a:rPr lang="es-ES_tradnl" sz="2400" dirty="0" smtClean="0">
                <a:ea typeface="+mn-ea"/>
                <a:cs typeface="+mn-cs"/>
              </a:rPr>
              <a:t>El </a:t>
            </a:r>
            <a:r>
              <a:rPr lang="es-ES_tradnl" sz="2400" dirty="0">
                <a:ea typeface="+mn-ea"/>
                <a:cs typeface="+mn-cs"/>
              </a:rPr>
              <a:t>alcance de la presente Ley es aplicable en todo el territorio nacional a personas bolivianas transexuales y transgénero, </a:t>
            </a:r>
            <a:r>
              <a:rPr lang="es-ES_tradnl" sz="2400" b="1" u="sng" dirty="0">
                <a:ea typeface="+mn-ea"/>
                <a:cs typeface="+mn-cs"/>
              </a:rPr>
              <a:t>solteras, divorciadas o viudas, mayores de dieciocho (18) años de </a:t>
            </a:r>
            <a:r>
              <a:rPr lang="es-ES_tradnl" sz="2400" b="1" u="sng" dirty="0" smtClean="0">
                <a:ea typeface="+mn-ea"/>
                <a:cs typeface="+mn-cs"/>
              </a:rPr>
              <a:t>edad.</a:t>
            </a:r>
          </a:p>
          <a:p>
            <a:pPr marL="274320" fontAlgn="auto">
              <a:spcAft>
                <a:spcPts val="0"/>
              </a:spcAft>
              <a:buFont typeface="Wingdings 2" pitchFamily="18" charset="2"/>
              <a:buChar char=""/>
              <a:defRPr/>
            </a:pPr>
            <a:r>
              <a:rPr lang="pt-BR" sz="2400" b="1" dirty="0">
                <a:ea typeface="+mn-ea"/>
                <a:cs typeface="+mn-cs"/>
              </a:rPr>
              <a:t>Artículo 8. (REQUISITOS).</a:t>
            </a:r>
            <a:endParaRPr lang="pt-BR" sz="2400" dirty="0">
              <a:ea typeface="+mn-ea"/>
              <a:cs typeface="+mn-cs"/>
            </a:endParaRPr>
          </a:p>
          <a:p>
            <a:pPr marL="274320" fontAlgn="auto">
              <a:spcAft>
                <a:spcPts val="0"/>
              </a:spcAft>
              <a:buFont typeface="Wingdings 2" pitchFamily="18" charset="2"/>
              <a:buChar char=""/>
              <a:defRPr/>
            </a:pPr>
            <a:r>
              <a:rPr lang="es-ES_tradnl" sz="2400" b="1" dirty="0">
                <a:ea typeface="+mn-ea"/>
                <a:cs typeface="+mn-cs"/>
              </a:rPr>
              <a:t>I. </a:t>
            </a:r>
            <a:r>
              <a:rPr lang="es-ES_tradnl" sz="2400" dirty="0" smtClean="0">
                <a:ea typeface="+mn-ea"/>
                <a:cs typeface="+mn-cs"/>
              </a:rPr>
              <a:t>Para </a:t>
            </a:r>
            <a:r>
              <a:rPr lang="es-ES_tradnl" sz="2400" dirty="0">
                <a:ea typeface="+mn-ea"/>
                <a:cs typeface="+mn-cs"/>
              </a:rPr>
              <a:t>solicitar el cambio de nombre propio, dato de sexo e imagen, el o la solicitante deberá presentar ante el SERECI, los siguientes requisitos:</a:t>
            </a:r>
          </a:p>
          <a:p>
            <a:pPr marL="274320" fontAlgn="auto">
              <a:spcAft>
                <a:spcPts val="0"/>
              </a:spcAft>
              <a:buFont typeface="Wingdings 2" pitchFamily="18" charset="2"/>
              <a:buChar char=""/>
              <a:defRPr/>
            </a:pPr>
            <a:r>
              <a:rPr lang="es-ES_tradnl" sz="2400" dirty="0" smtClean="0">
                <a:ea typeface="+mn-ea"/>
                <a:cs typeface="+mn-cs"/>
              </a:rPr>
              <a:t>2</a:t>
            </a:r>
            <a:r>
              <a:rPr lang="es-ES_tradnl" sz="2400" dirty="0">
                <a:ea typeface="+mn-ea"/>
                <a:cs typeface="+mn-cs"/>
              </a:rPr>
              <a:t>. </a:t>
            </a:r>
            <a:r>
              <a:rPr lang="es-ES_tradnl" sz="2400" dirty="0">
                <a:solidFill>
                  <a:srgbClr val="FF0000"/>
                </a:solidFill>
                <a:ea typeface="+mn-ea"/>
                <a:cs typeface="+mn-cs"/>
              </a:rPr>
              <a:t>Examen técnico psicológico </a:t>
            </a:r>
            <a:r>
              <a:rPr lang="es-ES_tradnl" sz="2400" dirty="0">
                <a:ea typeface="+mn-ea"/>
                <a:cs typeface="+mn-cs"/>
              </a:rPr>
              <a:t>que acredite que la persona conoce y asume voluntariamente las implicaciones de su decisión.	</a:t>
            </a:r>
          </a:p>
          <a:p>
            <a:pPr marL="45720" indent="0" fontAlgn="auto">
              <a:spcAft>
                <a:spcPts val="0"/>
              </a:spcAft>
              <a:buFont typeface="Wingdings 2" pitchFamily="18" charset="2"/>
              <a:buNone/>
              <a:defRPr/>
            </a:pPr>
            <a:endParaRPr lang="en-US" sz="2400" dirty="0">
              <a:ea typeface="+mn-ea"/>
              <a:cs typeface="+mn-cs"/>
            </a:endParaRPr>
          </a:p>
        </p:txBody>
      </p:sp>
      <p:sp>
        <p:nvSpPr>
          <p:cNvPr id="3" name="Title 2"/>
          <p:cNvSpPr>
            <a:spLocks noGrp="1"/>
          </p:cNvSpPr>
          <p:nvPr>
            <p:ph type="title"/>
          </p:nvPr>
        </p:nvSpPr>
        <p:spPr>
          <a:xfrm>
            <a:off x="434799" y="410826"/>
            <a:ext cx="11052110" cy="1456567"/>
          </a:xfrm>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en-US" sz="3200" dirty="0" smtClean="0">
                <a:ea typeface="+mj-ea"/>
                <a:cs typeface="+mj-cs"/>
              </a:rPr>
              <a:t>Con </a:t>
            </a:r>
            <a:r>
              <a:rPr lang="en-US" sz="3200" dirty="0" err="1" smtClean="0">
                <a:ea typeface="+mj-ea"/>
                <a:cs typeface="+mj-cs"/>
              </a:rPr>
              <a:t>algunas</a:t>
            </a:r>
            <a:r>
              <a:rPr lang="en-US" sz="3200" dirty="0" smtClean="0">
                <a:ea typeface="+mj-ea"/>
                <a:cs typeface="+mj-cs"/>
              </a:rPr>
              <a:t> contras.</a:t>
            </a:r>
            <a:br>
              <a:rPr lang="en-US" sz="3200" dirty="0" smtClean="0">
                <a:ea typeface="+mj-ea"/>
                <a:cs typeface="+mj-cs"/>
              </a:rPr>
            </a:br>
            <a:r>
              <a:rPr lang="en-US" sz="3200" dirty="0" smtClean="0">
                <a:ea typeface="+mj-ea"/>
                <a:cs typeface="+mj-cs"/>
              </a:rPr>
              <a:t>Bolivia. </a:t>
            </a:r>
            <a:r>
              <a:rPr lang="es-ES_tradnl" sz="3200" b="1" dirty="0">
                <a:ea typeface="+mj-ea"/>
                <a:cs typeface="+mj-cs"/>
              </a:rPr>
              <a:t>LEY No 807 del </a:t>
            </a:r>
            <a:r>
              <a:rPr lang="es-ES_tradnl" sz="3200" b="1" dirty="0" smtClean="0">
                <a:ea typeface="+mj-ea"/>
                <a:cs typeface="+mj-cs"/>
              </a:rPr>
              <a:t>21-5- </a:t>
            </a:r>
            <a:r>
              <a:rPr lang="es-ES_tradnl" sz="3200" b="1" dirty="0">
                <a:ea typeface="+mj-ea"/>
                <a:cs typeface="+mj-cs"/>
              </a:rPr>
              <a:t>2016</a:t>
            </a:r>
            <a:endParaRPr lang="en-US" sz="3200" dirty="0">
              <a:ea typeface="+mj-ea"/>
              <a:cs typeface="+mj-cs"/>
            </a:endParaRPr>
          </a:p>
        </p:txBody>
      </p:sp>
    </p:spTree>
    <p:extLst>
      <p:ext uri="{BB962C8B-B14F-4D97-AF65-F5344CB8AC3E}">
        <p14:creationId xmlns:p14="http://schemas.microsoft.com/office/powerpoint/2010/main" val="108053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895" y="484632"/>
            <a:ext cx="11684000" cy="95470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smtClean="0"/>
              <a:t>Lo </a:t>
            </a:r>
            <a:r>
              <a:rPr lang="en-US" sz="4000" dirty="0" err="1" smtClean="0"/>
              <a:t>permitido</a:t>
            </a:r>
            <a:r>
              <a:rPr lang="en-US" sz="4000" dirty="0" smtClean="0"/>
              <a:t> por </a:t>
            </a:r>
            <a:r>
              <a:rPr lang="en-US" sz="4000" dirty="0" err="1" smtClean="0"/>
              <a:t>nuestra</a:t>
            </a:r>
            <a:r>
              <a:rPr lang="en-US" sz="4000" dirty="0" smtClean="0"/>
              <a:t> ley 26743</a:t>
            </a:r>
            <a:endParaRPr lang="en-US" sz="4000" dirty="0"/>
          </a:p>
        </p:txBody>
      </p:sp>
      <p:sp>
        <p:nvSpPr>
          <p:cNvPr id="5" name="Content Placeholder 4"/>
          <p:cNvSpPr>
            <a:spLocks noGrp="1"/>
          </p:cNvSpPr>
          <p:nvPr>
            <p:ph sz="half" idx="1"/>
          </p:nvPr>
        </p:nvSpPr>
        <p:spPr>
          <a:xfrm>
            <a:off x="481263" y="1537368"/>
            <a:ext cx="5343465" cy="4634832"/>
          </a:xfrm>
        </p:spPr>
        <p:txBody>
          <a:bodyPr>
            <a:normAutofit/>
          </a:bodyPr>
          <a:lstStyle/>
          <a:p>
            <a:r>
              <a:rPr lang="es-ES_tradnl" sz="3000" dirty="0"/>
              <a:t>1. Rectificación registral </a:t>
            </a:r>
          </a:p>
          <a:p>
            <a:r>
              <a:rPr lang="es-ES_tradnl" sz="3000" dirty="0"/>
              <a:t>(a) del sexo, y </a:t>
            </a:r>
          </a:p>
          <a:p>
            <a:r>
              <a:rPr lang="es-ES_tradnl" sz="3000" dirty="0"/>
              <a:t>(b) cambio de nombre de pila e imagen</a:t>
            </a:r>
          </a:p>
          <a:p>
            <a:r>
              <a:rPr lang="es-ES_tradnl" sz="3000" dirty="0"/>
              <a:t>Trámite administrativo.</a:t>
            </a:r>
          </a:p>
          <a:p>
            <a:r>
              <a:rPr lang="es-ES_tradnl" sz="3000" dirty="0"/>
              <a:t>Gratuito. </a:t>
            </a:r>
          </a:p>
          <a:p>
            <a:r>
              <a:rPr lang="es-ES_tradnl" sz="3000" dirty="0"/>
              <a:t>Con la sola voluntad.</a:t>
            </a:r>
          </a:p>
          <a:p>
            <a:r>
              <a:rPr lang="es-ES_tradnl" sz="3000" dirty="0"/>
              <a:t> </a:t>
            </a:r>
          </a:p>
          <a:p>
            <a:endParaRPr lang="en-US" sz="3000" dirty="0">
              <a:latin typeface="Rockwell"/>
              <a:cs typeface="Rockwell"/>
            </a:endParaRPr>
          </a:p>
        </p:txBody>
      </p:sp>
      <p:sp>
        <p:nvSpPr>
          <p:cNvPr id="6" name="Content Placeholder 5"/>
          <p:cNvSpPr>
            <a:spLocks noGrp="1"/>
          </p:cNvSpPr>
          <p:nvPr>
            <p:ph sz="half" idx="2"/>
          </p:nvPr>
        </p:nvSpPr>
        <p:spPr>
          <a:xfrm>
            <a:off x="6297382" y="1537368"/>
            <a:ext cx="5627250" cy="4300621"/>
          </a:xfrm>
        </p:spPr>
        <p:txBody>
          <a:bodyPr>
            <a:noAutofit/>
          </a:bodyPr>
          <a:lstStyle/>
          <a:p>
            <a:r>
              <a:rPr lang="es-ES_tradnl" sz="2800" dirty="0"/>
              <a:t>2. </a:t>
            </a:r>
            <a:r>
              <a:rPr lang="es-ES_tradnl" sz="2800" dirty="0" smtClean="0"/>
              <a:t>Modificaciones </a:t>
            </a:r>
            <a:r>
              <a:rPr lang="es-ES_tradnl" sz="2800" dirty="0"/>
              <a:t>corporales</a:t>
            </a:r>
          </a:p>
          <a:p>
            <a:r>
              <a:rPr lang="es-ES_tradnl" sz="2800" dirty="0"/>
              <a:t>(a) intervenciones quirúrgicas totales y parciales</a:t>
            </a:r>
          </a:p>
          <a:p>
            <a:r>
              <a:rPr lang="es-ES_tradnl" sz="2800" dirty="0"/>
              <a:t>(b) tratamientos integrales hormonales para adecuar su cuerpo</a:t>
            </a:r>
          </a:p>
          <a:p>
            <a:r>
              <a:rPr lang="es-ES_tradnl" sz="2800" dirty="0"/>
              <a:t>Con el solo CI.</a:t>
            </a:r>
          </a:p>
          <a:p>
            <a:r>
              <a:rPr lang="es-ES_tradnl" sz="2800" dirty="0"/>
              <a:t>REGLAMENTACIÓN DEL ARTICULO 11 DE LA LEY N° 26.743. </a:t>
            </a:r>
            <a:r>
              <a:rPr lang="es-ES_tradnl" sz="2800" dirty="0" err="1"/>
              <a:t>dec</a:t>
            </a:r>
            <a:r>
              <a:rPr lang="es-ES_tradnl" sz="2800" dirty="0"/>
              <a:t>. 903-2015</a:t>
            </a:r>
          </a:p>
          <a:p>
            <a:pPr marL="0" indent="0">
              <a:buNone/>
            </a:pPr>
            <a:r>
              <a:rPr lang="es-ES_tradnl" sz="2800" dirty="0"/>
              <a:t> </a:t>
            </a:r>
          </a:p>
          <a:p>
            <a:endParaRPr lang="en-US" sz="2800" dirty="0"/>
          </a:p>
        </p:txBody>
      </p:sp>
    </p:spTree>
    <p:extLst>
      <p:ext uri="{BB962C8B-B14F-4D97-AF65-F5344CB8AC3E}">
        <p14:creationId xmlns:p14="http://schemas.microsoft.com/office/powerpoint/2010/main" val="4336767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25176"/>
            <a:ext cx="10972800" cy="3100988"/>
          </a:xfrm>
        </p:spPr>
        <p:txBody>
          <a:bodyPr/>
          <a:lstStyle/>
          <a:p>
            <a:r>
              <a:rPr lang="es-ES_tradnl" sz="3200" dirty="0" smtClean="0"/>
              <a:t>el </a:t>
            </a:r>
            <a:r>
              <a:rPr lang="es-ES_tradnl" sz="3200" dirty="0"/>
              <a:t>procedimiento que mejor garantiza el derecho a la identidad de género es el </a:t>
            </a:r>
            <a:r>
              <a:rPr lang="es-ES_tradnl" sz="3200" dirty="0">
                <a:solidFill>
                  <a:srgbClr val="D34817"/>
                </a:solidFill>
              </a:rPr>
              <a:t>de naturaleza materialmente administrativa </a:t>
            </a:r>
            <a:r>
              <a:rPr lang="es-ES_tradnl" sz="3200" dirty="0"/>
              <a:t>o notarial, dado que el proceso de </a:t>
            </a:r>
            <a:r>
              <a:rPr lang="es-ES_tradnl" sz="3200" dirty="0" err="1"/>
              <a:t>carácter</a:t>
            </a:r>
            <a:r>
              <a:rPr lang="es-ES_tradnl" sz="3200" dirty="0"/>
              <a:t> jurisdiccional puede incurrir en excesivas formalidades y demoras. </a:t>
            </a:r>
          </a:p>
          <a:p>
            <a:endParaRPr lang="en-US" dirty="0"/>
          </a:p>
        </p:txBody>
      </p:sp>
      <p:sp>
        <p:nvSpPr>
          <p:cNvPr id="4" name="Title 1"/>
          <p:cNvSpPr>
            <a:spLocks noGrp="1"/>
          </p:cNvSpPr>
          <p:nvPr>
            <p:ph type="title"/>
          </p:nvPr>
        </p:nvSpPr>
        <p:spPr>
          <a:xfrm>
            <a:off x="618929" y="897853"/>
            <a:ext cx="11204027" cy="1828800"/>
          </a:xfrm>
          <a:solidFill>
            <a:schemeClr val="accent1"/>
          </a:solidFill>
        </p:spPr>
        <p:txBody>
          <a:bodyPr>
            <a:noAutofit/>
          </a:bodyPr>
          <a:lstStyle/>
          <a:p>
            <a:r>
              <a:rPr lang="es-ES_tradnl" sz="3200" dirty="0" err="1"/>
              <a:t>Opinión</a:t>
            </a:r>
            <a:r>
              <a:rPr lang="es-ES_tradnl" sz="3200" dirty="0"/>
              <a:t> Consultiva 24/17 (OC-24/17) </a:t>
            </a:r>
            <a:r>
              <a:rPr lang="es-ES_tradnl" sz="3200" dirty="0" smtClean="0"/>
              <a:t>24 .11. 2017 </a:t>
            </a:r>
            <a:r>
              <a:rPr lang="es-ES_tradnl" sz="3200" dirty="0"/>
              <a:t>solicitada por la </a:t>
            </a:r>
            <a:r>
              <a:rPr lang="es-ES_tradnl" sz="3200" dirty="0" err="1"/>
              <a:t>República</a:t>
            </a:r>
            <a:r>
              <a:rPr lang="es-ES_tradnl" sz="3200" dirty="0"/>
              <a:t> de Costa Rica “Identidad de Género e Igualdad y No </a:t>
            </a:r>
            <a:r>
              <a:rPr lang="es-ES_tradnl" sz="3200" dirty="0" err="1"/>
              <a:t>Discriminación</a:t>
            </a:r>
            <a:r>
              <a:rPr lang="es-ES_tradnl" sz="3200" dirty="0"/>
              <a:t> a parejas del mismo sexo”. </a:t>
            </a:r>
            <a:endParaRPr lang="es-ES_tradnl" sz="3200" dirty="0">
              <a:effectLst/>
            </a:endParaRPr>
          </a:p>
        </p:txBody>
      </p:sp>
    </p:spTree>
    <p:extLst>
      <p:ext uri="{BB962C8B-B14F-4D97-AF65-F5344CB8AC3E}">
        <p14:creationId xmlns:p14="http://schemas.microsoft.com/office/powerpoint/2010/main" val="63651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49640" y="685800"/>
            <a:ext cx="3545598" cy="1737360"/>
          </a:xfrm>
        </p:spPr>
        <p:txBody>
          <a:bodyPr>
            <a:normAutofit fontScale="90000"/>
          </a:bodyPr>
          <a:lstStyle/>
          <a:p>
            <a:r>
              <a:rPr lang="es-ES_tradnl" dirty="0"/>
              <a:t>derecho internacional de los derechos humanos </a:t>
            </a:r>
            <a:endParaRPr lang="en-US" dirty="0"/>
          </a:p>
        </p:txBody>
      </p:sp>
      <p:sp>
        <p:nvSpPr>
          <p:cNvPr id="5" name="Content Placeholder 4"/>
          <p:cNvSpPr>
            <a:spLocks noGrp="1"/>
          </p:cNvSpPr>
          <p:nvPr>
            <p:ph idx="1"/>
          </p:nvPr>
        </p:nvSpPr>
        <p:spPr>
          <a:xfrm>
            <a:off x="84666" y="0"/>
            <a:ext cx="8394095" cy="6858000"/>
          </a:xfrm>
        </p:spPr>
        <p:txBody>
          <a:bodyPr>
            <a:normAutofit fontScale="92500" lnSpcReduction="10000"/>
          </a:bodyPr>
          <a:lstStyle/>
          <a:p>
            <a:r>
              <a:rPr lang="en-US" dirty="0" err="1" smtClean="0"/>
              <a:t>Principios</a:t>
            </a:r>
            <a:r>
              <a:rPr lang="en-US" dirty="0" smtClean="0"/>
              <a:t> de Yogyakarta, 2006</a:t>
            </a:r>
          </a:p>
          <a:p>
            <a:r>
              <a:rPr lang="es-ES_tradnl" dirty="0" smtClean="0">
                <a:latin typeface="Franklin Gothic Medium" charset="0"/>
              </a:rPr>
              <a:t>“</a:t>
            </a:r>
            <a:r>
              <a:rPr lang="es-ES_tradnl" altLang="ja-JP" u="sng" dirty="0" err="1">
                <a:latin typeface="Franklin Gothic Medium" charset="0"/>
              </a:rPr>
              <a:t>Declaración</a:t>
            </a:r>
            <a:r>
              <a:rPr lang="es-ES_tradnl" altLang="ja-JP" dirty="0">
                <a:latin typeface="Franklin Gothic Medium" charset="0"/>
              </a:rPr>
              <a:t> sobre derechos humanos, </a:t>
            </a:r>
            <a:r>
              <a:rPr lang="es-ES_tradnl" altLang="ja-JP" dirty="0" err="1">
                <a:latin typeface="Franklin Gothic Medium" charset="0"/>
              </a:rPr>
              <a:t>orientación</a:t>
            </a:r>
            <a:r>
              <a:rPr lang="es-ES_tradnl" altLang="ja-JP" dirty="0">
                <a:latin typeface="Franklin Gothic Medium" charset="0"/>
              </a:rPr>
              <a:t> sexual e identidad de género</a:t>
            </a:r>
            <a:r>
              <a:rPr lang="es-ES_tradnl" dirty="0" smtClean="0">
                <a:latin typeface="Franklin Gothic Medium" charset="0"/>
              </a:rPr>
              <a:t>” </a:t>
            </a:r>
            <a:r>
              <a:rPr lang="es-ES_tradnl" altLang="ja-JP" dirty="0" smtClean="0">
                <a:latin typeface="Franklin Gothic Medium" charset="0"/>
              </a:rPr>
              <a:t>Asamblea </a:t>
            </a:r>
            <a:r>
              <a:rPr lang="es-ES_tradnl" altLang="ja-JP" dirty="0">
                <a:latin typeface="Franklin Gothic Medium" charset="0"/>
              </a:rPr>
              <a:t>General de Naciones Unidas, A/63/635, </a:t>
            </a:r>
            <a:r>
              <a:rPr lang="es-ES_tradnl" altLang="ja-JP" dirty="0" smtClean="0">
                <a:latin typeface="Franklin Gothic Medium" charset="0"/>
              </a:rPr>
              <a:t>22.12.2008</a:t>
            </a:r>
          </a:p>
          <a:p>
            <a:r>
              <a:rPr lang="es-ES_tradnl" u="sng" dirty="0" err="1" smtClean="0"/>
              <a:t>Resolución</a:t>
            </a:r>
            <a:r>
              <a:rPr lang="es-ES_tradnl" dirty="0" smtClean="0"/>
              <a:t> </a:t>
            </a:r>
            <a:r>
              <a:rPr lang="es-ES_tradnl" dirty="0"/>
              <a:t>n° 17/19 “Derechos </a:t>
            </a:r>
            <a:r>
              <a:rPr lang="es-ES_tradnl" dirty="0" smtClean="0"/>
              <a:t>humanos</a:t>
            </a:r>
            <a:r>
              <a:rPr lang="es-ES_tradnl" dirty="0"/>
              <a:t>, </a:t>
            </a:r>
            <a:r>
              <a:rPr lang="es-ES_tradnl" dirty="0" err="1"/>
              <a:t>orientación</a:t>
            </a:r>
            <a:r>
              <a:rPr lang="es-ES_tradnl" dirty="0"/>
              <a:t> </a:t>
            </a:r>
            <a:r>
              <a:rPr lang="es-ES_tradnl" dirty="0" smtClean="0"/>
              <a:t>sexual </a:t>
            </a:r>
            <a:r>
              <a:rPr lang="es-ES_tradnl" dirty="0"/>
              <a:t>e identidad de género”</a:t>
            </a:r>
            <a:r>
              <a:rPr lang="es-ES_tradnl" dirty="0" smtClean="0"/>
              <a:t>, Consejo </a:t>
            </a:r>
            <a:r>
              <a:rPr lang="es-ES_tradnl" dirty="0"/>
              <a:t>de </a:t>
            </a:r>
            <a:r>
              <a:rPr lang="es-ES_tradnl" dirty="0" smtClean="0"/>
              <a:t>DDHH </a:t>
            </a:r>
            <a:r>
              <a:rPr lang="es-ES_tradnl" dirty="0"/>
              <a:t>de la ONU, </a:t>
            </a:r>
            <a:r>
              <a:rPr lang="es-ES_tradnl" dirty="0" smtClean="0"/>
              <a:t> junio </a:t>
            </a:r>
            <a:r>
              <a:rPr lang="es-ES_tradnl" dirty="0"/>
              <a:t>2011. </a:t>
            </a:r>
            <a:endParaRPr lang="en-US" dirty="0" smtClean="0"/>
          </a:p>
          <a:p>
            <a:r>
              <a:rPr lang="en-US" dirty="0" smtClean="0"/>
              <a:t>OEA. </a:t>
            </a:r>
            <a:r>
              <a:rPr lang="es-ES_tradnl" dirty="0" err="1"/>
              <a:t>R</a:t>
            </a:r>
            <a:r>
              <a:rPr lang="es-ES_tradnl" dirty="0" err="1" smtClean="0"/>
              <a:t>esolución</a:t>
            </a:r>
            <a:r>
              <a:rPr lang="es-ES_tradnl" dirty="0" smtClean="0"/>
              <a:t> </a:t>
            </a:r>
            <a:r>
              <a:rPr lang="es-ES_tradnl" dirty="0"/>
              <a:t>del </a:t>
            </a:r>
            <a:r>
              <a:rPr lang="es-ES_tradnl" dirty="0">
                <a:solidFill>
                  <a:srgbClr val="0000FF"/>
                </a:solidFill>
              </a:rPr>
              <a:t>2011 </a:t>
            </a:r>
            <a:r>
              <a:rPr lang="es-ES_tradnl" dirty="0"/>
              <a:t>“Derechos humanos, </a:t>
            </a:r>
            <a:r>
              <a:rPr lang="es-ES_tradnl" dirty="0" err="1"/>
              <a:t>orientación</a:t>
            </a:r>
            <a:r>
              <a:rPr lang="es-ES_tradnl" dirty="0"/>
              <a:t> sexual e identidad de género” (AG/RES. 2653</a:t>
            </a:r>
            <a:r>
              <a:rPr lang="es-ES_tradnl" dirty="0" smtClean="0"/>
              <a:t>)</a:t>
            </a:r>
          </a:p>
          <a:p>
            <a:r>
              <a:rPr lang="en-US" dirty="0" smtClean="0"/>
              <a:t>I</a:t>
            </a:r>
            <a:r>
              <a:rPr lang="es-ES_tradnl" dirty="0" err="1" smtClean="0"/>
              <a:t>nforme</a:t>
            </a:r>
            <a:r>
              <a:rPr lang="es-ES_tradnl" dirty="0" smtClean="0"/>
              <a:t> ONU. Derechos </a:t>
            </a:r>
            <a:r>
              <a:rPr lang="es-ES_tradnl" dirty="0"/>
              <a:t>Humanos, Orientación Sexual e Identidad de Género, 23 de abril de 2012</a:t>
            </a:r>
            <a:r>
              <a:rPr lang="es-ES_tradnl" dirty="0" smtClean="0"/>
              <a:t>.</a:t>
            </a:r>
          </a:p>
          <a:p>
            <a:r>
              <a:rPr lang="es-ES_tradnl" dirty="0" err="1" smtClean="0"/>
              <a:t>Atala</a:t>
            </a:r>
            <a:r>
              <a:rPr lang="es-ES_tradnl" dirty="0" smtClean="0"/>
              <a:t> Riffo c. Chile, Corte IDH, 2012.</a:t>
            </a:r>
          </a:p>
          <a:p>
            <a:pPr lvl="1"/>
            <a:r>
              <a:rPr lang="en-US" dirty="0" smtClean="0"/>
              <a:t>O</a:t>
            </a:r>
            <a:r>
              <a:rPr lang="es-ES_tradnl" dirty="0" smtClean="0"/>
              <a:t>tra condición social. </a:t>
            </a:r>
          </a:p>
          <a:p>
            <a:pPr lvl="1"/>
            <a:r>
              <a:rPr lang="es-CO" u="sng" dirty="0" smtClean="0"/>
              <a:t>orientación </a:t>
            </a:r>
            <a:r>
              <a:rPr lang="es-CO" u="sng" dirty="0"/>
              <a:t>sexual</a:t>
            </a:r>
            <a:r>
              <a:rPr lang="es-CO" u="sng" dirty="0" smtClean="0"/>
              <a:t>, </a:t>
            </a:r>
            <a:r>
              <a:rPr lang="es-CO" u="sng" dirty="0"/>
              <a:t>identidad de género </a:t>
            </a:r>
            <a:r>
              <a:rPr lang="es-CO" u="sng" dirty="0" smtClean="0"/>
              <a:t>y </a:t>
            </a:r>
            <a:r>
              <a:rPr lang="es-CO" u="sng" dirty="0"/>
              <a:t>expresión de género son componentes fundamentales de la vida privada de las personas. </a:t>
            </a:r>
            <a:endParaRPr lang="es-CO" u="sng" dirty="0" smtClean="0"/>
          </a:p>
          <a:p>
            <a:r>
              <a:rPr lang="es-ES_tradnl" dirty="0"/>
              <a:t>Resolución del Parlamento Europeo, de </a:t>
            </a:r>
            <a:r>
              <a:rPr lang="es-ES_tradnl" dirty="0" smtClean="0"/>
              <a:t>12.12.2012</a:t>
            </a:r>
            <a:r>
              <a:rPr lang="es-ES_tradnl" dirty="0"/>
              <a:t>, sobre la situación de los derechos fundamentales en la Unión Europea </a:t>
            </a:r>
            <a:endParaRPr lang="es-CO" u="sng" dirty="0" smtClean="0"/>
          </a:p>
          <a:p>
            <a:r>
              <a:rPr lang="es-ES_tradnl" dirty="0" err="1" smtClean="0"/>
              <a:t>Relatoría</a:t>
            </a:r>
            <a:r>
              <a:rPr lang="es-ES_tradnl" dirty="0" smtClean="0"/>
              <a:t> </a:t>
            </a:r>
            <a:r>
              <a:rPr lang="es-ES_tradnl" dirty="0"/>
              <a:t>sobre los Derechos de las Personas Lesbianas, Gay, Bisexuales, Trans e Intersex, CIDH, 8.11.2013</a:t>
            </a:r>
            <a:endParaRPr lang="es-ES_tradnl" dirty="0" smtClean="0"/>
          </a:p>
          <a:p>
            <a:r>
              <a:rPr lang="en-US" dirty="0" err="1" smtClean="0"/>
              <a:t>Resolución</a:t>
            </a:r>
            <a:r>
              <a:rPr lang="en-US" dirty="0" smtClean="0"/>
              <a:t> </a:t>
            </a:r>
            <a:r>
              <a:rPr lang="en-US" dirty="0"/>
              <a:t>del </a:t>
            </a:r>
            <a:r>
              <a:rPr lang="en-US" dirty="0" err="1"/>
              <a:t>Parlamento</a:t>
            </a:r>
            <a:r>
              <a:rPr lang="en-US" dirty="0"/>
              <a:t> </a:t>
            </a:r>
            <a:r>
              <a:rPr lang="en-US" dirty="0" err="1"/>
              <a:t>Europeo</a:t>
            </a:r>
            <a:r>
              <a:rPr lang="en-US" dirty="0"/>
              <a:t>, de 12 -3 2015, </a:t>
            </a:r>
            <a:r>
              <a:rPr lang="en-US" dirty="0" err="1"/>
              <a:t>sobre</a:t>
            </a:r>
            <a:r>
              <a:rPr lang="en-US" dirty="0"/>
              <a:t> el </a:t>
            </a:r>
            <a:r>
              <a:rPr lang="en-US" dirty="0" err="1"/>
              <a:t>Informe</a:t>
            </a:r>
            <a:r>
              <a:rPr lang="en-US" dirty="0"/>
              <a:t> </a:t>
            </a:r>
            <a:r>
              <a:rPr lang="en-US" dirty="0" err="1"/>
              <a:t>anual</a:t>
            </a:r>
            <a:r>
              <a:rPr lang="en-US" dirty="0"/>
              <a:t> </a:t>
            </a:r>
            <a:r>
              <a:rPr lang="en-US" dirty="0" err="1"/>
              <a:t>sobre</a:t>
            </a:r>
            <a:r>
              <a:rPr lang="en-US" dirty="0"/>
              <a:t> los DDHH y la </a:t>
            </a:r>
            <a:r>
              <a:rPr lang="en-US" dirty="0" err="1"/>
              <a:t>democracia</a:t>
            </a:r>
            <a:r>
              <a:rPr lang="en-US" dirty="0"/>
              <a:t> en el </a:t>
            </a:r>
            <a:r>
              <a:rPr lang="en-US" dirty="0" err="1"/>
              <a:t>mundo</a:t>
            </a:r>
            <a:r>
              <a:rPr lang="en-US" dirty="0"/>
              <a:t> (2013) y la </a:t>
            </a:r>
            <a:r>
              <a:rPr lang="en-US" dirty="0" err="1"/>
              <a:t>política</a:t>
            </a:r>
            <a:r>
              <a:rPr lang="en-US" dirty="0"/>
              <a:t> de la UE al </a:t>
            </a:r>
            <a:r>
              <a:rPr lang="en-US" dirty="0" err="1"/>
              <a:t>respecto</a:t>
            </a:r>
            <a:r>
              <a:rPr lang="en-US" dirty="0"/>
              <a:t> </a:t>
            </a:r>
            <a:endParaRPr lang="en-US" dirty="0" smtClean="0"/>
          </a:p>
          <a:p>
            <a:r>
              <a:rPr lang="en-US" dirty="0" err="1" smtClean="0"/>
              <a:t>Principios</a:t>
            </a:r>
            <a:r>
              <a:rPr lang="en-US" dirty="0" smtClean="0"/>
              <a:t> de Yogyakarta +10, 2017.</a:t>
            </a:r>
          </a:p>
          <a:p>
            <a:r>
              <a:rPr lang="es-ES_tradnl" dirty="0" err="1"/>
              <a:t>Opinión</a:t>
            </a:r>
            <a:r>
              <a:rPr lang="es-ES_tradnl" dirty="0"/>
              <a:t> Consultiva 24/17 (OC-24/17) 24 .11. 2017 </a:t>
            </a:r>
            <a:endParaRPr lang="es-CO" u="sng" dirty="0"/>
          </a:p>
          <a:p>
            <a:endParaRPr lang="es-ES_tradnl" dirty="0"/>
          </a:p>
          <a:p>
            <a:endParaRPr lang="en-US" dirty="0"/>
          </a:p>
          <a:p>
            <a:endParaRPr lang="en-US" dirty="0" smtClean="0"/>
          </a:p>
          <a:p>
            <a:pPr marL="0" indent="0">
              <a:buNone/>
            </a:pPr>
            <a:endParaRPr lang="en-US" dirty="0"/>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45992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2" y="302381"/>
            <a:ext cx="12071048" cy="1791595"/>
          </a:xfrm>
        </p:spPr>
        <p:style>
          <a:lnRef idx="3">
            <a:schemeClr val="lt1"/>
          </a:lnRef>
          <a:fillRef idx="1">
            <a:schemeClr val="dk1"/>
          </a:fillRef>
          <a:effectRef idx="1">
            <a:schemeClr val="dk1"/>
          </a:effectRef>
          <a:fontRef idx="minor">
            <a:schemeClr val="lt1"/>
          </a:fontRef>
        </p:style>
        <p:txBody>
          <a:bodyPr>
            <a:normAutofit/>
          </a:bodyPr>
          <a:lstStyle/>
          <a:p>
            <a:r>
              <a:rPr lang="en-US" sz="2400" dirty="0" err="1" smtClean="0">
                <a:solidFill>
                  <a:schemeClr val="accent1"/>
                </a:solidFill>
              </a:rPr>
              <a:t>modificaciones</a:t>
            </a:r>
            <a:r>
              <a:rPr lang="en-US" sz="2400" dirty="0" smtClean="0">
                <a:solidFill>
                  <a:schemeClr val="accent1"/>
                </a:solidFill>
              </a:rPr>
              <a:t> </a:t>
            </a:r>
            <a:r>
              <a:rPr lang="en-US" sz="2400" dirty="0" err="1" smtClean="0">
                <a:solidFill>
                  <a:schemeClr val="accent1"/>
                </a:solidFill>
              </a:rPr>
              <a:t>corporales</a:t>
            </a:r>
            <a:r>
              <a:rPr lang="en-US" sz="2400" dirty="0" smtClean="0">
                <a:solidFill>
                  <a:schemeClr val="accent1"/>
                </a:solidFill>
              </a:rPr>
              <a:t> . </a:t>
            </a:r>
            <a:r>
              <a:rPr lang="en-US" sz="2400" dirty="0" smtClean="0"/>
              <a:t/>
            </a:r>
            <a:br>
              <a:rPr lang="en-US" sz="2400" dirty="0" smtClean="0"/>
            </a:br>
            <a:r>
              <a:rPr lang="en-US" sz="2400" dirty="0" smtClean="0"/>
              <a:t/>
            </a:r>
            <a:br>
              <a:rPr lang="en-US" sz="2400" dirty="0" smtClean="0"/>
            </a:br>
            <a:r>
              <a:rPr lang="es-ES" sz="2400" dirty="0" smtClean="0"/>
              <a:t>Superior </a:t>
            </a:r>
            <a:r>
              <a:rPr lang="es-ES" sz="2400" dirty="0"/>
              <a:t>Tribunal de Justicia, Río Negro, 12 </a:t>
            </a:r>
            <a:r>
              <a:rPr lang="es-ES" sz="2400" dirty="0" smtClean="0"/>
              <a:t>.7. 2018</a:t>
            </a:r>
            <a:r>
              <a:rPr lang="es-ES_tradnl" sz="2400" dirty="0"/>
              <a:t>. </a:t>
            </a:r>
            <a:r>
              <a:rPr lang="es-ES" sz="2400" b="1" dirty="0"/>
              <a:t>"E, AC/ U.P.C.N. S/ AMPARO (c) S/ APELACIÓN”. Expte. Nº 29845/18-STJ-. </a:t>
            </a:r>
            <a:endParaRPr lang="en-US" sz="2400" dirty="0"/>
          </a:p>
        </p:txBody>
      </p:sp>
      <p:sp>
        <p:nvSpPr>
          <p:cNvPr id="3" name="Content Placeholder 2"/>
          <p:cNvSpPr>
            <a:spLocks noGrp="1"/>
          </p:cNvSpPr>
          <p:nvPr>
            <p:ph idx="1"/>
          </p:nvPr>
        </p:nvSpPr>
        <p:spPr>
          <a:xfrm>
            <a:off x="411237" y="2121408"/>
            <a:ext cx="11575143" cy="4482592"/>
          </a:xfrm>
        </p:spPr>
        <p:txBody>
          <a:bodyPr>
            <a:normAutofit/>
          </a:bodyPr>
          <a:lstStyle/>
          <a:p>
            <a:pPr marL="0" indent="0">
              <a:buNone/>
            </a:pPr>
            <a:endParaRPr lang="es-ES" sz="2800" b="1" dirty="0"/>
          </a:p>
          <a:p>
            <a:r>
              <a:rPr lang="es-AR" sz="2800" dirty="0"/>
              <a:t>1 instancia: </a:t>
            </a:r>
            <a:endParaRPr lang="es-ES_tradnl" sz="2800" dirty="0"/>
          </a:p>
          <a:p>
            <a:r>
              <a:rPr lang="es-ES" sz="2800" dirty="0"/>
              <a:t>hizo lugar amparo incoada por la Sra. AE (mujer transgénero que se encuentra en proceso de adecuación de identidad), ordenando a UPCN que en el plazo perentorio de 24 </a:t>
            </a:r>
            <a:r>
              <a:rPr lang="es-ES" sz="2800" dirty="0" err="1"/>
              <a:t>hs</a:t>
            </a:r>
            <a:r>
              <a:rPr lang="es-ES" sz="2800" dirty="0"/>
              <a:t>. acompañe la constancia de autorización de cobertura del 100 % de la cirugía de implante capilar, pelo por pelo, mediante técnica “FUE” robótica con línea femenina en el centro Medical </a:t>
            </a:r>
            <a:r>
              <a:rPr lang="es-ES" sz="2800" dirty="0" err="1"/>
              <a:t>Hair</a:t>
            </a:r>
            <a:r>
              <a:rPr lang="es-ES" sz="2800" dirty="0"/>
              <a:t> sito en la ciudad de Buenos Aires.</a:t>
            </a:r>
            <a:endParaRPr lang="es-ES_tradnl" sz="2800" dirty="0"/>
          </a:p>
          <a:p>
            <a:endParaRPr lang="es-ES_tradnl" sz="2800" dirty="0"/>
          </a:p>
        </p:txBody>
      </p:sp>
    </p:spTree>
    <p:extLst>
      <p:ext uri="{BB962C8B-B14F-4D97-AF65-F5344CB8AC3E}">
        <p14:creationId xmlns:p14="http://schemas.microsoft.com/office/powerpoint/2010/main" val="30888129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38" y="0"/>
            <a:ext cx="10717010" cy="810381"/>
          </a:xfrm>
        </p:spPr>
        <p:txBody>
          <a:bodyPr>
            <a:normAutofit fontScale="90000"/>
          </a:bodyPr>
          <a:lstStyle/>
          <a:p>
            <a:r>
              <a:rPr lang="en-US" dirty="0" err="1" smtClean="0"/>
              <a:t>Argumentos</a:t>
            </a:r>
            <a:r>
              <a:rPr lang="en-US" dirty="0" smtClean="0"/>
              <a:t> </a:t>
            </a:r>
            <a:endParaRPr lang="en-US" dirty="0"/>
          </a:p>
        </p:txBody>
      </p:sp>
      <p:sp>
        <p:nvSpPr>
          <p:cNvPr id="4" name="Content Placeholder 3"/>
          <p:cNvSpPr>
            <a:spLocks noGrp="1"/>
          </p:cNvSpPr>
          <p:nvPr>
            <p:ph idx="1"/>
          </p:nvPr>
        </p:nvSpPr>
        <p:spPr>
          <a:xfrm>
            <a:off x="1" y="991810"/>
            <a:ext cx="12046856" cy="5745238"/>
          </a:xfrm>
        </p:spPr>
        <p:txBody>
          <a:bodyPr>
            <a:noAutofit/>
          </a:bodyPr>
          <a:lstStyle/>
          <a:p>
            <a:r>
              <a:rPr lang="es-ES_tradnl" sz="2400" dirty="0"/>
              <a:t> </a:t>
            </a:r>
            <a:r>
              <a:rPr lang="es-ES" sz="2400" dirty="0"/>
              <a:t>ley 26.743 en consonancia con los </a:t>
            </a:r>
            <a:r>
              <a:rPr lang="es-ES" sz="2400" dirty="0">
                <a:solidFill>
                  <a:srgbClr val="D34817"/>
                </a:solidFill>
              </a:rPr>
              <a:t>“Principios de Yogyakarta”</a:t>
            </a:r>
            <a:r>
              <a:rPr lang="es-ES" sz="2400" dirty="0"/>
              <a:t>, reconoció el derecho a la identidad de género como un derecho humano fundamental </a:t>
            </a:r>
            <a:endParaRPr lang="es-ES_tradnl" sz="2400" dirty="0"/>
          </a:p>
          <a:p>
            <a:r>
              <a:rPr lang="es-ES" sz="2400" dirty="0"/>
              <a:t>el Estado garantiza el derecho de todas las personas que desean cambiar su nombre y género, reconociendo el acceso a todas las prestaciones de salud a través del Programa Médico Obligatorio (PMO), incluyendo la </a:t>
            </a:r>
            <a:r>
              <a:rPr lang="es-ES" sz="2400" dirty="0" err="1"/>
              <a:t>hormonización</a:t>
            </a:r>
            <a:r>
              <a:rPr lang="es-ES" sz="2400" dirty="0"/>
              <a:t> y las cirugías de modificación corporal. </a:t>
            </a:r>
            <a:endParaRPr lang="es-ES_tradnl" sz="2400" dirty="0"/>
          </a:p>
          <a:p>
            <a:r>
              <a:rPr lang="es-ES" sz="2400" dirty="0"/>
              <a:t>el anexo I de la reglamentación del artículo 11 de la ley 26.743 que enumera las cirugías es de carácter enunciativo </a:t>
            </a:r>
            <a:r>
              <a:rPr lang="es-ES" sz="2400" dirty="0">
                <a:solidFill>
                  <a:srgbClr val="D34817"/>
                </a:solidFill>
              </a:rPr>
              <a:t>y no taxativo</a:t>
            </a:r>
            <a:r>
              <a:rPr lang="es-ES" sz="2400" dirty="0" smtClean="0"/>
              <a:t>.</a:t>
            </a:r>
            <a:endParaRPr lang="es-ES_tradnl" sz="2400" dirty="0"/>
          </a:p>
          <a:p>
            <a:r>
              <a:rPr lang="en-US" sz="2400" dirty="0" smtClean="0"/>
              <a:t>E</a:t>
            </a:r>
            <a:r>
              <a:rPr lang="es-AR" sz="2400" dirty="0" smtClean="0"/>
              <a:t>l </a:t>
            </a:r>
            <a:r>
              <a:rPr lang="es-AR" sz="2400" dirty="0"/>
              <a:t>caso se conecta invariablemente con el derecho a la salud y a la vida de la amparista los que gozan de protección a nivel convencional y legal</a:t>
            </a:r>
            <a:r>
              <a:rPr lang="es-AR" sz="2400" dirty="0" smtClean="0"/>
              <a:t>;</a:t>
            </a:r>
            <a:endParaRPr lang="es-ES_tradnl" sz="2400" dirty="0"/>
          </a:p>
          <a:p>
            <a:r>
              <a:rPr lang="es-AR" sz="2400" dirty="0"/>
              <a:t>el implante capilar reclamado </a:t>
            </a:r>
            <a:r>
              <a:rPr lang="es-AR" sz="2400" dirty="0">
                <a:solidFill>
                  <a:srgbClr val="D34817"/>
                </a:solidFill>
              </a:rPr>
              <a:t>no encuadra como una prestación de carácter meramente estética </a:t>
            </a:r>
            <a:r>
              <a:rPr lang="es-AR" sz="2400" dirty="0"/>
              <a:t>porque está relacionado con su proceso de adecuación al género al que se autopercibe</a:t>
            </a:r>
            <a:r>
              <a:rPr lang="es-AR" sz="2400" dirty="0" smtClean="0"/>
              <a:t>.</a:t>
            </a:r>
            <a:endParaRPr lang="es-ES_tradnl" sz="2400" dirty="0"/>
          </a:p>
        </p:txBody>
      </p:sp>
    </p:spTree>
    <p:extLst>
      <p:ext uri="{BB962C8B-B14F-4D97-AF65-F5344CB8AC3E}">
        <p14:creationId xmlns:p14="http://schemas.microsoft.com/office/powerpoint/2010/main" val="1834868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47" y="266095"/>
            <a:ext cx="11720285" cy="1233715"/>
          </a:xfrm>
        </p:spPr>
        <p:txBody>
          <a:bodyPr>
            <a:noAutofit/>
          </a:bodyPr>
          <a:lstStyle/>
          <a:p>
            <a:r>
              <a:rPr lang="es-AR" sz="3200" b="1" dirty="0"/>
              <a:t>Apelación. </a:t>
            </a:r>
            <a:r>
              <a:rPr lang="es-AR" sz="3200" dirty="0"/>
              <a:t>Obra Social Unión Personal de la Unión del Personal Civil de la Nación (UPCN)</a:t>
            </a:r>
            <a:r>
              <a:rPr lang="es-AR" sz="3200" dirty="0" smtClean="0"/>
              <a:t>,</a:t>
            </a:r>
            <a:endParaRPr lang="en-US" sz="3200" dirty="0"/>
          </a:p>
        </p:txBody>
      </p:sp>
      <p:sp>
        <p:nvSpPr>
          <p:cNvPr id="3" name="Content Placeholder 2"/>
          <p:cNvSpPr>
            <a:spLocks noGrp="1"/>
          </p:cNvSpPr>
          <p:nvPr>
            <p:ph idx="1"/>
          </p:nvPr>
        </p:nvSpPr>
        <p:spPr>
          <a:xfrm>
            <a:off x="278190" y="1451429"/>
            <a:ext cx="11684000" cy="5213047"/>
          </a:xfrm>
        </p:spPr>
        <p:txBody>
          <a:bodyPr>
            <a:noAutofit/>
          </a:bodyPr>
          <a:lstStyle/>
          <a:p>
            <a:r>
              <a:rPr lang="es-AR" sz="2800" dirty="0"/>
              <a:t> </a:t>
            </a:r>
            <a:r>
              <a:rPr lang="es-AR" sz="2800" dirty="0" smtClean="0"/>
              <a:t>la </a:t>
            </a:r>
            <a:r>
              <a:rPr lang="es-AR" sz="2800" dirty="0"/>
              <a:t>prestación reclamada (implante capilar), independientemente del marco jurídico consignado en la sentencia atacada, no tiene cobertura para ningún afiliado y es por ello que considera que el fallo impugnado obliga a su mandante a exceder sus obligaciones legales, viéndose lesionadas las garantías de imparcialidad, igualdad ante la ley y propiedad de UPCN. </a:t>
            </a:r>
            <a:endParaRPr lang="es-ES_tradnl" sz="2800" dirty="0"/>
          </a:p>
          <a:p>
            <a:r>
              <a:rPr lang="es-AR" sz="2800" dirty="0"/>
              <a:t> </a:t>
            </a:r>
            <a:r>
              <a:rPr lang="es-AR" sz="2800" dirty="0" smtClean="0"/>
              <a:t>la </a:t>
            </a:r>
            <a:r>
              <a:rPr lang="es-AR" sz="2800" dirty="0"/>
              <a:t>prestación reclamada no está incluida en el PMO, en la ley 26.743 o en otra normativa ni en los planes de la obra social, por lo que la requerida no incurrió en una conducta arbitraria, ilegal o discriminatoria</a:t>
            </a:r>
            <a:r>
              <a:rPr lang="es-AR" sz="2800" dirty="0" smtClean="0"/>
              <a:t>.</a:t>
            </a:r>
            <a:endParaRPr lang="es-ES_tradnl" sz="2800" dirty="0"/>
          </a:p>
        </p:txBody>
      </p:sp>
    </p:spTree>
    <p:extLst>
      <p:ext uri="{BB962C8B-B14F-4D97-AF65-F5344CB8AC3E}">
        <p14:creationId xmlns:p14="http://schemas.microsoft.com/office/powerpoint/2010/main" val="9246735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15178"/>
          </a:xfrm>
        </p:spPr>
        <p:txBody>
          <a:bodyPr/>
          <a:lstStyle/>
          <a:p>
            <a:r>
              <a:rPr lang="en-US" dirty="0" err="1" smtClean="0"/>
              <a:t>Dictamen</a:t>
            </a:r>
            <a:r>
              <a:rPr lang="en-US" dirty="0" smtClean="0"/>
              <a:t> </a:t>
            </a:r>
            <a:r>
              <a:rPr lang="en-US" dirty="0" err="1" smtClean="0"/>
              <a:t>procuracion</a:t>
            </a:r>
            <a:r>
              <a:rPr lang="en-US" dirty="0" smtClean="0"/>
              <a:t> </a:t>
            </a:r>
            <a:endParaRPr lang="en-US" dirty="0"/>
          </a:p>
        </p:txBody>
      </p:sp>
      <p:sp>
        <p:nvSpPr>
          <p:cNvPr id="3" name="Content Placeholder 2"/>
          <p:cNvSpPr>
            <a:spLocks noGrp="1"/>
          </p:cNvSpPr>
          <p:nvPr>
            <p:ph idx="1"/>
          </p:nvPr>
        </p:nvSpPr>
        <p:spPr>
          <a:xfrm>
            <a:off x="338667" y="1644952"/>
            <a:ext cx="11647714" cy="4527248"/>
          </a:xfrm>
        </p:spPr>
        <p:txBody>
          <a:bodyPr>
            <a:normAutofit/>
          </a:bodyPr>
          <a:lstStyle/>
          <a:p>
            <a:r>
              <a:rPr lang="es-AR" sz="2600" dirty="0"/>
              <a:t>la actitud de la demandada en su </a:t>
            </a:r>
            <a:r>
              <a:rPr lang="es-AR" sz="2600" dirty="0">
                <a:solidFill>
                  <a:srgbClr val="D34817"/>
                </a:solidFill>
              </a:rPr>
              <a:t>libelo recursivo al referirse a la amparista por su nombre y género masculinos es demostrativa de su ausencia de perspectiva de género</a:t>
            </a:r>
            <a:r>
              <a:rPr lang="es-AR" sz="2600" dirty="0"/>
              <a:t>, </a:t>
            </a:r>
            <a:r>
              <a:rPr lang="es-AR" sz="2600" b="1" u="sng" dirty="0"/>
              <a:t>calificando como un error que pretenda colocar a la accionante en pie de igualdad con los restantes beneficiarios de la obra social</a:t>
            </a:r>
            <a:r>
              <a:rPr lang="es-AR" sz="2600" dirty="0"/>
              <a:t>, desatendiendo el rol tuitivo que la legislación le otorga a estos grupos afectados.</a:t>
            </a:r>
            <a:endParaRPr lang="es-ES_tradnl" sz="2600" dirty="0"/>
          </a:p>
          <a:p>
            <a:r>
              <a:rPr lang="es-AR" sz="2600" dirty="0"/>
              <a:t>la sentencia no se encuentra viciada de subjetivismo como esgrime la recurrente, por el contrario señala que la </a:t>
            </a:r>
            <a:r>
              <a:rPr lang="es-AR" sz="2600" dirty="0">
                <a:solidFill>
                  <a:srgbClr val="D34817"/>
                </a:solidFill>
              </a:rPr>
              <a:t>Jueza tuvo presente que la ley de identidad de género se dictó con el objetivo de garantizar el ejercicio de derechos de un grupo vulnerable que ha sido históricamente discriminado en razón de su sexo </a:t>
            </a:r>
            <a:r>
              <a:rPr lang="es-AR" sz="2600" dirty="0"/>
              <a:t>(entendido como concepto cultural).</a:t>
            </a:r>
            <a:endParaRPr lang="es-ES_tradnl" sz="2600" dirty="0"/>
          </a:p>
          <a:p>
            <a:pPr marL="0" indent="0">
              <a:buNone/>
            </a:pPr>
            <a:endParaRPr lang="es-ES_tradnl" sz="2600" dirty="0"/>
          </a:p>
        </p:txBody>
      </p:sp>
    </p:spTree>
    <p:extLst>
      <p:ext uri="{BB962C8B-B14F-4D97-AF65-F5344CB8AC3E}">
        <p14:creationId xmlns:p14="http://schemas.microsoft.com/office/powerpoint/2010/main" val="4151547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658" y="279013"/>
            <a:ext cx="10058400" cy="882130"/>
          </a:xfrm>
        </p:spPr>
        <p:txBody>
          <a:bodyPr/>
          <a:lstStyle/>
          <a:p>
            <a:r>
              <a:rPr lang="en-US" dirty="0" smtClean="0"/>
              <a:t>Superior Tribunal </a:t>
            </a:r>
            <a:endParaRPr lang="en-US" dirty="0"/>
          </a:p>
        </p:txBody>
      </p:sp>
      <p:sp>
        <p:nvSpPr>
          <p:cNvPr id="3" name="Content Placeholder 2"/>
          <p:cNvSpPr>
            <a:spLocks noGrp="1"/>
          </p:cNvSpPr>
          <p:nvPr>
            <p:ph idx="1"/>
          </p:nvPr>
        </p:nvSpPr>
        <p:spPr>
          <a:xfrm>
            <a:off x="290285" y="1233713"/>
            <a:ext cx="11575143" cy="5297715"/>
          </a:xfrm>
        </p:spPr>
        <p:txBody>
          <a:bodyPr>
            <a:normAutofit/>
          </a:bodyPr>
          <a:lstStyle/>
          <a:p>
            <a:r>
              <a:rPr lang="es-AR" sz="2200" dirty="0" smtClean="0"/>
              <a:t>el </a:t>
            </a:r>
            <a:r>
              <a:rPr lang="es-AR" sz="2200" dirty="0"/>
              <a:t>objeto del presente amparo es salvaguardar la salud de una mujer transgénero que se encuentra en proceso de adecuación de identidad, realidad que nos posiciona frente a una situación sensiblemente delicada puesto que el reclamo por la cobertura del costo de un implante capilar en un caso como el presente </a:t>
            </a:r>
            <a:r>
              <a:rPr lang="es-AR" sz="2200" dirty="0">
                <a:solidFill>
                  <a:srgbClr val="D34817"/>
                </a:solidFill>
              </a:rPr>
              <a:t>nunca podría ser considerado una cuestión de carácter meramente estética al estar vinculado con la salud psicofísica de la accionante.</a:t>
            </a:r>
            <a:endParaRPr lang="es-ES_tradnl" sz="2200" dirty="0">
              <a:solidFill>
                <a:srgbClr val="D34817"/>
              </a:solidFill>
            </a:endParaRPr>
          </a:p>
          <a:p>
            <a:r>
              <a:rPr lang="es-AR" sz="2200" dirty="0"/>
              <a:t>resulta evidente que en el sublite nos encontramos frente a una restricción clara y manifiesta al derecho constitucional a la salud y a la vida de la amparista, habiendo obrado la obra social requerida con arbitrariedad e ilegalidad manifiesta al respecto, sin que sea suficiente la indicación genérica de que la práctica reclamada no se encuentra en el </a:t>
            </a:r>
            <a:r>
              <a:rPr lang="es-AR" sz="2200" dirty="0">
                <a:solidFill>
                  <a:srgbClr val="D34817"/>
                </a:solidFill>
              </a:rPr>
              <a:t>PMO por tratarse de un piso prestacional </a:t>
            </a:r>
            <a:r>
              <a:rPr lang="es-AR" sz="2200" dirty="0"/>
              <a:t>conforme la doctrina legal de este Superior Tribunal de Justicia, argumentación que además tal y como lo señala la sentenciante es limitativa de lo expresado en la ley específica que es de orden público, máxime cuando el detalle de intervenciones que contiene la ley de identidad de género no es taxativo</a:t>
            </a:r>
            <a:r>
              <a:rPr lang="es-AR" sz="2200" dirty="0" smtClean="0"/>
              <a:t>.</a:t>
            </a:r>
            <a:endParaRPr lang="es-ES_tradnl" sz="2200" dirty="0"/>
          </a:p>
        </p:txBody>
      </p:sp>
    </p:spTree>
    <p:extLst>
      <p:ext uri="{BB962C8B-B14F-4D97-AF65-F5344CB8AC3E}">
        <p14:creationId xmlns:p14="http://schemas.microsoft.com/office/powerpoint/2010/main" val="9723169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Cuál</a:t>
            </a:r>
            <a:r>
              <a:rPr lang="en-US" dirty="0" smtClean="0"/>
              <a:t> </a:t>
            </a:r>
            <a:r>
              <a:rPr lang="en-US" dirty="0" err="1" smtClean="0"/>
              <a:t>es</a:t>
            </a:r>
            <a:r>
              <a:rPr lang="en-US" dirty="0" smtClean="0"/>
              <a:t> el </a:t>
            </a:r>
            <a:r>
              <a:rPr lang="en-US" dirty="0" err="1" smtClean="0"/>
              <a:t>alcance</a:t>
            </a:r>
            <a:r>
              <a:rPr lang="en-US" dirty="0" smtClean="0"/>
              <a:t> de </a:t>
            </a:r>
            <a:r>
              <a:rPr lang="en-US" dirty="0" err="1" smtClean="0"/>
              <a:t>esta</a:t>
            </a:r>
            <a:r>
              <a:rPr lang="en-US" dirty="0" smtClean="0"/>
              <a:t> autonomía?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531832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IMG_9065.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76" t="11858" r="376" b="24561"/>
          <a:stretch/>
        </p:blipFill>
        <p:spPr>
          <a:xfrm>
            <a:off x="568297" y="867418"/>
            <a:ext cx="10972800" cy="5692457"/>
          </a:xfrm>
        </p:spPr>
      </p:pic>
    </p:spTree>
    <p:extLst>
      <p:ext uri="{BB962C8B-B14F-4D97-AF65-F5344CB8AC3E}">
        <p14:creationId xmlns:p14="http://schemas.microsoft.com/office/powerpoint/2010/main" val="24142656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 </a:t>
            </a:r>
            <a:r>
              <a:rPr lang="en-US" dirty="0" err="1" smtClean="0"/>
              <a:t>noticia</a:t>
            </a:r>
            <a:r>
              <a:rPr lang="en-US" dirty="0" smtClean="0"/>
              <a:t> </a:t>
            </a:r>
            <a:endParaRPr lang="en-US" dirty="0"/>
          </a:p>
        </p:txBody>
      </p:sp>
      <p:sp>
        <p:nvSpPr>
          <p:cNvPr id="6" name="Content Placeholder 5"/>
          <p:cNvSpPr>
            <a:spLocks noGrp="1"/>
          </p:cNvSpPr>
          <p:nvPr>
            <p:ph sz="half" idx="1"/>
          </p:nvPr>
        </p:nvSpPr>
        <p:spPr>
          <a:xfrm>
            <a:off x="609600" y="2446285"/>
            <a:ext cx="4673600" cy="3201572"/>
          </a:xfrm>
        </p:spPr>
        <p:txBody>
          <a:bodyPr/>
          <a:lstStyle/>
          <a:p>
            <a:r>
              <a:rPr lang="es-ES_tradnl" dirty="0"/>
              <a:t>Ni femenino, ni masculino: en Canadá nació un bebé a quien no le asignaron género</a:t>
            </a:r>
          </a:p>
          <a:p>
            <a:r>
              <a:rPr lang="es-ES_tradnl" dirty="0"/>
              <a:t>VIERNES 07 DE JULIO DE 2017 </a:t>
            </a:r>
            <a:r>
              <a:rPr lang="es-ES_tradnl" dirty="0" smtClean="0"/>
              <a:t> </a:t>
            </a:r>
          </a:p>
          <a:p>
            <a:r>
              <a:rPr lang="es-ES_tradnl" dirty="0" smtClean="0"/>
              <a:t>La Nación/El </a:t>
            </a:r>
            <a:r>
              <a:rPr lang="es-ES_tradnl" dirty="0" err="1" smtClean="0"/>
              <a:t>Pais</a:t>
            </a:r>
            <a:r>
              <a:rPr lang="es-ES_tradnl" dirty="0" smtClean="0"/>
              <a:t>.</a:t>
            </a:r>
            <a:endParaRPr lang="es-ES_tradnl" dirty="0"/>
          </a:p>
          <a:p>
            <a:endParaRPr lang="en-US" dirty="0"/>
          </a:p>
        </p:txBody>
      </p:sp>
      <p:pic>
        <p:nvPicPr>
          <p:cNvPr id="9" name="Content Placeholder 8" descr="identidad-de-genero-2487349w640.jpg"/>
          <p:cNvPicPr>
            <a:picLocks noGrp="1" noChangeAspect="1"/>
          </p:cNvPicPr>
          <p:nvPr>
            <p:ph sz="half" idx="2"/>
          </p:nvPr>
        </p:nvPicPr>
        <p:blipFill>
          <a:blip r:embed="rId2">
            <a:extLst>
              <a:ext uri="{28A0092B-C50C-407E-A947-70E740481C1C}">
                <a14:useLocalDpi xmlns:a14="http://schemas.microsoft.com/office/drawing/2010/main" val="0"/>
              </a:ext>
            </a:extLst>
          </a:blip>
          <a:srcRect t="-37421" b="-37421"/>
          <a:stretch>
            <a:fillRect/>
          </a:stretch>
        </p:blipFill>
        <p:spPr>
          <a:xfrm>
            <a:off x="5588000" y="914403"/>
            <a:ext cx="6400800" cy="4733925"/>
          </a:xfrm>
        </p:spPr>
      </p:pic>
      <p:sp>
        <p:nvSpPr>
          <p:cNvPr id="10" name="Rectangle 9"/>
          <p:cNvSpPr/>
          <p:nvPr/>
        </p:nvSpPr>
        <p:spPr>
          <a:xfrm rot="10800000" flipV="1">
            <a:off x="6197600" y="4842305"/>
            <a:ext cx="5689600" cy="1754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nknown</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undetermined</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718620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573" y="76199"/>
            <a:ext cx="11204027" cy="2276716"/>
          </a:xfrm>
        </p:spPr>
        <p:style>
          <a:lnRef idx="1">
            <a:schemeClr val="accent2"/>
          </a:lnRef>
          <a:fillRef idx="2">
            <a:schemeClr val="accent2"/>
          </a:fillRef>
          <a:effectRef idx="1">
            <a:schemeClr val="accent2"/>
          </a:effectRef>
          <a:fontRef idx="minor">
            <a:schemeClr val="dk1"/>
          </a:fontRef>
        </p:style>
        <p:txBody>
          <a:bodyPr>
            <a:normAutofit/>
          </a:bodyPr>
          <a:lstStyle/>
          <a:p>
            <a:r>
              <a:rPr lang="es-ES_tradnl" sz="3600" b="1" dirty="0"/>
              <a:t>No es niño ni niña: los padres que crían </a:t>
            </a:r>
            <a:r>
              <a:rPr lang="es-ES_tradnl" sz="3600" b="1" dirty="0" smtClean="0"/>
              <a:t>hij*s </a:t>
            </a:r>
            <a:r>
              <a:rPr lang="es-ES_tradnl" sz="3600" b="1" dirty="0"/>
              <a:t>de género </a:t>
            </a:r>
            <a:r>
              <a:rPr lang="es-ES_tradnl" sz="3600" b="1" dirty="0" smtClean="0"/>
              <a:t>abierto</a:t>
            </a:r>
            <a:r>
              <a:rPr lang="es-ES_tradnl" sz="3600" dirty="0" smtClean="0"/>
              <a:t>. </a:t>
            </a:r>
            <a:r>
              <a:rPr lang="en-US" sz="3600" dirty="0" smtClean="0"/>
              <a:t>I</a:t>
            </a:r>
            <a:r>
              <a:rPr lang="es-ES_tradnl" sz="3600" dirty="0" err="1" smtClean="0"/>
              <a:t>nfobae</a:t>
            </a:r>
            <a:r>
              <a:rPr lang="es-ES_tradnl" sz="3600" dirty="0" smtClean="0"/>
              <a:t>. 8 abril 2018.</a:t>
            </a:r>
            <a:endParaRPr lang="en-US" sz="3600" dirty="0"/>
          </a:p>
        </p:txBody>
      </p:sp>
      <p:sp>
        <p:nvSpPr>
          <p:cNvPr id="6" name="Content Placeholder 5"/>
          <p:cNvSpPr>
            <a:spLocks noGrp="1"/>
          </p:cNvSpPr>
          <p:nvPr>
            <p:ph idx="1"/>
          </p:nvPr>
        </p:nvSpPr>
        <p:spPr>
          <a:xfrm>
            <a:off x="362857" y="2819762"/>
            <a:ext cx="11550953" cy="3881000"/>
          </a:xfrm>
        </p:spPr>
        <p:txBody>
          <a:bodyPr>
            <a:normAutofit/>
          </a:bodyPr>
          <a:lstStyle/>
          <a:p>
            <a:r>
              <a:rPr lang="es-ES_tradnl" sz="3400" b="1" dirty="0"/>
              <a:t>nueva forma de educar a </a:t>
            </a:r>
            <a:r>
              <a:rPr lang="es-ES_tradnl" sz="3400" b="1" dirty="0" smtClean="0"/>
              <a:t>hij</a:t>
            </a:r>
            <a:r>
              <a:rPr lang="es-ES_tradnl" sz="3400" b="1" dirty="0"/>
              <a:t>*</a:t>
            </a:r>
            <a:r>
              <a:rPr lang="es-ES_tradnl" sz="3400" b="1" dirty="0" smtClean="0"/>
              <a:t>s </a:t>
            </a:r>
            <a:r>
              <a:rPr lang="es-ES_tradnl" sz="3400" dirty="0"/>
              <a:t> implica que los padres y las madres </a:t>
            </a:r>
            <a:r>
              <a:rPr lang="es-ES_tradnl" sz="3400" b="1" dirty="0"/>
              <a:t>no revelan el sexo de su bebé ni usan pronombres masculinos o femeninos</a:t>
            </a:r>
            <a:r>
              <a:rPr lang="es-ES_tradnl" sz="3400" dirty="0"/>
              <a:t>, sino el neutral: </a:t>
            </a:r>
            <a:r>
              <a:rPr lang="es-ES_tradnl" sz="3400" b="1" dirty="0"/>
              <a:t>elle</a:t>
            </a:r>
            <a:r>
              <a:rPr lang="es-ES_tradnl" sz="3400" dirty="0"/>
              <a:t>, en español; </a:t>
            </a:r>
            <a:r>
              <a:rPr lang="es-ES_tradnl" sz="3400" b="1" i="1" dirty="0" err="1"/>
              <a:t>they</a:t>
            </a:r>
            <a:r>
              <a:rPr lang="es-ES_tradnl" sz="3400" dirty="0"/>
              <a:t>, en inglés.</a:t>
            </a:r>
          </a:p>
          <a:p>
            <a:r>
              <a:rPr lang="es-ES_tradnl" sz="3400" dirty="0" smtClean="0"/>
              <a:t>solicitan no poner sexo en certificado de nacimiento. </a:t>
            </a:r>
            <a:endParaRPr lang="es-ES_tradnl" sz="3400" dirty="0"/>
          </a:p>
        </p:txBody>
      </p:sp>
    </p:spTree>
    <p:extLst>
      <p:ext uri="{BB962C8B-B14F-4D97-AF65-F5344CB8AC3E}">
        <p14:creationId xmlns:p14="http://schemas.microsoft.com/office/powerpoint/2010/main" val="21826465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a:bodyPr>
          <a:lstStyle/>
          <a:p>
            <a:r>
              <a:rPr lang="es-ES_tradnl" b="1" dirty="0" smtClean="0"/>
              <a:t>Storm</a:t>
            </a:r>
            <a:r>
              <a:rPr lang="es-ES_tradnl" dirty="0"/>
              <a:t> </a:t>
            </a:r>
            <a:r>
              <a:rPr lang="es-ES_tradnl" dirty="0" smtClean="0"/>
              <a:t>nació en 2011 y fue </a:t>
            </a:r>
            <a:r>
              <a:rPr lang="es-ES_tradnl" dirty="0" err="1" smtClean="0"/>
              <a:t>bebelle</a:t>
            </a:r>
            <a:r>
              <a:rPr lang="es-ES_tradnl" dirty="0" smtClean="0"/>
              <a:t>. </a:t>
            </a:r>
            <a:r>
              <a:rPr lang="en-US" dirty="0" smtClean="0"/>
              <a:t>C</a:t>
            </a:r>
            <a:r>
              <a:rPr lang="es-ES_tradnl" dirty="0" smtClean="0"/>
              <a:t>riada sin género.</a:t>
            </a:r>
          </a:p>
          <a:p>
            <a:endParaRPr lang="es-ES_tradnl" dirty="0"/>
          </a:p>
          <a:p>
            <a:r>
              <a:rPr lang="es-ES_tradnl" dirty="0"/>
              <a:t>A los cinco años, Storm eligió su género: anunció que quería que hablaran de “ella”</a:t>
            </a:r>
          </a:p>
          <a:p>
            <a:r>
              <a:rPr lang="es-ES_tradnl" dirty="0"/>
              <a:t> </a:t>
            </a:r>
          </a:p>
          <a:p>
            <a:endParaRPr lang="es-ES_tradnl" dirty="0"/>
          </a:p>
          <a:p>
            <a:endParaRPr lang="en-US" dirty="0"/>
          </a:p>
        </p:txBody>
      </p:sp>
      <p:pic>
        <p:nvPicPr>
          <p:cNvPr id="7" name="Content Placeholder 6" descr="bebes-de-genero-abierto-1.jpg"/>
          <p:cNvPicPr>
            <a:picLocks noGrp="1" noChangeAspect="1"/>
          </p:cNvPicPr>
          <p:nvPr>
            <p:ph sz="half" idx="2"/>
          </p:nvPr>
        </p:nvPicPr>
        <p:blipFill>
          <a:blip r:embed="rId2">
            <a:extLst>
              <a:ext uri="{28A0092B-C50C-407E-A947-70E740481C1C}">
                <a14:useLocalDpi xmlns:a14="http://schemas.microsoft.com/office/drawing/2010/main" val="0"/>
              </a:ext>
            </a:extLst>
          </a:blip>
          <a:srcRect l="9413" r="9413"/>
          <a:stretch>
            <a:fillRect/>
          </a:stretch>
        </p:blipFill>
        <p:spPr/>
      </p:pic>
      <p:sp>
        <p:nvSpPr>
          <p:cNvPr id="8" name="Rectangle 7"/>
          <p:cNvSpPr/>
          <p:nvPr/>
        </p:nvSpPr>
        <p:spPr>
          <a:xfrm>
            <a:off x="1422400" y="1981200"/>
            <a:ext cx="9550400" cy="3416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odríamos</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inscribir como x a un* niñ* cuando nace o no poner sexo?</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0339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fontAlgn="auto">
              <a:spcAft>
                <a:spcPts val="0"/>
              </a:spcAft>
              <a:defRPr/>
            </a:pPr>
            <a:r>
              <a:rPr lang="fr-FR" b="1" dirty="0" smtClean="0">
                <a:ea typeface="+mj-ea"/>
                <a:cs typeface="+mj-cs"/>
              </a:rPr>
              <a:t>Q</a:t>
            </a:r>
            <a:r>
              <a:rPr lang="es-ES_tradnl" b="1" dirty="0" err="1" smtClean="0">
                <a:ea typeface="+mj-ea"/>
                <a:cs typeface="+mj-cs"/>
              </a:rPr>
              <a:t>ué</a:t>
            </a:r>
            <a:r>
              <a:rPr lang="es-ES_tradnl" b="1" dirty="0" smtClean="0">
                <a:ea typeface="+mj-ea"/>
                <a:cs typeface="+mj-cs"/>
              </a:rPr>
              <a:t> es la identidad de género?</a:t>
            </a:r>
            <a:endParaRPr lang="en-US" dirty="0">
              <a:ea typeface="+mj-ea"/>
              <a:cs typeface="+mj-cs"/>
            </a:endParaRP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2806593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El </a:t>
            </a:r>
            <a:r>
              <a:rPr lang="en-US" dirty="0" err="1" smtClean="0"/>
              <a:t>pleno</a:t>
            </a:r>
            <a:r>
              <a:rPr lang="en-US" dirty="0" smtClean="0"/>
              <a:t> </a:t>
            </a:r>
            <a:r>
              <a:rPr lang="en-US" dirty="0" err="1" smtClean="0"/>
              <a:t>reconocimiento</a:t>
            </a:r>
            <a:r>
              <a:rPr lang="en-US" dirty="0" smtClean="0"/>
              <a:t> de la </a:t>
            </a:r>
            <a:r>
              <a:rPr lang="en-US" dirty="0" err="1" smtClean="0"/>
              <a:t>autonomia</a:t>
            </a:r>
            <a:r>
              <a:rPr lang="en-US" dirty="0" smtClean="0"/>
              <a:t> </a:t>
            </a:r>
            <a:r>
              <a:rPr lang="en-US" dirty="0" err="1" smtClean="0"/>
              <a:t>reproductiva</a:t>
            </a:r>
            <a:endParaRPr lang="en-US" dirty="0"/>
          </a:p>
        </p:txBody>
      </p:sp>
      <p:sp>
        <p:nvSpPr>
          <p:cNvPr id="5" name="Text Placeholder 4"/>
          <p:cNvSpPr>
            <a:spLocks noGrp="1"/>
          </p:cNvSpPr>
          <p:nvPr>
            <p:ph type="body" idx="1"/>
          </p:nvPr>
        </p:nvSpPr>
        <p:spPr/>
        <p:txBody>
          <a:bodyPr>
            <a:normAutofit/>
          </a:bodyPr>
          <a:lstStyle/>
          <a:p>
            <a:r>
              <a:rPr lang="en-US" sz="3200" dirty="0" smtClean="0"/>
              <a:t>Al no </a:t>
            </a:r>
            <a:r>
              <a:rPr lang="en-US" sz="3200" dirty="0" err="1" smtClean="0"/>
              <a:t>requerir</a:t>
            </a:r>
            <a:r>
              <a:rPr lang="en-US" sz="3200" dirty="0" smtClean="0"/>
              <a:t> </a:t>
            </a:r>
            <a:r>
              <a:rPr lang="en-US" sz="3200" dirty="0" err="1" smtClean="0"/>
              <a:t>modificaciones</a:t>
            </a:r>
            <a:r>
              <a:rPr lang="en-US" sz="3200" dirty="0" smtClean="0"/>
              <a:t> </a:t>
            </a:r>
            <a:r>
              <a:rPr lang="en-US" sz="3200" dirty="0" err="1" smtClean="0"/>
              <a:t>corporales</a:t>
            </a:r>
            <a:endParaRPr lang="en-US" sz="3200" dirty="0"/>
          </a:p>
        </p:txBody>
      </p:sp>
    </p:spTree>
    <p:extLst>
      <p:ext uri="{BB962C8B-B14F-4D97-AF65-F5344CB8AC3E}">
        <p14:creationId xmlns:p14="http://schemas.microsoft.com/office/powerpoint/2010/main" val="11628697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D:\Users\Rulo\Documents\bioetica\transexualismo,homosexualismo e intersexualismo\article-2135502-11FD47EF000005DC-33_306x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2" y="188916"/>
            <a:ext cx="66167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Rectangle 1"/>
          <p:cNvSpPr>
            <a:spLocks noChangeArrowheads="1"/>
          </p:cNvSpPr>
          <p:nvPr/>
        </p:nvSpPr>
        <p:spPr bwMode="auto">
          <a:xfrm>
            <a:off x="6233586" y="185738"/>
            <a:ext cx="5643033" cy="25844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a:r>
              <a:rPr lang="es-ES_tradnl" sz="5400"/>
              <a:t>el derecho a formar una familia</a:t>
            </a:r>
          </a:p>
        </p:txBody>
      </p:sp>
    </p:spTree>
    <p:extLst>
      <p:ext uri="{BB962C8B-B14F-4D97-AF65-F5344CB8AC3E}">
        <p14:creationId xmlns:p14="http://schemas.microsoft.com/office/powerpoint/2010/main" val="19348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017" y="1905000"/>
            <a:ext cx="10972800" cy="4065588"/>
          </a:xfrm>
        </p:spPr>
        <p:style>
          <a:lnRef idx="1">
            <a:schemeClr val="accent3"/>
          </a:lnRef>
          <a:fillRef idx="2">
            <a:schemeClr val="accent3"/>
          </a:fillRef>
          <a:effectRef idx="1">
            <a:schemeClr val="accent3"/>
          </a:effectRef>
          <a:fontRef idx="minor">
            <a:schemeClr val="dk1"/>
          </a:fontRef>
        </p:style>
        <p:txBody>
          <a:bodyPr/>
          <a:lstStyle/>
          <a:p>
            <a:pPr marL="274320" fontAlgn="auto">
              <a:spcAft>
                <a:spcPts val="0"/>
              </a:spcAft>
              <a:buFont typeface="Wingdings 2" pitchFamily="18" charset="2"/>
              <a:buChar char=""/>
              <a:defRPr/>
            </a:pPr>
            <a:r>
              <a:rPr lang="en-US" sz="3200" dirty="0" err="1" smtClean="0"/>
              <a:t>Adopción</a:t>
            </a:r>
            <a:r>
              <a:rPr lang="en-US" sz="3200" dirty="0" smtClean="0"/>
              <a:t> plena de dos </a:t>
            </a:r>
            <a:r>
              <a:rPr lang="en-US" sz="3200" dirty="0" err="1" smtClean="0"/>
              <a:t>niños</a:t>
            </a:r>
            <a:r>
              <a:rPr lang="en-US" sz="3200" dirty="0" smtClean="0"/>
              <a:t> de 11 y 9 </a:t>
            </a:r>
            <a:r>
              <a:rPr lang="en-US" sz="3200" dirty="0" err="1" smtClean="0"/>
              <a:t>años</a:t>
            </a:r>
            <a:r>
              <a:rPr lang="en-US" sz="3200" dirty="0" smtClean="0"/>
              <a:t>. </a:t>
            </a:r>
            <a:r>
              <a:rPr lang="en-US" sz="3200" dirty="0" err="1" smtClean="0"/>
              <a:t>Están</a:t>
            </a:r>
            <a:r>
              <a:rPr lang="en-US" sz="3200" dirty="0" smtClean="0"/>
              <a:t> con </a:t>
            </a:r>
            <a:r>
              <a:rPr lang="en-US" sz="3200" dirty="0" err="1" smtClean="0"/>
              <a:t>ella</a:t>
            </a:r>
            <a:r>
              <a:rPr lang="en-US" sz="3200" dirty="0" smtClean="0"/>
              <a:t> </a:t>
            </a:r>
            <a:r>
              <a:rPr lang="en-US" sz="3200" dirty="0" err="1" smtClean="0"/>
              <a:t>desde</a:t>
            </a:r>
            <a:r>
              <a:rPr lang="en-US" sz="3200" dirty="0" smtClean="0"/>
              <a:t> 2006 (</a:t>
            </a:r>
            <a:r>
              <a:rPr lang="en-US" sz="3200" dirty="0" err="1" smtClean="0"/>
              <a:t>uno</a:t>
            </a:r>
            <a:r>
              <a:rPr lang="en-US" sz="3200" dirty="0" smtClean="0"/>
              <a:t> 1 </a:t>
            </a:r>
            <a:r>
              <a:rPr lang="en-US" sz="3200" dirty="0" err="1" smtClean="0"/>
              <a:t>año</a:t>
            </a:r>
            <a:r>
              <a:rPr lang="en-US" sz="3200" dirty="0" smtClean="0"/>
              <a:t> y el </a:t>
            </a:r>
            <a:r>
              <a:rPr lang="en-US" sz="3200" dirty="0" err="1" smtClean="0"/>
              <a:t>otro</a:t>
            </a:r>
            <a:r>
              <a:rPr lang="en-US" sz="3200" dirty="0" smtClean="0"/>
              <a:t> 3)</a:t>
            </a:r>
          </a:p>
          <a:p>
            <a:pPr marL="274320" fontAlgn="auto">
              <a:spcAft>
                <a:spcPts val="0"/>
              </a:spcAft>
              <a:buFont typeface="Wingdings 2" pitchFamily="18" charset="2"/>
              <a:buChar char=""/>
              <a:defRPr/>
            </a:pPr>
            <a:r>
              <a:rPr lang="es-AR" sz="3200" dirty="0"/>
              <a:t>guarda definitiva</a:t>
            </a:r>
            <a:r>
              <a:rPr lang="es-ES_tradnl" sz="3200" dirty="0"/>
              <a:t> </a:t>
            </a:r>
            <a:r>
              <a:rPr lang="es-ES_tradnl" sz="3200" dirty="0" smtClean="0"/>
              <a:t>desde 2009.</a:t>
            </a:r>
            <a:endParaRPr lang="en-US" sz="3200" dirty="0" smtClean="0"/>
          </a:p>
          <a:p>
            <a:pPr marL="274320" fontAlgn="auto">
              <a:spcAft>
                <a:spcPts val="0"/>
              </a:spcAft>
              <a:buFont typeface="Wingdings 2" pitchFamily="18" charset="2"/>
              <a:buChar char=""/>
              <a:defRPr/>
            </a:pPr>
            <a:r>
              <a:rPr lang="en-US" sz="3200" dirty="0" smtClean="0"/>
              <a:t>Familia de </a:t>
            </a:r>
            <a:r>
              <a:rPr lang="en-US" sz="3200" dirty="0" err="1" smtClean="0"/>
              <a:t>origen</a:t>
            </a:r>
            <a:r>
              <a:rPr lang="en-US" sz="3200" dirty="0" smtClean="0"/>
              <a:t> . </a:t>
            </a:r>
            <a:r>
              <a:rPr lang="en-US" sz="3200" dirty="0" err="1" smtClean="0"/>
              <a:t>Maltrato</a:t>
            </a:r>
            <a:r>
              <a:rPr lang="en-US" sz="3200" dirty="0" smtClean="0"/>
              <a:t>. </a:t>
            </a:r>
            <a:r>
              <a:rPr lang="en-US" sz="3200" dirty="0" err="1" smtClean="0"/>
              <a:t>Violencia</a:t>
            </a:r>
            <a:r>
              <a:rPr lang="en-US" sz="3200" dirty="0" smtClean="0"/>
              <a:t>. </a:t>
            </a:r>
            <a:r>
              <a:rPr lang="en-US" sz="3200" dirty="0" err="1" smtClean="0"/>
              <a:t>Hospitales</a:t>
            </a:r>
            <a:r>
              <a:rPr lang="en-US" sz="3200" dirty="0" smtClean="0"/>
              <a:t>. </a:t>
            </a:r>
          </a:p>
          <a:p>
            <a:pPr marL="274320" fontAlgn="auto">
              <a:spcAft>
                <a:spcPts val="0"/>
              </a:spcAft>
              <a:buFont typeface="Wingdings 2" pitchFamily="18" charset="2"/>
              <a:buChar char=""/>
              <a:defRPr/>
            </a:pPr>
            <a:r>
              <a:rPr lang="es-AR" sz="3200" dirty="0" smtClean="0"/>
              <a:t>2012 cambia IDG</a:t>
            </a:r>
            <a:endParaRPr lang="es-ES_tradnl" sz="3200" dirty="0"/>
          </a:p>
          <a:p>
            <a:pPr marL="274320" fontAlgn="auto">
              <a:spcAft>
                <a:spcPts val="0"/>
              </a:spcAft>
              <a:buFont typeface="Wingdings 2" pitchFamily="18" charset="2"/>
              <a:buChar char=""/>
              <a:defRPr/>
            </a:pPr>
            <a:endParaRPr lang="es-ES_tradnl" sz="3200" dirty="0"/>
          </a:p>
          <a:p>
            <a:pPr marL="274320" fontAlgn="auto">
              <a:spcAft>
                <a:spcPts val="0"/>
              </a:spcAft>
              <a:buFont typeface="Wingdings 2" pitchFamily="18" charset="2"/>
              <a:buChar char=""/>
              <a:defRPr/>
            </a:pPr>
            <a:endParaRPr lang="en-US" sz="3200" dirty="0"/>
          </a:p>
        </p:txBody>
      </p:sp>
      <p:sp>
        <p:nvSpPr>
          <p:cNvPr id="3" name="Title 2"/>
          <p:cNvSpPr>
            <a:spLocks noGrp="1"/>
          </p:cNvSpPr>
          <p:nvPr>
            <p:ph type="title"/>
          </p:nvPr>
        </p:nvSpPr>
        <p:spPr>
          <a:xfrm>
            <a:off x="508000" y="185741"/>
            <a:ext cx="11415184" cy="1533525"/>
          </a:xfrm>
        </p:spPr>
        <p:style>
          <a:lnRef idx="3">
            <a:schemeClr val="lt1"/>
          </a:lnRef>
          <a:fillRef idx="1">
            <a:schemeClr val="accent6"/>
          </a:fillRef>
          <a:effectRef idx="1">
            <a:schemeClr val="accent6"/>
          </a:effectRef>
          <a:fontRef idx="minor">
            <a:schemeClr val="lt1"/>
          </a:fontRef>
        </p:style>
        <p:txBody>
          <a:bodyPr>
            <a:normAutofit/>
          </a:bodyPr>
          <a:lstStyle/>
          <a:p>
            <a:pPr fontAlgn="auto">
              <a:spcAft>
                <a:spcPts val="0"/>
              </a:spcAft>
              <a:defRPr/>
            </a:pPr>
            <a:r>
              <a:rPr lang="en-US" sz="2400" dirty="0" err="1" smtClean="0">
                <a:ea typeface="+mj-ea"/>
                <a:cs typeface="+mj-cs"/>
              </a:rPr>
              <a:t>Familias</a:t>
            </a:r>
            <a:r>
              <a:rPr lang="en-US" sz="2400" dirty="0" smtClean="0">
                <a:ea typeface="+mj-ea"/>
                <a:cs typeface="+mj-cs"/>
              </a:rPr>
              <a:t> trans</a:t>
            </a:r>
            <a:br>
              <a:rPr lang="en-US" sz="2400" dirty="0" smtClean="0">
                <a:ea typeface="+mj-ea"/>
                <a:cs typeface="+mj-cs"/>
              </a:rPr>
            </a:br>
            <a:r>
              <a:rPr lang="es-AR" sz="2400" b="1" dirty="0">
                <a:ea typeface="+mj-ea"/>
                <a:cs typeface="+mj-cs"/>
              </a:rPr>
              <a:t>“OCHOA, MARIA BELEN  – ADOPCIÓN PLENA-expte. </a:t>
            </a:r>
            <a:r>
              <a:rPr lang="es-AR" sz="2400" b="1" dirty="0" smtClean="0">
                <a:ea typeface="+mj-ea"/>
                <a:cs typeface="+mj-cs"/>
              </a:rPr>
              <a:t>N. 499744</a:t>
            </a:r>
            <a:r>
              <a:rPr lang="es-AR" sz="2400" b="1" dirty="0">
                <a:ea typeface="+mj-ea"/>
                <a:cs typeface="+mj-cs"/>
              </a:rPr>
              <a:t>"</a:t>
            </a:r>
            <a:r>
              <a:rPr lang="es-AR" sz="2400" dirty="0">
                <a:ea typeface="+mj-ea"/>
                <a:cs typeface="+mj-cs"/>
              </a:rPr>
              <a:t>, </a:t>
            </a:r>
            <a:r>
              <a:rPr lang="es-AR" sz="2400" b="1" dirty="0">
                <a:ea typeface="+mj-ea"/>
                <a:cs typeface="+mj-cs"/>
              </a:rPr>
              <a:t>J.1A INST.C.C.FAM.2A-SEC.3 - RIO CUARTO</a:t>
            </a:r>
            <a:r>
              <a:rPr lang="es-ES_tradnl" sz="2400" dirty="0">
                <a:ea typeface="+mj-ea"/>
                <a:cs typeface="+mj-cs"/>
              </a:rPr>
              <a:t> </a:t>
            </a:r>
            <a:r>
              <a:rPr lang="es-ES_tradnl" sz="2400" dirty="0" smtClean="0">
                <a:ea typeface="+mj-ea"/>
                <a:cs typeface="+mj-cs"/>
              </a:rPr>
              <a:t>. 18-12-2014</a:t>
            </a:r>
            <a:endParaRPr lang="en-US" sz="2400" dirty="0">
              <a:ea typeface="+mj-ea"/>
              <a:cs typeface="+mj-cs"/>
            </a:endParaRPr>
          </a:p>
        </p:txBody>
      </p:sp>
    </p:spTree>
    <p:extLst>
      <p:ext uri="{BB962C8B-B14F-4D97-AF65-F5344CB8AC3E}">
        <p14:creationId xmlns:p14="http://schemas.microsoft.com/office/powerpoint/2010/main" val="259872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846" y="186739"/>
            <a:ext cx="11393520" cy="1907237"/>
          </a:xfrm>
        </p:spPr>
        <p:style>
          <a:lnRef idx="1">
            <a:schemeClr val="accent3"/>
          </a:lnRef>
          <a:fillRef idx="2">
            <a:schemeClr val="accent3"/>
          </a:fillRef>
          <a:effectRef idx="1">
            <a:schemeClr val="accent3"/>
          </a:effectRef>
          <a:fontRef idx="minor">
            <a:schemeClr val="dk1"/>
          </a:fontRef>
        </p:style>
        <p:txBody>
          <a:bodyPr>
            <a:normAutofit/>
          </a:bodyPr>
          <a:lstStyle/>
          <a:p>
            <a:pPr fontAlgn="auto">
              <a:spcAft>
                <a:spcPts val="0"/>
              </a:spcAft>
              <a:defRPr/>
            </a:pPr>
            <a:r>
              <a:rPr lang="en-US" dirty="0" err="1" smtClean="0">
                <a:ea typeface="+mj-ea"/>
                <a:cs typeface="+mj-cs"/>
              </a:rPr>
              <a:t>Pero</a:t>
            </a:r>
            <a:r>
              <a:rPr lang="en-US" dirty="0" smtClean="0">
                <a:ea typeface="+mj-ea"/>
                <a:cs typeface="+mj-cs"/>
              </a:rPr>
              <a:t> </a:t>
            </a:r>
            <a:r>
              <a:rPr lang="en-US" dirty="0" err="1" smtClean="0">
                <a:ea typeface="+mj-ea"/>
                <a:cs typeface="+mj-cs"/>
              </a:rPr>
              <a:t>también</a:t>
            </a:r>
            <a:r>
              <a:rPr lang="en-US" dirty="0" smtClean="0">
                <a:ea typeface="+mj-ea"/>
                <a:cs typeface="+mj-cs"/>
              </a:rPr>
              <a:t> </a:t>
            </a:r>
            <a:r>
              <a:rPr lang="en-US" dirty="0" err="1" smtClean="0">
                <a:ea typeface="+mj-ea"/>
                <a:cs typeface="+mj-cs"/>
              </a:rPr>
              <a:t>procreación</a:t>
            </a:r>
            <a:r>
              <a:rPr lang="en-US" dirty="0" smtClean="0">
                <a:ea typeface="+mj-ea"/>
                <a:cs typeface="+mj-cs"/>
              </a:rPr>
              <a:t> “natural”</a:t>
            </a:r>
            <a:endParaRPr lang="en-US" dirty="0">
              <a:ea typeface="+mj-ea"/>
              <a:cs typeface="+mj-cs"/>
            </a:endParaRPr>
          </a:p>
        </p:txBody>
      </p:sp>
      <p:sp>
        <p:nvSpPr>
          <p:cNvPr id="2" name="Content Placeholder 1"/>
          <p:cNvSpPr>
            <a:spLocks noGrp="1"/>
          </p:cNvSpPr>
          <p:nvPr>
            <p:ph sz="half" idx="1"/>
          </p:nvPr>
        </p:nvSpPr>
        <p:spPr>
          <a:xfrm>
            <a:off x="609600" y="2296892"/>
            <a:ext cx="5384800" cy="3951507"/>
          </a:xfrm>
        </p:spPr>
        <p:txBody>
          <a:bodyPr>
            <a:normAutofit/>
          </a:bodyPr>
          <a:lstStyle/>
          <a:p>
            <a:pPr marL="274320" fontAlgn="auto">
              <a:spcAft>
                <a:spcPts val="0"/>
              </a:spcAft>
              <a:buFont typeface="Wingdings 2" pitchFamily="18" charset="2"/>
              <a:buChar char=""/>
              <a:defRPr/>
            </a:pPr>
            <a:r>
              <a:rPr lang="es-ES_tradnl" sz="2800" dirty="0" smtClean="0">
                <a:ea typeface="+mn-ea"/>
                <a:cs typeface="+mn-cs"/>
              </a:rPr>
              <a:t>Karen </a:t>
            </a:r>
            <a:r>
              <a:rPr lang="es-ES_tradnl" sz="2800" dirty="0">
                <a:ea typeface="+mn-ea"/>
                <a:cs typeface="+mn-cs"/>
              </a:rPr>
              <a:t>y Alexis </a:t>
            </a:r>
            <a:r>
              <a:rPr lang="es-ES_tradnl" sz="2800" dirty="0" smtClean="0">
                <a:ea typeface="+mn-ea"/>
                <a:cs typeface="+mn-cs"/>
              </a:rPr>
              <a:t>se casaron el </a:t>
            </a:r>
            <a:r>
              <a:rPr lang="es-ES_tradnl" sz="2800" dirty="0">
                <a:ea typeface="+mn-ea"/>
                <a:cs typeface="+mn-cs"/>
              </a:rPr>
              <a:t>29 de noviembre de </a:t>
            </a:r>
            <a:r>
              <a:rPr lang="es-ES_tradnl" sz="2800" dirty="0" smtClean="0">
                <a:ea typeface="+mn-ea"/>
                <a:cs typeface="+mn-cs"/>
              </a:rPr>
              <a:t>2013.</a:t>
            </a:r>
            <a:endParaRPr lang="es-ES_tradnl" sz="2800" dirty="0">
              <a:ea typeface="+mn-ea"/>
              <a:cs typeface="+mn-cs"/>
            </a:endParaRPr>
          </a:p>
          <a:p>
            <a:pPr marL="274320" fontAlgn="auto">
              <a:spcAft>
                <a:spcPts val="0"/>
              </a:spcAft>
              <a:buFont typeface="Wingdings 2" pitchFamily="18" charset="2"/>
              <a:buChar char=""/>
              <a:defRPr/>
            </a:pPr>
            <a:r>
              <a:rPr lang="es-ES_tradnl" sz="2800" dirty="0" smtClean="0">
                <a:ea typeface="+mn-ea"/>
                <a:cs typeface="+mn-cs"/>
              </a:rPr>
              <a:t>ambos cambiaron su DNI conforme la LIDG.</a:t>
            </a:r>
          </a:p>
          <a:p>
            <a:pPr marL="274320" fontAlgn="auto">
              <a:spcAft>
                <a:spcPts val="0"/>
              </a:spcAft>
              <a:buFont typeface="Wingdings 2" pitchFamily="18" charset="2"/>
              <a:buChar char=""/>
              <a:defRPr/>
            </a:pPr>
            <a:r>
              <a:rPr lang="en-US" sz="2800" dirty="0" smtClean="0">
                <a:ea typeface="+mn-ea"/>
                <a:cs typeface="+mn-cs"/>
              </a:rPr>
              <a:t>N</a:t>
            </a:r>
            <a:r>
              <a:rPr lang="es-ES_tradnl" sz="2800" dirty="0" err="1" smtClean="0">
                <a:ea typeface="+mn-ea"/>
                <a:cs typeface="+mn-cs"/>
              </a:rPr>
              <a:t>inguno</a:t>
            </a:r>
            <a:r>
              <a:rPr lang="es-ES_tradnl" sz="2800" dirty="0" smtClean="0">
                <a:ea typeface="+mn-ea"/>
                <a:cs typeface="+mn-cs"/>
              </a:rPr>
              <a:t> operación </a:t>
            </a:r>
            <a:endParaRPr lang="es-ES_tradnl" sz="2800" dirty="0">
              <a:ea typeface="+mn-ea"/>
              <a:cs typeface="+mn-cs"/>
            </a:endParaRPr>
          </a:p>
          <a:p>
            <a:pPr marL="274320" fontAlgn="auto">
              <a:spcAft>
                <a:spcPts val="0"/>
              </a:spcAft>
              <a:buFont typeface="Wingdings 2" pitchFamily="18" charset="2"/>
              <a:buChar char=""/>
              <a:defRPr/>
            </a:pPr>
            <a:r>
              <a:rPr lang="es-ES_tradnl" sz="2800" dirty="0" smtClean="0">
                <a:ea typeface="+mn-ea"/>
                <a:cs typeface="+mn-cs"/>
              </a:rPr>
              <a:t>Alexis dio a luz Génesis Angelina</a:t>
            </a:r>
            <a:endParaRPr lang="es-ES_tradnl" sz="2800" dirty="0">
              <a:ea typeface="+mn-ea"/>
              <a:cs typeface="+mn-cs"/>
            </a:endParaRPr>
          </a:p>
          <a:p>
            <a:pPr marL="274320" fontAlgn="auto">
              <a:spcAft>
                <a:spcPts val="0"/>
              </a:spcAft>
              <a:buFont typeface="Wingdings 2" pitchFamily="18" charset="2"/>
              <a:buChar char=""/>
              <a:defRPr/>
            </a:pPr>
            <a:endParaRPr lang="es-ES_tradnl" sz="2800" dirty="0">
              <a:ea typeface="+mn-ea"/>
              <a:cs typeface="+mn-cs"/>
            </a:endParaRPr>
          </a:p>
        </p:txBody>
      </p:sp>
      <p:pic>
        <p:nvPicPr>
          <p:cNvPr id="5" name="Content Placeholder 4" descr="_186546_tapa_29112013_72435.jpg"/>
          <p:cNvPicPr>
            <a:picLocks noGrp="1" noChangeAspect="1"/>
          </p:cNvPicPr>
          <p:nvPr>
            <p:ph sz="half" idx="2"/>
          </p:nvPr>
        </p:nvPicPr>
        <p:blipFill>
          <a:blip r:embed="rId2">
            <a:extLst>
              <a:ext uri="{28A0092B-C50C-407E-A947-70E740481C1C}">
                <a14:useLocalDpi xmlns:a14="http://schemas.microsoft.com/office/drawing/2010/main" val="0"/>
              </a:ext>
            </a:extLst>
          </a:blip>
          <a:srcRect l="11871" r="11871"/>
          <a:stretch>
            <a:fillRect/>
          </a:stretch>
        </p:blipFill>
        <p:spPr>
          <a:xfrm>
            <a:off x="6197600" y="2217948"/>
            <a:ext cx="5384800" cy="3971925"/>
          </a:xfrm>
        </p:spPr>
      </p:pic>
    </p:spTree>
    <p:extLst>
      <p:ext uri="{BB962C8B-B14F-4D97-AF65-F5344CB8AC3E}">
        <p14:creationId xmlns:p14="http://schemas.microsoft.com/office/powerpoint/2010/main" val="97074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7" y="484632"/>
            <a:ext cx="10809297" cy="1609344"/>
          </a:xfrm>
        </p:spPr>
        <p:txBody>
          <a:bodyPr>
            <a:normAutofit fontScale="90000"/>
          </a:bodyPr>
          <a:lstStyle/>
          <a:p>
            <a:pPr fontAlgn="auto">
              <a:spcAft>
                <a:spcPts val="0"/>
              </a:spcAft>
              <a:defRPr/>
            </a:pPr>
            <a:r>
              <a:rPr lang="es-ES_tradnl" dirty="0">
                <a:ea typeface="+mj-ea"/>
                <a:cs typeface="+mj-cs"/>
              </a:rPr>
              <a:t>Diane Rodríguez y Fernando </a:t>
            </a:r>
            <a:r>
              <a:rPr lang="es-ES_tradnl" dirty="0" smtClean="0">
                <a:ea typeface="+mj-ea"/>
                <a:cs typeface="+mj-cs"/>
              </a:rPr>
              <a:t>Machado. </a:t>
            </a:r>
            <a:r>
              <a:rPr lang="en-US" dirty="0" smtClean="0">
                <a:ea typeface="+mj-ea"/>
                <a:cs typeface="+mj-cs"/>
              </a:rPr>
              <a:t>Ecuador </a:t>
            </a:r>
            <a:endParaRPr lang="en-US" dirty="0">
              <a:ea typeface="+mj-ea"/>
              <a:cs typeface="+mj-cs"/>
            </a:endParaRPr>
          </a:p>
        </p:txBody>
      </p:sp>
      <p:pic>
        <p:nvPicPr>
          <p:cNvPr id="139266" name="Content Placeholder 5" descr="57e6c7501f078_810_!.jpg"/>
          <p:cNvPicPr>
            <a:picLocks noGrp="1" noChangeAspect="1"/>
          </p:cNvPicPr>
          <p:nvPr>
            <p:ph idx="1"/>
          </p:nvPr>
        </p:nvPicPr>
        <p:blipFill>
          <a:blip r:embed="rId2">
            <a:extLst>
              <a:ext uri="{28A0092B-C50C-407E-A947-70E740481C1C}">
                <a14:useLocalDpi xmlns:a14="http://schemas.microsoft.com/office/drawing/2010/main" val="0"/>
              </a:ext>
            </a:extLst>
          </a:blip>
          <a:srcRect t="1047" b="1047"/>
          <a:stretch>
            <a:fillRect/>
          </a:stretch>
        </p:blipFill>
        <p:spPr bwMode="auto">
          <a:xfrm>
            <a:off x="1069848" y="2308148"/>
            <a:ext cx="10058400" cy="4050792"/>
          </a:xfrm>
        </p:spPr>
      </p:pic>
    </p:spTree>
    <p:extLst>
      <p:ext uri="{BB962C8B-B14F-4D97-AF65-F5344CB8AC3E}">
        <p14:creationId xmlns:p14="http://schemas.microsoft.com/office/powerpoint/2010/main" val="2254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err="1"/>
              <a:t>Trystan</a:t>
            </a:r>
            <a:r>
              <a:rPr lang="es-ES_tradnl" dirty="0"/>
              <a:t> </a:t>
            </a:r>
            <a:r>
              <a:rPr lang="es-ES_tradnl" dirty="0" err="1"/>
              <a:t>Reese</a:t>
            </a:r>
            <a:r>
              <a:rPr lang="es-ES_tradnl" dirty="0"/>
              <a:t> y </a:t>
            </a:r>
            <a:r>
              <a:rPr lang="es-ES_tradnl" dirty="0" err="1"/>
              <a:t>Biff</a:t>
            </a:r>
            <a:r>
              <a:rPr lang="es-ES_tradnl" dirty="0"/>
              <a:t> </a:t>
            </a:r>
            <a:r>
              <a:rPr lang="es-ES_tradnl" dirty="0" err="1" smtClean="0"/>
              <a:t>Chaplow</a:t>
            </a:r>
            <a:endParaRPr lang="en-US" dirty="0"/>
          </a:p>
        </p:txBody>
      </p:sp>
      <p:pic>
        <p:nvPicPr>
          <p:cNvPr id="4" name="Content Placeholder 3" descr="6cfe1ccda7174ff28a62e2985eb5b538.jpg"/>
          <p:cNvPicPr>
            <a:picLocks noGrp="1" noChangeAspect="1"/>
          </p:cNvPicPr>
          <p:nvPr>
            <p:ph sz="half" idx="1"/>
          </p:nvPr>
        </p:nvPicPr>
        <p:blipFill>
          <a:blip r:embed="rId2">
            <a:extLst>
              <a:ext uri="{28A0092B-C50C-407E-A947-70E740481C1C}">
                <a14:useLocalDpi xmlns:a14="http://schemas.microsoft.com/office/drawing/2010/main" val="0"/>
              </a:ext>
            </a:extLst>
          </a:blip>
          <a:srcRect t="825" b="825"/>
          <a:stretch>
            <a:fillRect/>
          </a:stretch>
        </p:blipFill>
        <p:spPr/>
      </p:pic>
      <p:pic>
        <p:nvPicPr>
          <p:cNvPr id="6" name="Content Placeholder 5" descr="b00c2ecb9caa42bea3752821c9010823.jpg"/>
          <p:cNvPicPr>
            <a:picLocks noGrp="1" noChangeAspect="1"/>
          </p:cNvPicPr>
          <p:nvPr>
            <p:ph sz="half" idx="2"/>
          </p:nvPr>
        </p:nvPicPr>
        <p:blipFill>
          <a:blip r:embed="rId3">
            <a:extLst>
              <a:ext uri="{28A0092B-C50C-407E-A947-70E740481C1C}">
                <a14:useLocalDpi xmlns:a14="http://schemas.microsoft.com/office/drawing/2010/main" val="0"/>
              </a:ext>
            </a:extLst>
          </a:blip>
          <a:srcRect l="22042" r="22042"/>
          <a:stretch>
            <a:fillRect/>
          </a:stretch>
        </p:blipFill>
        <p:spPr/>
      </p:pic>
      <p:sp>
        <p:nvSpPr>
          <p:cNvPr id="7" name="Rectangle 6"/>
          <p:cNvSpPr/>
          <p:nvPr/>
        </p:nvSpPr>
        <p:spPr>
          <a:xfrm>
            <a:off x="741193" y="5867403"/>
            <a:ext cx="11181066" cy="769441"/>
          </a:xfrm>
          <a:prstGeom prst="rect">
            <a:avLst/>
          </a:prstGeom>
          <a:solidFill>
            <a:srgbClr val="7BCF27"/>
          </a:solidFill>
        </p:spPr>
        <p:txBody>
          <a:bodyPr wrap="none" lIns="91440" tIns="45720" rIns="91440" bIns="45720">
            <a:spAutoFit/>
          </a:bodyPr>
          <a:lstStyle/>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https://</a:t>
            </a:r>
            <a:r>
              <a:rPr lang="en-US"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www.facebook.com</a:t>
            </a: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biffandi</a:t>
            </a:r>
            <a:endParaRPr lang="es-ES_tradnl"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6420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711202" y="185741"/>
            <a:ext cx="5643033" cy="923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a:r>
              <a:rPr lang="en-US" sz="5400"/>
              <a:t>O</a:t>
            </a:r>
            <a:r>
              <a:rPr lang="es-ES_tradnl" sz="5400"/>
              <a:t> </a:t>
            </a:r>
            <a:r>
              <a:rPr lang="en-US" sz="5400"/>
              <a:t>p</a:t>
            </a:r>
            <a:r>
              <a:rPr lang="es-ES_tradnl" sz="5400"/>
              <a:t>or TRHA</a:t>
            </a:r>
          </a:p>
        </p:txBody>
      </p:sp>
      <p:sp>
        <p:nvSpPr>
          <p:cNvPr id="5" name="Rectangle 4"/>
          <p:cNvSpPr/>
          <p:nvPr/>
        </p:nvSpPr>
        <p:spPr>
          <a:xfrm>
            <a:off x="508002" y="1676403"/>
            <a:ext cx="4959351" cy="2862263"/>
          </a:xfrm>
          <a:prstGeom prst="rect">
            <a:avLst/>
          </a:prstGeom>
          <a:solidFill>
            <a:srgbClr val="007AAD"/>
          </a:solidFill>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s-ES_tradnl" sz="3000" dirty="0"/>
              <a:t>“querer tener </a:t>
            </a:r>
            <a:r>
              <a:rPr lang="es-ES_tradnl" sz="3000" dirty="0" err="1"/>
              <a:t>hij</a:t>
            </a:r>
            <a:r>
              <a:rPr lang="es-ES_tradnl" sz="3000" dirty="0"/>
              <a:t>*s </a:t>
            </a:r>
            <a:r>
              <a:rPr lang="es-ES_tradnl" sz="3000" dirty="0" err="1"/>
              <a:t>biológic</a:t>
            </a:r>
            <a:r>
              <a:rPr lang="es-ES_tradnl" sz="3000" dirty="0"/>
              <a:t>*s no es un deseo femenino o masculino, es un deseo humano”. Thomas </a:t>
            </a:r>
            <a:r>
              <a:rPr lang="es-ES_tradnl" sz="3000" dirty="0" err="1"/>
              <a:t>Beatie</a:t>
            </a:r>
            <a:r>
              <a:rPr lang="es-ES_tradnl" sz="3000" dirty="0"/>
              <a:t>.</a:t>
            </a:r>
          </a:p>
        </p:txBody>
      </p:sp>
      <p:sp>
        <p:nvSpPr>
          <p:cNvPr id="2" name="Title 1"/>
          <p:cNvSpPr>
            <a:spLocks noGrp="1"/>
          </p:cNvSpPr>
          <p:nvPr>
            <p:ph type="title"/>
          </p:nvPr>
        </p:nvSpPr>
        <p:spPr/>
        <p:txBody>
          <a:bodyPr/>
          <a:lstStyle/>
          <a:p>
            <a:pPr fontAlgn="auto">
              <a:spcAft>
                <a:spcPts val="0"/>
              </a:spcAft>
              <a:defRPr/>
            </a:pPr>
            <a:endParaRPr lang="en-US">
              <a:ea typeface="+mj-ea"/>
              <a:cs typeface="+mj-cs"/>
            </a:endParaRPr>
          </a:p>
        </p:txBody>
      </p:sp>
      <p:pic>
        <p:nvPicPr>
          <p:cNvPr id="140292" name="Content Placeholder 7" descr="Unknown.jpg"/>
          <p:cNvPicPr>
            <a:picLocks noGrp="1" noChangeAspect="1"/>
          </p:cNvPicPr>
          <p:nvPr>
            <p:ph sz="half" idx="2"/>
          </p:nvPr>
        </p:nvPicPr>
        <p:blipFill>
          <a:blip r:embed="rId2">
            <a:extLst>
              <a:ext uri="{28A0092B-C50C-407E-A947-70E740481C1C}">
                <a14:useLocalDpi xmlns:a14="http://schemas.microsoft.com/office/drawing/2010/main" val="0"/>
              </a:ext>
            </a:extLst>
          </a:blip>
          <a:srcRect l="2727" r="2727"/>
          <a:stretch>
            <a:fillRect/>
          </a:stretch>
        </p:blipFill>
        <p:spPr bwMode="auto">
          <a:xfrm>
            <a:off x="6197600" y="1719263"/>
            <a:ext cx="5384800" cy="4406900"/>
          </a:xfrm>
        </p:spPr>
      </p:pic>
    </p:spTree>
    <p:extLst>
      <p:ext uri="{BB962C8B-B14F-4D97-AF65-F5344CB8AC3E}">
        <p14:creationId xmlns:p14="http://schemas.microsoft.com/office/powerpoint/2010/main" val="30431009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2296892"/>
            <a:ext cx="11209867" cy="3722907"/>
          </a:xfrm>
        </p:spPr>
        <p:style>
          <a:lnRef idx="2">
            <a:schemeClr val="accent4"/>
          </a:lnRef>
          <a:fillRef idx="1">
            <a:schemeClr val="lt1"/>
          </a:fillRef>
          <a:effectRef idx="0">
            <a:schemeClr val="accent4"/>
          </a:effectRef>
          <a:fontRef idx="minor">
            <a:schemeClr val="dk1"/>
          </a:fontRef>
        </p:style>
        <p:txBody>
          <a:bodyPr>
            <a:normAutofit/>
          </a:bodyPr>
          <a:lstStyle/>
          <a:p>
            <a:pPr marL="44450" indent="0">
              <a:buNone/>
              <a:defRPr/>
            </a:pPr>
            <a:r>
              <a:rPr lang="es-ES_tradnl" sz="3200" dirty="0"/>
              <a:t>D</a:t>
            </a:r>
            <a:r>
              <a:rPr lang="es-ES_tradnl" sz="3200" dirty="0" smtClean="0"/>
              <a:t>erecho </a:t>
            </a:r>
            <a:r>
              <a:rPr lang="es-ES_tradnl" sz="3200" dirty="0"/>
              <a:t>a formar una </a:t>
            </a:r>
            <a:r>
              <a:rPr lang="es-ES_tradnl" sz="3200" dirty="0" smtClean="0"/>
              <a:t>familia: obligación </a:t>
            </a:r>
            <a:r>
              <a:rPr lang="es-ES_tradnl" sz="3200" dirty="0"/>
              <a:t>estatal de: “Permitir el acceso a métodos para preservar la fertilidad, como la preservación de gametos y tejidos para cualquier persona sin discriminación por motivos de orientación sexual, identidad de género, expresión de género o características sexuales, incluso antes del tratamiento hormonal o cirugías”</a:t>
            </a:r>
          </a:p>
          <a:p>
            <a:pPr marL="44450" indent="0" fontAlgn="auto">
              <a:spcAft>
                <a:spcPts val="0"/>
              </a:spcAft>
              <a:buFont typeface="Wingdings 2" charset="0"/>
              <a:buNone/>
              <a:defRPr/>
            </a:pPr>
            <a:endParaRPr lang="en-US" sz="3200" dirty="0" smtClean="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en-US" dirty="0" err="1" smtClean="0">
                <a:ea typeface="+mj-ea"/>
                <a:cs typeface="+mj-cs"/>
              </a:rPr>
              <a:t>Principios</a:t>
            </a:r>
            <a:r>
              <a:rPr lang="en-US" dirty="0" smtClean="0">
                <a:ea typeface="+mj-ea"/>
                <a:cs typeface="+mj-cs"/>
              </a:rPr>
              <a:t> de Yogyakarta +10</a:t>
            </a:r>
            <a:endParaRPr lang="en-US" dirty="0">
              <a:ea typeface="+mj-ea"/>
              <a:cs typeface="+mj-cs"/>
            </a:endParaRPr>
          </a:p>
        </p:txBody>
      </p:sp>
    </p:spTree>
    <p:extLst>
      <p:ext uri="{BB962C8B-B14F-4D97-AF65-F5344CB8AC3E}">
        <p14:creationId xmlns:p14="http://schemas.microsoft.com/office/powerpoint/2010/main" val="167475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4450" indent="0" fontAlgn="auto">
              <a:spcAft>
                <a:spcPts val="0"/>
              </a:spcAft>
              <a:buFont typeface="Wingdings 2" charset="0"/>
              <a:buNone/>
              <a:defRPr/>
            </a:pPr>
            <a:endParaRPr lang="en-US" dirty="0">
              <a:ea typeface="+mn-ea"/>
              <a:cs typeface="+mn-cs"/>
            </a:endParaRPr>
          </a:p>
          <a:p>
            <a:pPr marL="44450" indent="0" fontAlgn="auto">
              <a:spcAft>
                <a:spcPts val="0"/>
              </a:spcAft>
              <a:buFont typeface="Wingdings 2" charset="0"/>
              <a:buNone/>
              <a:defRPr/>
            </a:pPr>
            <a:endParaRPr lang="en-US" dirty="0">
              <a:ea typeface="+mn-ea"/>
              <a:cs typeface="+mn-cs"/>
            </a:endParaRPr>
          </a:p>
        </p:txBody>
      </p:sp>
      <p:sp>
        <p:nvSpPr>
          <p:cNvPr id="4" name="Rectangle 3"/>
          <p:cNvSpPr/>
          <p:nvPr/>
        </p:nvSpPr>
        <p:spPr>
          <a:xfrm>
            <a:off x="278919" y="1739680"/>
            <a:ext cx="11732684" cy="1754327"/>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s-ES_tradnl" sz="3600" dirty="0"/>
              <a:t>Ni todas las personas embarazadas son mujeres ni todos los espermatozoides que fecundan un óvulo pertenecen a un </a:t>
            </a:r>
            <a:r>
              <a:rPr lang="es-ES_tradnl" sz="3600" dirty="0" smtClean="0"/>
              <a:t>varón.</a:t>
            </a:r>
            <a:endParaRPr lang="es-ES_tradnl" sz="3600" dirty="0"/>
          </a:p>
        </p:txBody>
      </p:sp>
      <p:sp>
        <p:nvSpPr>
          <p:cNvPr id="5" name="Rectangle 4"/>
          <p:cNvSpPr/>
          <p:nvPr/>
        </p:nvSpPr>
        <p:spPr>
          <a:xfrm>
            <a:off x="651933" y="4214816"/>
            <a:ext cx="11201400" cy="17541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3600" dirty="0"/>
              <a:t>LIDG: </a:t>
            </a:r>
            <a:r>
              <a:rPr lang="en-US" sz="3600" dirty="0" err="1"/>
              <a:t>maternidades</a:t>
            </a:r>
            <a:r>
              <a:rPr lang="en-US" sz="3600" dirty="0"/>
              <a:t> y </a:t>
            </a:r>
            <a:r>
              <a:rPr lang="en-US" sz="3600" dirty="0" err="1"/>
              <a:t>paternidades</a:t>
            </a:r>
            <a:r>
              <a:rPr lang="en-US" sz="3600" dirty="0"/>
              <a:t> </a:t>
            </a:r>
            <a:r>
              <a:rPr lang="en-US" sz="3600" dirty="0" err="1"/>
              <a:t>independientes</a:t>
            </a:r>
            <a:r>
              <a:rPr lang="en-US" sz="3600" dirty="0"/>
              <a:t> de </a:t>
            </a:r>
            <a:r>
              <a:rPr lang="en-US" sz="3600" dirty="0" err="1"/>
              <a:t>toda</a:t>
            </a:r>
            <a:r>
              <a:rPr lang="en-US" sz="3600" dirty="0"/>
              <a:t> </a:t>
            </a:r>
            <a:r>
              <a:rPr lang="en-US" sz="3600" dirty="0" err="1" smtClean="0"/>
              <a:t>función</a:t>
            </a:r>
            <a:r>
              <a:rPr lang="en-US" sz="3600" dirty="0" smtClean="0"/>
              <a:t> </a:t>
            </a:r>
            <a:r>
              <a:rPr lang="en-US" sz="3600" dirty="0" err="1"/>
              <a:t>biológica</a:t>
            </a:r>
            <a:r>
              <a:rPr lang="en-US" sz="3600" dirty="0"/>
              <a:t> o </a:t>
            </a:r>
            <a:r>
              <a:rPr lang="en-US" sz="3600" dirty="0" err="1"/>
              <a:t>aporte</a:t>
            </a:r>
            <a:r>
              <a:rPr lang="en-US" sz="3600" dirty="0"/>
              <a:t> </a:t>
            </a:r>
            <a:r>
              <a:rPr lang="en-US" sz="3600" dirty="0" err="1"/>
              <a:t>genético</a:t>
            </a:r>
            <a:endParaRPr lang="en-US" sz="3600" dirty="0"/>
          </a:p>
        </p:txBody>
      </p:sp>
    </p:spTree>
    <p:extLst>
      <p:ext uri="{BB962C8B-B14F-4D97-AF65-F5344CB8AC3E}">
        <p14:creationId xmlns:p14="http://schemas.microsoft.com/office/powerpoint/2010/main" val="384127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48" y="197557"/>
            <a:ext cx="11244096" cy="1101778"/>
          </a:xfrm>
        </p:spPr>
        <p:style>
          <a:lnRef idx="1">
            <a:schemeClr val="dk1"/>
          </a:lnRef>
          <a:fillRef idx="2">
            <a:schemeClr val="dk1"/>
          </a:fillRef>
          <a:effectRef idx="1">
            <a:schemeClr val="dk1"/>
          </a:effectRef>
          <a:fontRef idx="minor">
            <a:schemeClr val="dk1"/>
          </a:fontRef>
        </p:style>
        <p:txBody>
          <a:bodyPr>
            <a:normAutofit/>
          </a:bodyPr>
          <a:lstStyle/>
          <a:p>
            <a:r>
              <a:rPr lang="en-US" sz="3200" dirty="0" err="1" smtClean="0"/>
              <a:t>Necesidad</a:t>
            </a:r>
            <a:r>
              <a:rPr lang="en-US" sz="3200" dirty="0" smtClean="0"/>
              <a:t> de </a:t>
            </a:r>
            <a:r>
              <a:rPr lang="en-US" sz="3200" dirty="0" err="1" smtClean="0"/>
              <a:t>cuestionarnos</a:t>
            </a:r>
            <a:r>
              <a:rPr lang="en-US" sz="3200" dirty="0" smtClean="0"/>
              <a:t> </a:t>
            </a:r>
            <a:r>
              <a:rPr lang="en-US" sz="3200" dirty="0" err="1" smtClean="0"/>
              <a:t>terminologias</a:t>
            </a:r>
            <a:r>
              <a:rPr lang="en-US" sz="3200" dirty="0" smtClean="0"/>
              <a:t> y roles</a:t>
            </a:r>
            <a:endParaRPr lang="en-US" sz="3200" dirty="0"/>
          </a:p>
        </p:txBody>
      </p:sp>
      <p:sp>
        <p:nvSpPr>
          <p:cNvPr id="3" name="Content Placeholder 2"/>
          <p:cNvSpPr>
            <a:spLocks noGrp="1"/>
          </p:cNvSpPr>
          <p:nvPr>
            <p:ph idx="1"/>
          </p:nvPr>
        </p:nvSpPr>
        <p:spPr>
          <a:xfrm>
            <a:off x="437445" y="1376947"/>
            <a:ext cx="11204223" cy="3999388"/>
          </a:xfrm>
        </p:spPr>
        <p:txBody>
          <a:bodyPr>
            <a:normAutofit/>
          </a:bodyPr>
          <a:lstStyle/>
          <a:p>
            <a:r>
              <a:rPr lang="es-ES_tradnl" sz="2800" dirty="0"/>
              <a:t>derecho a formar una familia. </a:t>
            </a:r>
            <a:endParaRPr lang="es-ES_tradnl" sz="2800" dirty="0" smtClean="0"/>
          </a:p>
          <a:p>
            <a:r>
              <a:rPr lang="en-US" sz="2800" dirty="0" smtClean="0"/>
              <a:t>A</a:t>
            </a:r>
            <a:r>
              <a:rPr lang="es-ES_tradnl" sz="2800" dirty="0" err="1" smtClean="0"/>
              <a:t>cceso</a:t>
            </a:r>
            <a:r>
              <a:rPr lang="es-ES_tradnl" sz="2800" dirty="0" smtClean="0"/>
              <a:t> a tecnologías reproductivas</a:t>
            </a:r>
          </a:p>
          <a:p>
            <a:r>
              <a:rPr lang="en-US" sz="2800" dirty="0" smtClean="0"/>
              <a:t>A</a:t>
            </a:r>
            <a:r>
              <a:rPr lang="es-ES_tradnl" sz="2800" dirty="0" err="1" smtClean="0"/>
              <a:t>cceso</a:t>
            </a:r>
            <a:r>
              <a:rPr lang="es-ES_tradnl" sz="2800" dirty="0" smtClean="0"/>
              <a:t> independencia de orientación sexual e identidad de género.</a:t>
            </a:r>
          </a:p>
          <a:p>
            <a:r>
              <a:rPr lang="en-US" sz="2800" dirty="0" smtClean="0"/>
              <a:t>T</a:t>
            </a:r>
            <a:r>
              <a:rPr lang="es-ES_tradnl" sz="2800" dirty="0" smtClean="0"/>
              <a:t>antas identidades como personas. </a:t>
            </a:r>
          </a:p>
          <a:p>
            <a:r>
              <a:rPr lang="en-US" sz="2800" dirty="0" smtClean="0"/>
              <a:t>L</a:t>
            </a:r>
            <a:r>
              <a:rPr lang="es-ES_tradnl" sz="2800" dirty="0" smtClean="0"/>
              <a:t>a filiación se determina por distintos elementos: presunciones, biología, voluntad procreacional, </a:t>
            </a:r>
            <a:r>
              <a:rPr lang="es-ES_tradnl" sz="2800" dirty="0" err="1" smtClean="0"/>
              <a:t>sociafectividad</a:t>
            </a:r>
            <a:r>
              <a:rPr lang="mr-IN" sz="2800" dirty="0" smtClean="0"/>
              <a:t>…</a:t>
            </a:r>
            <a:endParaRPr lang="es-ES_tradnl" sz="2800" dirty="0" smtClean="0"/>
          </a:p>
        </p:txBody>
      </p:sp>
      <p:sp>
        <p:nvSpPr>
          <p:cNvPr id="4" name="Rectangle 3"/>
          <p:cNvSpPr/>
          <p:nvPr/>
        </p:nvSpPr>
        <p:spPr>
          <a:xfrm>
            <a:off x="145969" y="5314131"/>
            <a:ext cx="1086004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r>
              <a:rPr lang="en-US" sz="4000" dirty="0" err="1"/>
              <a:t>Podemos</a:t>
            </a:r>
            <a:r>
              <a:rPr lang="en-US" sz="4000" dirty="0"/>
              <a:t> </a:t>
            </a:r>
            <a:r>
              <a:rPr lang="en-US" sz="4000" dirty="0" err="1"/>
              <a:t>seguir</a:t>
            </a:r>
            <a:r>
              <a:rPr lang="en-US" sz="4000" dirty="0"/>
              <a:t> </a:t>
            </a:r>
            <a:r>
              <a:rPr lang="en-US" sz="4000" dirty="0" err="1"/>
              <a:t>hablando</a:t>
            </a:r>
            <a:r>
              <a:rPr lang="en-US" sz="4000" dirty="0"/>
              <a:t> de </a:t>
            </a:r>
            <a:r>
              <a:rPr lang="en-US" sz="4000" dirty="0" err="1"/>
              <a:t>madres</a:t>
            </a:r>
            <a:r>
              <a:rPr lang="en-US" sz="4000" dirty="0"/>
              <a:t> y/o padres?</a:t>
            </a:r>
          </a:p>
        </p:txBody>
      </p:sp>
      <p:sp>
        <p:nvSpPr>
          <p:cNvPr id="5" name="Rectangle 4"/>
          <p:cNvSpPr/>
          <p:nvPr/>
        </p:nvSpPr>
        <p:spPr>
          <a:xfrm>
            <a:off x="3423541" y="2967335"/>
            <a:ext cx="5344920" cy="923330"/>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rogenitor</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43504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484632"/>
            <a:ext cx="11792857" cy="1609344"/>
          </a:xfrm>
        </p:spPr>
        <p:txBody>
          <a:bodyPr/>
          <a:lstStyle/>
          <a:p>
            <a:pPr fontAlgn="auto">
              <a:spcAft>
                <a:spcPts val="0"/>
              </a:spcAft>
              <a:defRPr/>
            </a:pPr>
            <a:r>
              <a:rPr lang="es-ES" i="1" dirty="0">
                <a:ea typeface="+mj-ea"/>
                <a:cs typeface="+mj-cs"/>
              </a:rPr>
              <a:t>Principios de </a:t>
            </a:r>
            <a:r>
              <a:rPr lang="es-ES" i="1" dirty="0" smtClean="0">
                <a:ea typeface="+mj-ea"/>
                <a:cs typeface="+mj-cs"/>
              </a:rPr>
              <a:t>Yogyakarta, 2006</a:t>
            </a:r>
            <a:endParaRPr lang="en-US" dirty="0">
              <a:ea typeface="+mj-ea"/>
              <a:cs typeface="+mj-cs"/>
            </a:endParaRPr>
          </a:p>
        </p:txBody>
      </p:sp>
      <p:sp>
        <p:nvSpPr>
          <p:cNvPr id="3" name="Content Placeholder 2"/>
          <p:cNvSpPr>
            <a:spLocks noGrp="1"/>
          </p:cNvSpPr>
          <p:nvPr>
            <p:ph idx="1"/>
          </p:nvPr>
        </p:nvSpPr>
        <p:spPr/>
        <p:txBody>
          <a:bodyPr/>
          <a:lstStyle/>
          <a:p>
            <a:pPr marL="274320" fontAlgn="auto">
              <a:spcAft>
                <a:spcPts val="0"/>
              </a:spcAft>
              <a:buFont typeface="Wingdings 2" pitchFamily="18" charset="2"/>
              <a:buChar char=""/>
              <a:defRPr/>
            </a:pPr>
            <a:r>
              <a:rPr lang="es-ES" sz="2600" dirty="0" smtClean="0">
                <a:ea typeface="+mn-ea"/>
                <a:cs typeface="+mn-cs"/>
              </a:rPr>
              <a:t>“</a:t>
            </a:r>
            <a:r>
              <a:rPr lang="es-ES" sz="2600" dirty="0">
                <a:ea typeface="+mn-ea"/>
                <a:cs typeface="+mn-cs"/>
              </a:rPr>
              <a:t>…se refiere a la </a:t>
            </a:r>
            <a:r>
              <a:rPr lang="es-ES" sz="2600" dirty="0">
                <a:solidFill>
                  <a:srgbClr val="FF0000"/>
                </a:solidFill>
                <a:ea typeface="+mn-ea"/>
                <a:cs typeface="+mn-cs"/>
              </a:rPr>
              <a:t>vivencia </a:t>
            </a:r>
            <a:r>
              <a:rPr lang="es-ES" sz="2600" dirty="0" smtClean="0">
                <a:solidFill>
                  <a:srgbClr val="FF0000"/>
                </a:solidFill>
                <a:ea typeface="+mn-ea"/>
                <a:cs typeface="+mn-cs"/>
              </a:rPr>
              <a:t>interna </a:t>
            </a:r>
            <a:r>
              <a:rPr lang="es-ES" sz="2600" dirty="0">
                <a:solidFill>
                  <a:srgbClr val="FF0000"/>
                </a:solidFill>
                <a:ea typeface="+mn-ea"/>
                <a:cs typeface="+mn-cs"/>
              </a:rPr>
              <a:t>e individual del género </a:t>
            </a:r>
            <a:r>
              <a:rPr lang="es-ES" sz="2600" dirty="0">
                <a:ea typeface="+mn-ea"/>
                <a:cs typeface="+mn-cs"/>
              </a:rPr>
              <a:t>tal como cada persona </a:t>
            </a:r>
            <a:r>
              <a:rPr lang="es-ES" sz="2600" dirty="0">
                <a:solidFill>
                  <a:srgbClr val="FF0000"/>
                </a:solidFill>
                <a:ea typeface="+mn-ea"/>
                <a:cs typeface="+mn-cs"/>
              </a:rPr>
              <a:t>la siente profundamente</a:t>
            </a:r>
            <a:r>
              <a:rPr lang="es-ES" sz="2600" dirty="0">
                <a:ea typeface="+mn-ea"/>
                <a:cs typeface="+mn-cs"/>
              </a:rPr>
              <a:t>, la cual podría </a:t>
            </a:r>
            <a:r>
              <a:rPr lang="es-ES" sz="2600" dirty="0">
                <a:solidFill>
                  <a:srgbClr val="FF0000"/>
                </a:solidFill>
                <a:ea typeface="+mn-ea"/>
                <a:cs typeface="+mn-cs"/>
              </a:rPr>
              <a:t>corresponder o no </a:t>
            </a:r>
            <a:r>
              <a:rPr lang="es-ES" sz="2600" dirty="0">
                <a:ea typeface="+mn-ea"/>
                <a:cs typeface="+mn-cs"/>
              </a:rPr>
              <a:t>con el sexo asignado al momento del nacimiento, incluyendo la vivencia personal del cuerpo (que podría involucrar la modificación de la apariencia o la función corporal a través de medios médicos, quirúrgicos o de otra índole, siempre que la misma sea libremente escogida) y otras expresiones de género, incluyendo la vestimenta, el modo de hablar y los modales</a:t>
            </a:r>
            <a:r>
              <a:rPr lang="es-ES" sz="2600" dirty="0" smtClean="0">
                <a:ea typeface="+mn-ea"/>
                <a:cs typeface="+mn-cs"/>
              </a:rPr>
              <a:t>”</a:t>
            </a:r>
            <a:endParaRPr lang="es-ES_tradnl" sz="2600" dirty="0">
              <a:ea typeface="+mn-ea"/>
              <a:cs typeface="+mn-cs"/>
            </a:endParaRPr>
          </a:p>
        </p:txBody>
      </p:sp>
    </p:spTree>
    <p:extLst>
      <p:ext uri="{BB962C8B-B14F-4D97-AF65-F5344CB8AC3E}">
        <p14:creationId xmlns:p14="http://schemas.microsoft.com/office/powerpoint/2010/main" val="402582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98778"/>
            <a:ext cx="10058400" cy="1453444"/>
          </a:xfrm>
        </p:spPr>
        <p:txBody>
          <a:bodyPr/>
          <a:lstStyle/>
          <a:p>
            <a:r>
              <a:rPr lang="en-US" dirty="0" err="1" smtClean="0"/>
              <a:t>noticias</a:t>
            </a:r>
            <a:endParaRPr lang="en-US" dirty="0"/>
          </a:p>
        </p:txBody>
      </p:sp>
      <p:pic>
        <p:nvPicPr>
          <p:cNvPr id="6" name="Content Placeholder 5" descr="Captura de pantalla 2018-07-02 a la(s) 16.33.42.png"/>
          <p:cNvPicPr>
            <a:picLocks noGrp="1" noChangeAspect="1"/>
          </p:cNvPicPr>
          <p:nvPr>
            <p:ph sz="half" idx="2"/>
          </p:nvPr>
        </p:nvPicPr>
        <p:blipFill>
          <a:blip r:embed="rId2">
            <a:extLst>
              <a:ext uri="{28A0092B-C50C-407E-A947-70E740481C1C}">
                <a14:useLocalDpi xmlns:a14="http://schemas.microsoft.com/office/drawing/2010/main" val="0"/>
              </a:ext>
            </a:extLst>
          </a:blip>
          <a:srcRect l="-5590" r="-5590"/>
          <a:stretch>
            <a:fillRect/>
          </a:stretch>
        </p:blipFill>
        <p:spPr>
          <a:xfrm>
            <a:off x="5926669" y="522113"/>
            <a:ext cx="5700889" cy="5650089"/>
          </a:xfrm>
        </p:spPr>
      </p:pic>
      <p:pic>
        <p:nvPicPr>
          <p:cNvPr id="5" name="Content Placeholder 4" descr="Captura de pantalla 2018-07-02 a la(s) 16.36.31.png"/>
          <p:cNvPicPr>
            <a:picLocks noGrp="1" noChangeAspect="1"/>
          </p:cNvPicPr>
          <p:nvPr>
            <p:ph sz="half" idx="1"/>
          </p:nvPr>
        </p:nvPicPr>
        <p:blipFill>
          <a:blip r:embed="rId3">
            <a:extLst>
              <a:ext uri="{28A0092B-C50C-407E-A947-70E740481C1C}">
                <a14:useLocalDpi xmlns:a14="http://schemas.microsoft.com/office/drawing/2010/main" val="0"/>
              </a:ext>
            </a:extLst>
          </a:blip>
          <a:srcRect t="-33788" b="-33788"/>
          <a:stretch>
            <a:fillRect/>
          </a:stretch>
        </p:blipFill>
        <p:spPr>
          <a:xfrm>
            <a:off x="508001" y="1241778"/>
            <a:ext cx="5316539" cy="5178778"/>
          </a:xfrm>
        </p:spPr>
      </p:pic>
    </p:spTree>
    <p:extLst>
      <p:ext uri="{BB962C8B-B14F-4D97-AF65-F5344CB8AC3E}">
        <p14:creationId xmlns:p14="http://schemas.microsoft.com/office/powerpoint/2010/main" val="19418720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484631"/>
            <a:ext cx="11536947" cy="1320105"/>
          </a:xfrm>
        </p:spPr>
        <p:style>
          <a:lnRef idx="1">
            <a:schemeClr val="accent2"/>
          </a:lnRef>
          <a:fillRef idx="3">
            <a:schemeClr val="accent2"/>
          </a:fillRef>
          <a:effectRef idx="2">
            <a:schemeClr val="accent2"/>
          </a:effectRef>
          <a:fontRef idx="minor">
            <a:schemeClr val="lt1"/>
          </a:fontRef>
        </p:style>
        <p:txBody>
          <a:bodyPr>
            <a:noAutofit/>
          </a:bodyPr>
          <a:lstStyle/>
          <a:p>
            <a:r>
              <a:rPr lang="en-US" sz="4000" dirty="0" err="1" smtClean="0"/>
              <a:t>Estudios</a:t>
            </a:r>
            <a:r>
              <a:rPr lang="en-US" sz="4000" dirty="0" smtClean="0"/>
              <a:t>. Prof. </a:t>
            </a:r>
            <a:r>
              <a:rPr lang="es-ES" sz="4000" dirty="0" err="1" smtClean="0"/>
              <a:t>Abbie</a:t>
            </a:r>
            <a:r>
              <a:rPr lang="es-ES" sz="4000" dirty="0" smtClean="0"/>
              <a:t> </a:t>
            </a:r>
            <a:r>
              <a:rPr lang="es-ES" sz="4000" dirty="0"/>
              <a:t>E. </a:t>
            </a:r>
            <a:r>
              <a:rPr lang="es-ES" sz="4000" dirty="0" err="1"/>
              <a:t>Goldberg</a:t>
            </a:r>
            <a:r>
              <a:rPr lang="es-ES" sz="4000" dirty="0"/>
              <a:t>, </a:t>
            </a:r>
            <a:r>
              <a:rPr lang="es-ES" sz="4000" dirty="0" smtClean="0"/>
              <a:t>universidad de Clark.</a:t>
            </a:r>
            <a:endParaRPr lang="en-US" sz="4000" dirty="0"/>
          </a:p>
        </p:txBody>
      </p:sp>
      <p:sp>
        <p:nvSpPr>
          <p:cNvPr id="3" name="Content Placeholder 2"/>
          <p:cNvSpPr>
            <a:spLocks noGrp="1"/>
          </p:cNvSpPr>
          <p:nvPr>
            <p:ph idx="1"/>
          </p:nvPr>
        </p:nvSpPr>
        <p:spPr>
          <a:xfrm>
            <a:off x="536222" y="1951788"/>
            <a:ext cx="10592026" cy="4220411"/>
          </a:xfrm>
        </p:spPr>
        <p:txBody>
          <a:bodyPr>
            <a:normAutofit lnSpcReduction="10000"/>
          </a:bodyPr>
          <a:lstStyle/>
          <a:p>
            <a:r>
              <a:rPr lang="es-ES" sz="3200" dirty="0" smtClean="0"/>
              <a:t>80 participantes — 20 parejas lesbianas y 20 parejas gay  — reclutad*s de agencias de adopción de Estados Unidos </a:t>
            </a:r>
          </a:p>
          <a:p>
            <a:r>
              <a:rPr lang="es-ES" sz="3200" dirty="0" smtClean="0"/>
              <a:t>Tod*s optaron por denominaciones derivadas de mamá y papá (</a:t>
            </a:r>
            <a:r>
              <a:rPr lang="es-ES" sz="3200" dirty="0" err="1" smtClean="0"/>
              <a:t>mommy</a:t>
            </a:r>
            <a:r>
              <a:rPr lang="es-ES" sz="3200" dirty="0" smtClean="0"/>
              <a:t> and </a:t>
            </a:r>
            <a:r>
              <a:rPr lang="es-ES" sz="3200" dirty="0" err="1" smtClean="0"/>
              <a:t>daddy</a:t>
            </a:r>
            <a:r>
              <a:rPr lang="es-ES" sz="3200" dirty="0" smtClean="0"/>
              <a:t>)</a:t>
            </a:r>
          </a:p>
          <a:p>
            <a:r>
              <a:rPr lang="es-ES" sz="3200" dirty="0" smtClean="0"/>
              <a:t>Cerca del 13 porciento — 20 porciento de personas de parejas lesbianas y 5 porciento de personas de parejas gays se identificaron de género fluido. </a:t>
            </a:r>
          </a:p>
          <a:p>
            <a:endParaRPr lang="es-ES" sz="3200" dirty="0" smtClean="0"/>
          </a:p>
        </p:txBody>
      </p:sp>
    </p:spTree>
    <p:extLst>
      <p:ext uri="{BB962C8B-B14F-4D97-AF65-F5344CB8AC3E}">
        <p14:creationId xmlns:p14="http://schemas.microsoft.com/office/powerpoint/2010/main" val="28558813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155222"/>
            <a:ext cx="10994760" cy="1237714"/>
          </a:xfrm>
        </p:spPr>
        <p:txBody>
          <a:bodyPr>
            <a:normAutofit/>
          </a:bodyPr>
          <a:lstStyle/>
          <a:p>
            <a:r>
              <a:rPr lang="en-US" sz="4000" dirty="0" err="1" smtClean="0"/>
              <a:t>Premisas</a:t>
            </a:r>
            <a:r>
              <a:rPr lang="en-US" sz="4000" dirty="0" smtClean="0"/>
              <a:t>: </a:t>
            </a:r>
            <a:r>
              <a:rPr lang="en-US" sz="4000" dirty="0" err="1" smtClean="0"/>
              <a:t>deconstrucción</a:t>
            </a:r>
            <a:r>
              <a:rPr lang="en-US" sz="4000" dirty="0" smtClean="0"/>
              <a:t> del </a:t>
            </a:r>
            <a:r>
              <a:rPr lang="en-US" sz="4000" dirty="0" err="1" smtClean="0"/>
              <a:t>binario</a:t>
            </a:r>
            <a:r>
              <a:rPr lang="en-US" sz="4000" dirty="0" smtClean="0"/>
              <a:t>: </a:t>
            </a:r>
            <a:r>
              <a:rPr lang="en-US" sz="4000" dirty="0" err="1" smtClean="0"/>
              <a:t>sexo</a:t>
            </a:r>
            <a:r>
              <a:rPr lang="en-US" sz="4000" dirty="0" smtClean="0"/>
              <a:t>/</a:t>
            </a:r>
            <a:r>
              <a:rPr lang="en-US" sz="4000" dirty="0" err="1" smtClean="0"/>
              <a:t>género</a:t>
            </a:r>
            <a:r>
              <a:rPr lang="en-US" sz="4000" dirty="0" smtClean="0"/>
              <a:t>/</a:t>
            </a:r>
            <a:r>
              <a:rPr lang="en-US" sz="4000" dirty="0" err="1" smtClean="0"/>
              <a:t>relaciones</a:t>
            </a:r>
            <a:r>
              <a:rPr lang="en-US" sz="4000" dirty="0" smtClean="0"/>
              <a:t>.</a:t>
            </a:r>
            <a:endParaRPr lang="en-US" sz="4000" dirty="0"/>
          </a:p>
        </p:txBody>
      </p:sp>
      <p:sp>
        <p:nvSpPr>
          <p:cNvPr id="3" name="Content Placeholder 2"/>
          <p:cNvSpPr>
            <a:spLocks noGrp="1"/>
          </p:cNvSpPr>
          <p:nvPr>
            <p:ph idx="1"/>
          </p:nvPr>
        </p:nvSpPr>
        <p:spPr>
          <a:xfrm>
            <a:off x="423334" y="1509891"/>
            <a:ext cx="11232445" cy="4662311"/>
          </a:xfrm>
        </p:spPr>
        <p:txBody>
          <a:bodyPr>
            <a:normAutofit lnSpcReduction="10000"/>
          </a:bodyPr>
          <a:lstStyle/>
          <a:p>
            <a:r>
              <a:rPr lang="es-ES_tradnl" sz="2600" dirty="0" smtClean="0"/>
              <a:t>SEXO: no </a:t>
            </a:r>
            <a:r>
              <a:rPr lang="es-ES_tradnl" sz="2600" dirty="0"/>
              <a:t>hay </a:t>
            </a:r>
            <a:r>
              <a:rPr lang="es-ES_tradnl" sz="2600" dirty="0" smtClean="0"/>
              <a:t>dos sexos, </a:t>
            </a:r>
            <a:r>
              <a:rPr lang="es-ES_tradnl" sz="2600" dirty="0"/>
              <a:t>sino una multiplicidad de características sexuales que son compulsivamente encasilladas en dos categorías sexuales. </a:t>
            </a:r>
            <a:endParaRPr lang="es-ES_tradnl" sz="2600" dirty="0" smtClean="0"/>
          </a:p>
          <a:p>
            <a:r>
              <a:rPr lang="es-ES_tradnl" sz="2600" dirty="0" smtClean="0"/>
              <a:t>GÉNERO: género </a:t>
            </a:r>
            <a:r>
              <a:rPr lang="es-ES_tradnl" sz="2600" dirty="0"/>
              <a:t>es independiente del sexo; </a:t>
            </a:r>
            <a:endParaRPr lang="es-ES_tradnl" sz="2600" dirty="0" smtClean="0"/>
          </a:p>
          <a:p>
            <a:r>
              <a:rPr lang="es-ES_tradnl" sz="2600" dirty="0" smtClean="0"/>
              <a:t>tantos </a:t>
            </a:r>
            <a:r>
              <a:rPr lang="es-ES_tradnl" sz="2600" dirty="0"/>
              <a:t>géneros como identidades, y por ende tantas identidades de género como personas. </a:t>
            </a:r>
          </a:p>
          <a:p>
            <a:r>
              <a:rPr lang="en-US" sz="2600" dirty="0" smtClean="0"/>
              <a:t>R</a:t>
            </a:r>
            <a:r>
              <a:rPr lang="es-ES_tradnl" sz="2600" dirty="0" smtClean="0"/>
              <a:t>ELACIONES:   </a:t>
            </a:r>
            <a:r>
              <a:rPr lang="es-ES_tradnl" sz="2600" dirty="0"/>
              <a:t>ya no solo hay dos madres, dos padres, o una madre y un padre</a:t>
            </a:r>
            <a:r>
              <a:rPr lang="es-ES_tradnl" sz="2600" dirty="0" smtClean="0"/>
              <a:t>.</a:t>
            </a:r>
          </a:p>
          <a:p>
            <a:r>
              <a:rPr lang="es-ES_tradnl" sz="2600" dirty="0" smtClean="0"/>
              <a:t> jurídicamente viable </a:t>
            </a:r>
            <a:r>
              <a:rPr lang="es-ES_tradnl" sz="2600" dirty="0"/>
              <a:t>que existan más de 3 vínculos jurídicos.</a:t>
            </a:r>
            <a:r>
              <a:rPr lang="es-ES_tradnl" sz="2600" baseline="30000" dirty="0"/>
              <a:t> </a:t>
            </a:r>
            <a:r>
              <a:rPr lang="es-ES_tradnl" sz="2600" dirty="0"/>
              <a:t>¿Cómo les denominamos? ¿Es esa tercera persona, si es que existe alguien que se presente como plus, un padre o una madre? ¿Sobre qué base</a:t>
            </a:r>
            <a:r>
              <a:rPr lang="es-ES_tradnl" sz="2600" dirty="0" smtClean="0"/>
              <a:t>?</a:t>
            </a:r>
          </a:p>
          <a:p>
            <a:pPr marL="0" indent="0">
              <a:buNone/>
            </a:pPr>
            <a:endParaRPr lang="es-ES_tradnl" sz="2600" dirty="0"/>
          </a:p>
          <a:p>
            <a:endParaRPr lang="en-US" sz="2600" dirty="0"/>
          </a:p>
        </p:txBody>
      </p:sp>
      <p:sp>
        <p:nvSpPr>
          <p:cNvPr id="4" name="Rectangle 3"/>
          <p:cNvSpPr/>
          <p:nvPr/>
        </p:nvSpPr>
        <p:spPr>
          <a:xfrm>
            <a:off x="355824" y="2967337"/>
            <a:ext cx="11480367" cy="1754327"/>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onsecuencias</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 las familias</a:t>
            </a:r>
          </a:p>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r>
              <a:rPr lang="es-ES_tradn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 su terminología</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15243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lvl="0"/>
            <a:r>
              <a:rPr lang="es-ES_tradnl" sz="4000" b="1" cap="small" dirty="0"/>
              <a:t>El acceso a la autodeterminación reproductiva y el acceso a las técnicas de reproducción asistida. </a:t>
            </a:r>
            <a:br>
              <a:rPr lang="es-ES_tradnl" sz="4000" b="1" cap="small" dirty="0"/>
            </a:br>
            <a:endParaRPr lang="en-US" sz="4000" dirty="0"/>
          </a:p>
        </p:txBody>
      </p:sp>
      <p:sp>
        <p:nvSpPr>
          <p:cNvPr id="5" name="Subtitle 4"/>
          <p:cNvSpPr>
            <a:spLocks noGrp="1"/>
          </p:cNvSpPr>
          <p:nvPr>
            <p:ph type="subTitle" idx="1"/>
          </p:nvPr>
        </p:nvSpPr>
        <p:spPr>
          <a:xfrm>
            <a:off x="598621" y="4459112"/>
            <a:ext cx="10791155" cy="1382889"/>
          </a:xfrm>
        </p:spPr>
        <p:txBody>
          <a:bodyPr>
            <a:normAutofit/>
          </a:bodyPr>
          <a:lstStyle/>
          <a:p>
            <a:r>
              <a:rPr lang="en-US" dirty="0" err="1"/>
              <a:t>Necesariamente</a:t>
            </a:r>
            <a:r>
              <a:rPr lang="en-US" dirty="0"/>
              <a:t> </a:t>
            </a:r>
            <a:r>
              <a:rPr lang="en-US" dirty="0" err="1"/>
              <a:t>una</a:t>
            </a:r>
            <a:r>
              <a:rPr lang="en-US" dirty="0"/>
              <a:t> </a:t>
            </a:r>
            <a:r>
              <a:rPr lang="en-US" dirty="0" err="1" smtClean="0"/>
              <a:t>cuestión</a:t>
            </a:r>
            <a:r>
              <a:rPr lang="en-US" dirty="0" smtClean="0"/>
              <a:t> </a:t>
            </a:r>
            <a:r>
              <a:rPr lang="en-US" dirty="0"/>
              <a:t>LGTB?</a:t>
            </a:r>
          </a:p>
          <a:p>
            <a:r>
              <a:rPr lang="en-US" dirty="0"/>
              <a:t>Hoy </a:t>
            </a:r>
            <a:r>
              <a:rPr lang="en-US" dirty="0" err="1"/>
              <a:t>respecto</a:t>
            </a:r>
            <a:r>
              <a:rPr lang="en-US" dirty="0"/>
              <a:t> de </a:t>
            </a:r>
            <a:r>
              <a:rPr lang="en-US" dirty="0" err="1"/>
              <a:t>toda</a:t>
            </a:r>
            <a:r>
              <a:rPr lang="en-US" dirty="0"/>
              <a:t> persona. </a:t>
            </a:r>
          </a:p>
          <a:p>
            <a:endParaRPr lang="en-US" dirty="0"/>
          </a:p>
        </p:txBody>
      </p:sp>
    </p:spTree>
    <p:extLst>
      <p:ext uri="{BB962C8B-B14F-4D97-AF65-F5344CB8AC3E}">
        <p14:creationId xmlns:p14="http://schemas.microsoft.com/office/powerpoint/2010/main" val="275261368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9333" y="0"/>
            <a:ext cx="12022667" cy="6731000"/>
          </a:xfrm>
        </p:spPr>
        <p:txBody>
          <a:bodyPr>
            <a:noAutofit/>
          </a:bodyPr>
          <a:lstStyle/>
          <a:p>
            <a:pPr marL="0" indent="0">
              <a:buNone/>
            </a:pPr>
            <a:r>
              <a:rPr lang="es-ES_tradnl" sz="2400" dirty="0" smtClean="0"/>
              <a:t>1. pareja </a:t>
            </a:r>
            <a:r>
              <a:rPr lang="es-ES_tradnl" sz="2400" dirty="0"/>
              <a:t>cis </a:t>
            </a:r>
            <a:r>
              <a:rPr lang="es-ES_tradnl" sz="2400" dirty="0" smtClean="0"/>
              <a:t> </a:t>
            </a:r>
            <a:r>
              <a:rPr lang="es-ES_tradnl" sz="2400" dirty="0"/>
              <a:t>heterosexual</a:t>
            </a:r>
            <a:r>
              <a:rPr lang="es-ES_tradnl" sz="2400" dirty="0" smtClean="0"/>
              <a:t>, </a:t>
            </a:r>
            <a:r>
              <a:rPr lang="es-ES" sz="2400" dirty="0"/>
              <a:t>mujer y </a:t>
            </a:r>
            <a:r>
              <a:rPr lang="es-ES" sz="2400" dirty="0" smtClean="0"/>
              <a:t> </a:t>
            </a:r>
            <a:r>
              <a:rPr lang="es-ES" sz="2400" dirty="0"/>
              <a:t>varón</a:t>
            </a:r>
            <a:r>
              <a:rPr lang="es-ES_tradnl" sz="2400" dirty="0"/>
              <a:t>, que </a:t>
            </a:r>
            <a:r>
              <a:rPr lang="es-ES_tradnl" sz="2400" dirty="0" smtClean="0"/>
              <a:t>necesitan </a:t>
            </a:r>
            <a:r>
              <a:rPr lang="es-ES_tradnl" sz="2400" dirty="0"/>
              <a:t>recurrir a donantes. </a:t>
            </a:r>
            <a:endParaRPr lang="es-ES_tradnl" sz="2400" dirty="0" smtClean="0"/>
          </a:p>
          <a:p>
            <a:r>
              <a:rPr lang="es-ES_tradnl" sz="2400" dirty="0" smtClean="0"/>
              <a:t>cuestionar </a:t>
            </a:r>
            <a:r>
              <a:rPr lang="es-ES_tradnl" sz="2400" dirty="0"/>
              <a:t>la </a:t>
            </a:r>
            <a:r>
              <a:rPr lang="es-ES_tradnl" sz="2400" dirty="0" smtClean="0"/>
              <a:t>biología: hay </a:t>
            </a:r>
            <a:r>
              <a:rPr lang="es-ES_tradnl" sz="2400" dirty="0"/>
              <a:t>madre o padre que ya no es </a:t>
            </a:r>
            <a:r>
              <a:rPr lang="es-ES_tradnl" sz="2400" dirty="0" err="1"/>
              <a:t>genétic</a:t>
            </a:r>
            <a:r>
              <a:rPr lang="es-ES_tradnl" sz="2400" dirty="0"/>
              <a:t>*. </a:t>
            </a:r>
            <a:endParaRPr lang="es-ES_tradnl" sz="2400" dirty="0" smtClean="0"/>
          </a:p>
          <a:p>
            <a:pPr marL="0" indent="0">
              <a:buNone/>
            </a:pPr>
            <a:r>
              <a:rPr lang="es-ES_tradnl" sz="2400" dirty="0" smtClean="0"/>
              <a:t>2. </a:t>
            </a:r>
            <a:r>
              <a:rPr lang="en-US" sz="2400" dirty="0" smtClean="0"/>
              <a:t>P</a:t>
            </a:r>
            <a:r>
              <a:rPr lang="es-ES_tradnl" sz="2400" dirty="0" err="1" smtClean="0"/>
              <a:t>areja</a:t>
            </a:r>
            <a:r>
              <a:rPr lang="es-ES_tradnl" sz="2400" dirty="0" smtClean="0"/>
              <a:t> </a:t>
            </a:r>
            <a:r>
              <a:rPr lang="es-ES_tradnl" sz="2400" dirty="0"/>
              <a:t>mujeres cis, que requieren acudir una donación de </a:t>
            </a:r>
            <a:r>
              <a:rPr lang="es-ES_tradnl" sz="2400" dirty="0" smtClean="0"/>
              <a:t>semen.</a:t>
            </a:r>
          </a:p>
          <a:p>
            <a:r>
              <a:rPr lang="en-US" sz="2400" dirty="0" smtClean="0"/>
              <a:t>H</a:t>
            </a:r>
            <a:r>
              <a:rPr lang="es-ES_tradnl" sz="2400" dirty="0" smtClean="0"/>
              <a:t>ay dos </a:t>
            </a:r>
            <a:r>
              <a:rPr lang="es-ES_tradnl" sz="2400" dirty="0"/>
              <a:t>madres y ningún padre. </a:t>
            </a:r>
          </a:p>
          <a:p>
            <a:r>
              <a:rPr lang="es-ES_tradnl" sz="2400" dirty="0"/>
              <a:t>La genética de </a:t>
            </a:r>
            <a:r>
              <a:rPr lang="es-ES_tradnl" sz="2400" dirty="0" smtClean="0"/>
              <a:t>donante </a:t>
            </a:r>
            <a:r>
              <a:rPr lang="es-ES_tradnl" sz="2400" dirty="0"/>
              <a:t>es irrelevante legalmente, mientras que la falta de genética </a:t>
            </a:r>
            <a:r>
              <a:rPr lang="es-ES_tradnl" sz="2400" dirty="0" smtClean="0"/>
              <a:t>de </a:t>
            </a:r>
            <a:r>
              <a:rPr lang="es-ES_tradnl" sz="2400" dirty="0"/>
              <a:t>mujer cis que no aporta sus óvulos también lo es</a:t>
            </a:r>
            <a:r>
              <a:rPr lang="es-ES_tradnl" sz="2400" dirty="0" smtClean="0"/>
              <a:t>.</a:t>
            </a:r>
          </a:p>
          <a:p>
            <a:pPr marL="0" indent="0">
              <a:buNone/>
            </a:pPr>
            <a:r>
              <a:rPr lang="es-ES_tradnl" sz="2400" dirty="0" smtClean="0"/>
              <a:t>3. Pareja </a:t>
            </a:r>
            <a:r>
              <a:rPr lang="es-ES_tradnl" sz="2400" dirty="0"/>
              <a:t>varones cis</a:t>
            </a:r>
            <a:r>
              <a:rPr lang="es-ES_tradnl" sz="2400" dirty="0" smtClean="0"/>
              <a:t>, requieren de persona </a:t>
            </a:r>
            <a:r>
              <a:rPr lang="es-ES_tradnl" sz="2400" dirty="0"/>
              <a:t>que </a:t>
            </a:r>
            <a:r>
              <a:rPr lang="es-ES_tradnl" sz="2400" dirty="0" smtClean="0"/>
              <a:t>aporte </a:t>
            </a:r>
            <a:r>
              <a:rPr lang="es-ES_tradnl" sz="2400" dirty="0"/>
              <a:t>óvulos y (</a:t>
            </a:r>
            <a:r>
              <a:rPr lang="es-ES_tradnl" sz="2400" dirty="0" smtClean="0"/>
              <a:t>otra) geste. </a:t>
            </a:r>
          </a:p>
          <a:p>
            <a:r>
              <a:rPr lang="en-US" sz="2400" dirty="0" smtClean="0"/>
              <a:t>H</a:t>
            </a:r>
            <a:r>
              <a:rPr lang="es-ES_tradnl" sz="2400" dirty="0" smtClean="0"/>
              <a:t>ay dos padres y ninguna madre. </a:t>
            </a:r>
            <a:endParaRPr lang="es-ES_tradnl" sz="2400" dirty="0"/>
          </a:p>
          <a:p>
            <a:r>
              <a:rPr lang="es-ES_tradnl" sz="2400" dirty="0" smtClean="0"/>
              <a:t>Aporte </a:t>
            </a:r>
            <a:r>
              <a:rPr lang="es-ES_tradnl" sz="2400" dirty="0"/>
              <a:t>biológico </a:t>
            </a:r>
            <a:r>
              <a:rPr lang="es-ES_tradnl" sz="2400" dirty="0" smtClean="0"/>
              <a:t>de quien gesta </a:t>
            </a:r>
            <a:r>
              <a:rPr lang="es-ES_tradnl" sz="2400" dirty="0"/>
              <a:t>no </a:t>
            </a:r>
            <a:r>
              <a:rPr lang="es-ES_tradnl" sz="2400" dirty="0" smtClean="0"/>
              <a:t>tiene relevancia ni </a:t>
            </a:r>
            <a:r>
              <a:rPr lang="es-ES_tradnl" sz="2400" dirty="0"/>
              <a:t>vínculo </a:t>
            </a:r>
            <a:r>
              <a:rPr lang="es-ES_tradnl" sz="2400" dirty="0" smtClean="0"/>
              <a:t>jurídico.</a:t>
            </a:r>
          </a:p>
          <a:p>
            <a:r>
              <a:rPr lang="es-ES_tradnl" sz="2400" dirty="0"/>
              <a:t>La genética de donante es irrelevante legalmente, mientras que la falta de genética de </a:t>
            </a:r>
            <a:r>
              <a:rPr lang="es-ES_tradnl" sz="2400" dirty="0" smtClean="0"/>
              <a:t>padre cis </a:t>
            </a:r>
            <a:r>
              <a:rPr lang="es-ES_tradnl" sz="2400" dirty="0"/>
              <a:t>que no </a:t>
            </a:r>
            <a:r>
              <a:rPr lang="es-ES_tradnl" sz="2400" dirty="0" smtClean="0"/>
              <a:t>aporta semen </a:t>
            </a:r>
            <a:r>
              <a:rPr lang="es-ES_tradnl" sz="2400" dirty="0"/>
              <a:t>también lo es</a:t>
            </a:r>
            <a:r>
              <a:rPr lang="es-ES_tradnl" sz="2400" dirty="0" smtClean="0"/>
              <a:t>.</a:t>
            </a:r>
          </a:p>
          <a:p>
            <a:pPr marL="0" indent="0">
              <a:buNone/>
            </a:pPr>
            <a:r>
              <a:rPr lang="es-ES_tradnl" sz="2400" dirty="0" smtClean="0"/>
              <a:t>4. Mujer </a:t>
            </a:r>
            <a:r>
              <a:rPr lang="es-ES_tradnl" sz="2400" dirty="0"/>
              <a:t>trans </a:t>
            </a:r>
            <a:r>
              <a:rPr lang="es-ES" sz="2400" dirty="0"/>
              <a:t>en pareja con una</a:t>
            </a:r>
            <a:r>
              <a:rPr lang="es-ES_tradnl" sz="2400" dirty="0"/>
              <a:t> mujer cis. </a:t>
            </a:r>
          </a:p>
          <a:p>
            <a:r>
              <a:rPr lang="es-ES_tradnl" sz="2400" dirty="0" smtClean="0"/>
              <a:t>mujer </a:t>
            </a:r>
            <a:r>
              <a:rPr lang="es-ES_tradnl" sz="2400" dirty="0"/>
              <a:t>cis da a luz, quedando embarazada </a:t>
            </a:r>
            <a:r>
              <a:rPr lang="es-ES_tradnl" sz="2400" dirty="0" smtClean="0"/>
              <a:t>con </a:t>
            </a:r>
            <a:r>
              <a:rPr lang="es-ES_tradnl" sz="2400" dirty="0"/>
              <a:t>esperma de </a:t>
            </a:r>
            <a:r>
              <a:rPr lang="es-ES_tradnl" sz="2400" dirty="0" smtClean="0"/>
              <a:t>mujer </a:t>
            </a:r>
            <a:r>
              <a:rPr lang="es-ES_tradnl" sz="2400" dirty="0"/>
              <a:t>trans, quien también es madre, aunque aporte semen</a:t>
            </a:r>
            <a:r>
              <a:rPr lang="es-ES_tradnl" sz="2400" dirty="0" smtClean="0"/>
              <a:t>.</a:t>
            </a:r>
          </a:p>
          <a:p>
            <a:r>
              <a:rPr lang="en-US" sz="2400" dirty="0" err="1" smtClean="0"/>
              <a:t>mismas</a:t>
            </a:r>
            <a:r>
              <a:rPr lang="es-ES_tradnl" sz="2400" dirty="0" smtClean="0"/>
              <a:t> consecuencias jurídicas si recurren a donante de óvulo o semen. </a:t>
            </a:r>
            <a:endParaRPr lang="es-ES_tradnl" sz="2400" dirty="0"/>
          </a:p>
          <a:p>
            <a:endParaRPr lang="es-ES_tradnl" sz="2400" dirty="0"/>
          </a:p>
          <a:p>
            <a:endParaRPr lang="es-ES_tradnl" sz="2400" dirty="0"/>
          </a:p>
          <a:p>
            <a:endParaRPr lang="es-ES_tradnl" sz="2400" dirty="0"/>
          </a:p>
          <a:p>
            <a:endParaRPr lang="en-US" sz="2400" dirty="0"/>
          </a:p>
        </p:txBody>
      </p:sp>
    </p:spTree>
    <p:extLst>
      <p:ext uri="{BB962C8B-B14F-4D97-AF65-F5344CB8AC3E}">
        <p14:creationId xmlns:p14="http://schemas.microsoft.com/office/powerpoint/2010/main" val="2393405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2223" y="169335"/>
            <a:ext cx="11571111" cy="6335889"/>
          </a:xfrm>
        </p:spPr>
        <p:txBody>
          <a:bodyPr>
            <a:normAutofit lnSpcReduction="10000"/>
          </a:bodyPr>
          <a:lstStyle/>
          <a:p>
            <a:pPr marL="0" indent="0">
              <a:buNone/>
            </a:pPr>
            <a:r>
              <a:rPr lang="es-ES_tradnl" sz="2400" dirty="0" smtClean="0"/>
              <a:t>5. </a:t>
            </a:r>
            <a:r>
              <a:rPr lang="es-ES_tradnl" sz="2400" dirty="0"/>
              <a:t>V</a:t>
            </a:r>
            <a:r>
              <a:rPr lang="es-ES_tradnl" sz="2400" dirty="0" smtClean="0"/>
              <a:t>arón </a:t>
            </a:r>
            <a:r>
              <a:rPr lang="es-ES_tradnl" sz="2400" dirty="0"/>
              <a:t>trans en pareja </a:t>
            </a:r>
            <a:r>
              <a:rPr lang="es-ES_tradnl" sz="2400" dirty="0" smtClean="0"/>
              <a:t>con </a:t>
            </a:r>
            <a:r>
              <a:rPr lang="es-ES_tradnl" sz="2400" dirty="0"/>
              <a:t>varón cis. </a:t>
            </a:r>
            <a:endParaRPr lang="es-ES_tradnl" sz="2400" dirty="0" smtClean="0"/>
          </a:p>
          <a:p>
            <a:r>
              <a:rPr lang="es-ES_tradnl" sz="2400" dirty="0"/>
              <a:t>V</a:t>
            </a:r>
            <a:r>
              <a:rPr lang="es-ES_tradnl" sz="2400" dirty="0" smtClean="0"/>
              <a:t>arón </a:t>
            </a:r>
            <a:r>
              <a:rPr lang="es-ES_tradnl" sz="2400" dirty="0"/>
              <a:t>trans da a luz quedando embarazado </a:t>
            </a:r>
            <a:r>
              <a:rPr lang="es-ES_tradnl" sz="2400" dirty="0" smtClean="0"/>
              <a:t>con </a:t>
            </a:r>
            <a:r>
              <a:rPr lang="es-ES_tradnl" sz="2400" dirty="0"/>
              <a:t>semen </a:t>
            </a:r>
            <a:r>
              <a:rPr lang="es-ES_tradnl" sz="2400" dirty="0" smtClean="0"/>
              <a:t>de varón </a:t>
            </a:r>
            <a:r>
              <a:rPr lang="es-ES_tradnl" sz="2400" dirty="0"/>
              <a:t>cis. </a:t>
            </a:r>
            <a:endParaRPr lang="es-ES_tradnl" sz="2400" dirty="0" smtClean="0"/>
          </a:p>
          <a:p>
            <a:r>
              <a:rPr lang="es-ES_tradnl" sz="2400" dirty="0" smtClean="0"/>
              <a:t>Ambos padres, </a:t>
            </a:r>
            <a:r>
              <a:rPr lang="es-ES_tradnl" sz="2400" dirty="0"/>
              <a:t>aunque uno de ellos aporte óvulos y de a luz. </a:t>
            </a:r>
            <a:endParaRPr lang="es-ES_tradnl" sz="2400" dirty="0" smtClean="0"/>
          </a:p>
          <a:p>
            <a:r>
              <a:rPr lang="en-US" sz="2400" dirty="0" err="1" smtClean="0"/>
              <a:t>Mismas</a:t>
            </a:r>
            <a:r>
              <a:rPr lang="es-ES_tradnl" sz="2400" dirty="0" smtClean="0"/>
              <a:t> </a:t>
            </a:r>
            <a:r>
              <a:rPr lang="es-ES_tradnl" sz="2400" dirty="0"/>
              <a:t>consecuencias jurídicas si recurren a donante de óvulo o semen. </a:t>
            </a:r>
            <a:endParaRPr lang="es-ES_tradnl" sz="2400" dirty="0" smtClean="0"/>
          </a:p>
          <a:p>
            <a:pPr marL="0" indent="0">
              <a:buNone/>
            </a:pPr>
            <a:r>
              <a:rPr lang="es-ES_tradnl" sz="2400" dirty="0" smtClean="0"/>
              <a:t>6. Mujer </a:t>
            </a:r>
            <a:r>
              <a:rPr lang="es-ES_tradnl" sz="2400" dirty="0"/>
              <a:t>trans en pareja con un varón cis. </a:t>
            </a:r>
          </a:p>
          <a:p>
            <a:r>
              <a:rPr lang="es-ES_tradnl" sz="2400" dirty="0" smtClean="0"/>
              <a:t>recurrir </a:t>
            </a:r>
            <a:r>
              <a:rPr lang="es-ES_tradnl" sz="2400" dirty="0"/>
              <a:t>a una persona que geste y </a:t>
            </a:r>
            <a:r>
              <a:rPr lang="es-ES_tradnl" sz="2400" dirty="0" smtClean="0"/>
              <a:t>(otra) aporte </a:t>
            </a:r>
            <a:r>
              <a:rPr lang="es-ES_tradnl" sz="2400" dirty="0"/>
              <a:t>óvulos. </a:t>
            </a:r>
          </a:p>
          <a:p>
            <a:r>
              <a:rPr lang="en-US" sz="2400" dirty="0"/>
              <a:t>T</a:t>
            </a:r>
            <a:r>
              <a:rPr lang="es-ES_tradnl" sz="2400" dirty="0" err="1"/>
              <a:t>anto</a:t>
            </a:r>
            <a:r>
              <a:rPr lang="es-ES_tradnl" sz="2400" dirty="0"/>
              <a:t> madre como padre pueden aportar semen. </a:t>
            </a:r>
            <a:endParaRPr lang="es-ES_tradnl" sz="2400" dirty="0" smtClean="0"/>
          </a:p>
          <a:p>
            <a:pPr marL="0" indent="0">
              <a:buNone/>
            </a:pPr>
            <a:r>
              <a:rPr lang="es-ES_tradnl" sz="2400" dirty="0" smtClean="0"/>
              <a:t>7. Mujer </a:t>
            </a:r>
            <a:r>
              <a:rPr lang="es-ES_tradnl" sz="2400" dirty="0"/>
              <a:t>trans </a:t>
            </a:r>
            <a:r>
              <a:rPr lang="es-ES_tradnl" sz="2400" dirty="0" smtClean="0"/>
              <a:t>en pareja con </a:t>
            </a:r>
            <a:r>
              <a:rPr lang="es-ES_tradnl" sz="2400" dirty="0"/>
              <a:t>varón trans. </a:t>
            </a:r>
          </a:p>
          <a:p>
            <a:r>
              <a:rPr lang="es-ES_tradnl" sz="2400" dirty="0" smtClean="0"/>
              <a:t>Madre aporta semen y </a:t>
            </a:r>
            <a:r>
              <a:rPr lang="es-ES_tradnl" sz="2400" dirty="0"/>
              <a:t>padre que aporta óvulos y da a luz. </a:t>
            </a:r>
            <a:endParaRPr lang="es-ES_tradnl" sz="2400" dirty="0" smtClean="0"/>
          </a:p>
          <a:p>
            <a:r>
              <a:rPr lang="en-US" sz="2400" dirty="0" err="1" smtClean="0"/>
              <a:t>Mismas</a:t>
            </a:r>
            <a:r>
              <a:rPr lang="es-ES_tradnl" sz="2400" dirty="0" smtClean="0"/>
              <a:t> </a:t>
            </a:r>
            <a:r>
              <a:rPr lang="es-ES_tradnl" sz="2400" dirty="0"/>
              <a:t>consecuencias jurídicas si recurren a donante de óvulo o semen. </a:t>
            </a:r>
            <a:endParaRPr lang="es-ES_tradnl" sz="2400" dirty="0" smtClean="0"/>
          </a:p>
          <a:p>
            <a:pPr marL="0" indent="0">
              <a:buNone/>
            </a:pPr>
            <a:r>
              <a:rPr lang="es-ES_tradnl" sz="2400" dirty="0" smtClean="0"/>
              <a:t>8. </a:t>
            </a:r>
            <a:r>
              <a:rPr lang="es-ES_tradnl" sz="2400" dirty="0"/>
              <a:t>V</a:t>
            </a:r>
            <a:r>
              <a:rPr lang="es-ES_tradnl" sz="2400" dirty="0" smtClean="0"/>
              <a:t>arón </a:t>
            </a:r>
            <a:r>
              <a:rPr lang="es-ES_tradnl" sz="2400" dirty="0"/>
              <a:t>trans </a:t>
            </a:r>
            <a:r>
              <a:rPr lang="es-ES_tradnl" sz="2400" dirty="0" smtClean="0"/>
              <a:t>en pareja con </a:t>
            </a:r>
            <a:r>
              <a:rPr lang="es-ES_tradnl" sz="2400" dirty="0"/>
              <a:t>mujer cis. </a:t>
            </a:r>
          </a:p>
          <a:p>
            <a:r>
              <a:rPr lang="es-ES_tradnl" sz="2400" dirty="0"/>
              <a:t>Amb*s pueden gestar y aportar óvulos. </a:t>
            </a:r>
          </a:p>
          <a:p>
            <a:r>
              <a:rPr lang="es-ES_tradnl" sz="2400" dirty="0" smtClean="0"/>
              <a:t>puede que </a:t>
            </a:r>
            <a:r>
              <a:rPr lang="es-ES_tradnl" sz="2400" dirty="0"/>
              <a:t>padre geste y dé a luz con óvulos de la madre</a:t>
            </a:r>
            <a:r>
              <a:rPr lang="es-ES_tradnl" sz="2400" dirty="0" smtClean="0"/>
              <a:t>.</a:t>
            </a:r>
          </a:p>
          <a:p>
            <a:r>
              <a:rPr lang="en-US" sz="2400" dirty="0"/>
              <a:t>P</a:t>
            </a:r>
            <a:r>
              <a:rPr lang="es-ES_tradnl" sz="2400" dirty="0" err="1"/>
              <a:t>uede</a:t>
            </a:r>
            <a:r>
              <a:rPr lang="es-ES_tradnl" sz="2400" dirty="0"/>
              <a:t> que mujer cis geste y de a luz con esperma de donante</a:t>
            </a:r>
            <a:r>
              <a:rPr lang="es-ES_tradnl" sz="2400" dirty="0" smtClean="0"/>
              <a:t>.</a:t>
            </a:r>
            <a:endParaRPr lang="es-ES_tradnl" sz="2400" dirty="0"/>
          </a:p>
          <a:p>
            <a:endParaRPr lang="en-US" sz="2400" dirty="0"/>
          </a:p>
          <a:p>
            <a:endParaRPr lang="es-ES_tradnl" sz="2400" dirty="0" smtClean="0"/>
          </a:p>
          <a:p>
            <a:endParaRPr lang="es-ES_tradnl" sz="2400" dirty="0"/>
          </a:p>
          <a:p>
            <a:endParaRPr lang="es-ES_tradnl" sz="2400" dirty="0"/>
          </a:p>
          <a:p>
            <a:endParaRPr lang="en-US" sz="2400" dirty="0"/>
          </a:p>
          <a:p>
            <a:endParaRPr lang="es-ES_tradnl" sz="2400" dirty="0"/>
          </a:p>
          <a:p>
            <a:endParaRPr lang="en-US" sz="2400" dirty="0"/>
          </a:p>
        </p:txBody>
      </p:sp>
    </p:spTree>
    <p:extLst>
      <p:ext uri="{BB962C8B-B14F-4D97-AF65-F5344CB8AC3E}">
        <p14:creationId xmlns:p14="http://schemas.microsoft.com/office/powerpoint/2010/main" val="901537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62" y="484632"/>
            <a:ext cx="11647714" cy="1609344"/>
          </a:xfrm>
        </p:spPr>
        <p:txBody>
          <a:bodyPr>
            <a:noAutofit/>
          </a:bodyPr>
          <a:lstStyle/>
          <a:p>
            <a:r>
              <a:rPr lang="es-ES_tradnl" sz="3800" dirty="0"/>
              <a:t>A todos estos casos se suman los de más de una persona ejerciendo estos roles. </a:t>
            </a:r>
            <a:endParaRPr lang="en-US" sz="3800" dirty="0"/>
          </a:p>
        </p:txBody>
      </p:sp>
      <p:sp>
        <p:nvSpPr>
          <p:cNvPr id="3" name="Content Placeholder 2"/>
          <p:cNvSpPr>
            <a:spLocks noGrp="1"/>
          </p:cNvSpPr>
          <p:nvPr>
            <p:ph idx="1"/>
          </p:nvPr>
        </p:nvSpPr>
        <p:spPr>
          <a:xfrm>
            <a:off x="536221" y="2121408"/>
            <a:ext cx="10592027" cy="4050792"/>
          </a:xfrm>
        </p:spPr>
        <p:txBody>
          <a:bodyPr>
            <a:normAutofit/>
          </a:bodyPr>
          <a:lstStyle/>
          <a:p>
            <a:r>
              <a:rPr lang="es-ES_tradnl" sz="3200" dirty="0" smtClean="0"/>
              <a:t>si </a:t>
            </a:r>
            <a:r>
              <a:rPr lang="es-ES_tradnl" sz="3200" dirty="0"/>
              <a:t>quien gesta no es sólo gestante. </a:t>
            </a:r>
            <a:endParaRPr lang="es-ES_tradnl" sz="3200" dirty="0" smtClean="0"/>
          </a:p>
          <a:p>
            <a:r>
              <a:rPr lang="es-ES_tradnl" sz="3200" dirty="0" smtClean="0"/>
              <a:t>si </a:t>
            </a:r>
            <a:r>
              <a:rPr lang="es-ES_tradnl" sz="3200" dirty="0"/>
              <a:t>quien aporta semen u óvulos no es solo donante… </a:t>
            </a:r>
            <a:endParaRPr lang="es-ES_tradnl" sz="3200" dirty="0" smtClean="0"/>
          </a:p>
          <a:p>
            <a:r>
              <a:rPr lang="es-ES_tradnl" sz="3200" dirty="0" smtClean="0"/>
              <a:t>o </a:t>
            </a:r>
            <a:r>
              <a:rPr lang="es-ES_tradnl" sz="3200" dirty="0"/>
              <a:t>si simplemente alguien más desea cumplir un rol de cuidado con consecuencias jurídicas y así lo manifiesta aunque no aporte biología ni genética. </a:t>
            </a:r>
          </a:p>
          <a:p>
            <a:endParaRPr lang="en-US" sz="3200" dirty="0"/>
          </a:p>
        </p:txBody>
      </p:sp>
      <p:sp>
        <p:nvSpPr>
          <p:cNvPr id="4" name="Rectangle 3"/>
          <p:cNvSpPr/>
          <p:nvPr/>
        </p:nvSpPr>
        <p:spPr>
          <a:xfrm>
            <a:off x="709350" y="2967335"/>
            <a:ext cx="10773315"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casos de </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multiparentalidad</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02034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8" y="484634"/>
            <a:ext cx="11839223" cy="1307479"/>
          </a:xfrm>
        </p:spPr>
        <p:txBody>
          <a:bodyPr>
            <a:normAutofit fontScale="90000"/>
          </a:bodyPr>
          <a:lstStyle/>
          <a:p>
            <a:r>
              <a:rPr lang="tr-TR" dirty="0" smtClean="0"/>
              <a:t>Y</a:t>
            </a:r>
            <a:r>
              <a:rPr lang="en-US" dirty="0" smtClean="0"/>
              <a:t> </a:t>
            </a:r>
            <a:r>
              <a:rPr lang="en-US" dirty="0" err="1" smtClean="0"/>
              <a:t>cuando</a:t>
            </a:r>
            <a:r>
              <a:rPr lang="en-US" dirty="0" smtClean="0"/>
              <a:t> </a:t>
            </a:r>
            <a:r>
              <a:rPr lang="en-US" dirty="0" err="1" smtClean="0"/>
              <a:t>ciencia</a:t>
            </a:r>
            <a:r>
              <a:rPr lang="en-US" dirty="0" smtClean="0"/>
              <a:t> </a:t>
            </a:r>
            <a:r>
              <a:rPr lang="en-US" dirty="0" err="1" smtClean="0"/>
              <a:t>avanza</a:t>
            </a:r>
            <a:r>
              <a:rPr lang="en-US" dirty="0" smtClean="0"/>
              <a:t> </a:t>
            </a:r>
            <a:r>
              <a:rPr lang="en-US" dirty="0" err="1" smtClean="0"/>
              <a:t>aun</a:t>
            </a:r>
            <a:r>
              <a:rPr lang="en-US" dirty="0" smtClean="0"/>
              <a:t> mas </a:t>
            </a:r>
            <a:endParaRPr lang="en-US" dirty="0"/>
          </a:p>
        </p:txBody>
      </p:sp>
      <p:sp>
        <p:nvSpPr>
          <p:cNvPr id="3" name="Content Placeholder 2"/>
          <p:cNvSpPr>
            <a:spLocks noGrp="1"/>
          </p:cNvSpPr>
          <p:nvPr>
            <p:ph idx="1"/>
          </p:nvPr>
        </p:nvSpPr>
        <p:spPr>
          <a:xfrm>
            <a:off x="550333" y="1735669"/>
            <a:ext cx="10577915" cy="4436533"/>
          </a:xfrm>
        </p:spPr>
        <p:txBody>
          <a:bodyPr>
            <a:noAutofit/>
          </a:bodyPr>
          <a:lstStyle/>
          <a:p>
            <a:r>
              <a:rPr lang="es-ES_tradnl" sz="2400" dirty="0" smtClean="0"/>
              <a:t>donación </a:t>
            </a:r>
            <a:r>
              <a:rPr lang="es-ES_tradnl" sz="2400" dirty="0"/>
              <a:t>ADN </a:t>
            </a:r>
            <a:r>
              <a:rPr lang="es-ES_tradnl" sz="2400" dirty="0" smtClean="0"/>
              <a:t>mitocondrial</a:t>
            </a:r>
          </a:p>
          <a:p>
            <a:r>
              <a:rPr lang="en-US" sz="2400" dirty="0" smtClean="0"/>
              <a:t>F</a:t>
            </a:r>
            <a:r>
              <a:rPr lang="es-ES_tradnl" sz="2400" dirty="0" err="1" smtClean="0"/>
              <a:t>ines</a:t>
            </a:r>
            <a:r>
              <a:rPr lang="es-ES_tradnl" sz="2400" dirty="0" smtClean="0"/>
              <a:t> médicos. </a:t>
            </a:r>
          </a:p>
          <a:p>
            <a:r>
              <a:rPr lang="es-ES_tradnl" sz="2400" dirty="0" smtClean="0"/>
              <a:t>como </a:t>
            </a:r>
            <a:r>
              <a:rPr lang="es-ES_tradnl" sz="2400" dirty="0"/>
              <a:t>técnica, requerirse por dos mujeres cis cuando ambas quieren aportar sus genes </a:t>
            </a:r>
            <a:endParaRPr lang="es-ES_tradnl" sz="2400" dirty="0" smtClean="0"/>
          </a:p>
          <a:p>
            <a:endParaRPr lang="es-ES_tradnl" sz="2400" dirty="0" smtClean="0"/>
          </a:p>
          <a:p>
            <a:r>
              <a:rPr lang="es-ES_tradnl" sz="2400" dirty="0" smtClean="0"/>
              <a:t>gametos artificiales</a:t>
            </a:r>
            <a:endParaRPr lang="es-ES_tradnl" sz="2400" dirty="0"/>
          </a:p>
          <a:p>
            <a:r>
              <a:rPr lang="es-ES_tradnl" sz="2400" dirty="0" smtClean="0"/>
              <a:t>no </a:t>
            </a:r>
            <a:r>
              <a:rPr lang="es-ES_tradnl" sz="2400" dirty="0"/>
              <a:t>siempre detrás del nacimiento de una persona hay semen y óvulos. </a:t>
            </a:r>
            <a:endParaRPr lang="es-ES_tradnl" sz="2400" dirty="0" smtClean="0"/>
          </a:p>
          <a:p>
            <a:r>
              <a:rPr lang="es-ES_tradnl" sz="2400" dirty="0" smtClean="0"/>
              <a:t>no </a:t>
            </a:r>
            <a:r>
              <a:rPr lang="es-ES_tradnl" sz="2400" dirty="0"/>
              <a:t>siempre hay técnicamente unión de un óvulo con un espermatozoide. </a:t>
            </a:r>
          </a:p>
          <a:p>
            <a:pPr marL="0" indent="0">
              <a:buNone/>
            </a:pPr>
            <a:endParaRPr lang="en-US" sz="2400" dirty="0"/>
          </a:p>
        </p:txBody>
      </p:sp>
    </p:spTree>
    <p:extLst>
      <p:ext uri="{BB962C8B-B14F-4D97-AF65-F5344CB8AC3E}">
        <p14:creationId xmlns:p14="http://schemas.microsoft.com/office/powerpoint/2010/main" val="288624155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57238"/>
            <a:ext cx="10058400" cy="1282095"/>
          </a:xfrm>
        </p:spPr>
        <p:txBody>
          <a:bodyPr>
            <a:normAutofit/>
          </a:bodyPr>
          <a:lstStyle/>
          <a:p>
            <a:r>
              <a:rPr lang="en-US" dirty="0" err="1" smtClean="0"/>
              <a:t>Trasplante</a:t>
            </a:r>
            <a:r>
              <a:rPr lang="en-US" dirty="0" smtClean="0"/>
              <a:t> de utero</a:t>
            </a:r>
            <a:endParaRPr lang="en-US" dirty="0"/>
          </a:p>
        </p:txBody>
      </p:sp>
      <p:sp>
        <p:nvSpPr>
          <p:cNvPr id="3" name="Content Placeholder 2"/>
          <p:cNvSpPr>
            <a:spLocks noGrp="1"/>
          </p:cNvSpPr>
          <p:nvPr>
            <p:ph idx="1"/>
          </p:nvPr>
        </p:nvSpPr>
        <p:spPr>
          <a:xfrm>
            <a:off x="1069848" y="1693333"/>
            <a:ext cx="10058400" cy="4478867"/>
          </a:xfrm>
        </p:spPr>
        <p:txBody>
          <a:bodyPr>
            <a:normAutofit fontScale="62500" lnSpcReduction="20000"/>
          </a:bodyPr>
          <a:lstStyle/>
          <a:p>
            <a:r>
              <a:rPr lang="en-US" sz="4400" dirty="0" smtClean="0"/>
              <a:t>“</a:t>
            </a:r>
            <a:r>
              <a:rPr lang="en-US" sz="4400" dirty="0" err="1" smtClean="0"/>
              <a:t>Biológico</a:t>
            </a:r>
            <a:r>
              <a:rPr lang="en-US" sz="4400" dirty="0" smtClean="0"/>
              <a:t>”</a:t>
            </a:r>
          </a:p>
          <a:p>
            <a:endParaRPr lang="en-US" sz="4400" dirty="0"/>
          </a:p>
          <a:p>
            <a:r>
              <a:rPr lang="en-US" sz="4400" dirty="0" err="1" smtClean="0"/>
              <a:t>Mujer</a:t>
            </a:r>
            <a:r>
              <a:rPr lang="en-US" sz="4400" dirty="0" smtClean="0"/>
              <a:t> trans </a:t>
            </a:r>
            <a:r>
              <a:rPr lang="en-US" sz="4400" dirty="0" err="1" smtClean="0"/>
              <a:t>podra</a:t>
            </a:r>
            <a:r>
              <a:rPr lang="en-US" sz="4400" dirty="0" smtClean="0"/>
              <a:t> </a:t>
            </a:r>
            <a:r>
              <a:rPr lang="en-US" sz="4400" dirty="0" err="1" smtClean="0"/>
              <a:t>gestar</a:t>
            </a:r>
            <a:r>
              <a:rPr lang="en-US" sz="4400" dirty="0" smtClean="0"/>
              <a:t> y </a:t>
            </a:r>
            <a:r>
              <a:rPr lang="en-US" sz="4400" dirty="0" err="1" smtClean="0"/>
              <a:t>dar</a:t>
            </a:r>
            <a:r>
              <a:rPr lang="en-US" sz="4400" dirty="0" smtClean="0"/>
              <a:t> a </a:t>
            </a:r>
            <a:r>
              <a:rPr lang="en-US" sz="4400" dirty="0" err="1" smtClean="0"/>
              <a:t>luz</a:t>
            </a:r>
            <a:r>
              <a:rPr lang="en-US" sz="4400" dirty="0" smtClean="0"/>
              <a:t> </a:t>
            </a:r>
          </a:p>
          <a:p>
            <a:r>
              <a:rPr lang="es-ES_tradnl" sz="4400" dirty="0"/>
              <a:t> </a:t>
            </a:r>
          </a:p>
          <a:p>
            <a:r>
              <a:rPr lang="es-ES" sz="4400" dirty="0"/>
              <a:t>"Las personas </a:t>
            </a:r>
            <a:r>
              <a:rPr lang="es-ES" sz="4400" dirty="0" smtClean="0"/>
              <a:t>trans, </a:t>
            </a:r>
            <a:r>
              <a:rPr lang="es-ES" sz="4400" dirty="0"/>
              <a:t>no binarias y de otro género plural tienen las mismas libertades procreadoras que las personas cisgénero"</a:t>
            </a:r>
            <a:r>
              <a:rPr lang="es-ES" sz="4400" dirty="0" smtClean="0"/>
              <a:t>.</a:t>
            </a:r>
          </a:p>
          <a:p>
            <a:endParaRPr lang="es-ES" sz="4400" dirty="0" smtClean="0"/>
          </a:p>
          <a:p>
            <a:r>
              <a:rPr lang="en-US" sz="3800" dirty="0" err="1"/>
              <a:t>Amel</a:t>
            </a:r>
            <a:r>
              <a:rPr lang="en-US" sz="3800" dirty="0"/>
              <a:t> </a:t>
            </a:r>
            <a:r>
              <a:rPr lang="en-US" sz="3800" dirty="0" err="1"/>
              <a:t>Alghrani</a:t>
            </a:r>
            <a:r>
              <a:rPr lang="en-US" sz="3800" dirty="0"/>
              <a:t>. Uterus transplantation in and beyond </a:t>
            </a:r>
            <a:r>
              <a:rPr lang="en-US" sz="3800" dirty="0" err="1"/>
              <a:t>cisgender</a:t>
            </a:r>
            <a:r>
              <a:rPr lang="en-US" sz="3800" dirty="0"/>
              <a:t> women: revisiting procreative liberty in light of emerging reproductive technologies.  Journal of Law and the Biosciences, Volume 5, Issue 2, 1 August 2018, Pages 301–328, </a:t>
            </a:r>
            <a:endParaRPr lang="es-ES_tradnl" sz="3800" dirty="0"/>
          </a:p>
          <a:p>
            <a:endParaRPr lang="es-ES_tradnl" sz="4400" dirty="0"/>
          </a:p>
          <a:p>
            <a:endParaRPr lang="en-US" sz="4400" dirty="0"/>
          </a:p>
        </p:txBody>
      </p:sp>
    </p:spTree>
    <p:extLst>
      <p:ext uri="{BB962C8B-B14F-4D97-AF65-F5344CB8AC3E}">
        <p14:creationId xmlns:p14="http://schemas.microsoft.com/office/powerpoint/2010/main" val="48381457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13895"/>
            <a:ext cx="11698111" cy="1858209"/>
          </a:xfrm>
        </p:spPr>
        <p:style>
          <a:lnRef idx="1">
            <a:schemeClr val="accent1"/>
          </a:lnRef>
          <a:fillRef idx="3">
            <a:schemeClr val="accent1"/>
          </a:fillRef>
          <a:effectRef idx="2">
            <a:schemeClr val="accent1"/>
          </a:effectRef>
          <a:fontRef idx="minor">
            <a:schemeClr val="lt1"/>
          </a:fontRef>
        </p:style>
        <p:txBody>
          <a:bodyPr>
            <a:noAutofit/>
          </a:bodyPr>
          <a:lstStyle/>
          <a:p>
            <a:r>
              <a:rPr lang="es-ES_tradnl" sz="3400" dirty="0"/>
              <a:t>mujer trans </a:t>
            </a:r>
            <a:r>
              <a:rPr lang="es-ES_tradnl" sz="3400" dirty="0" smtClean="0"/>
              <a:t>ha </a:t>
            </a:r>
            <a:r>
              <a:rPr lang="es-ES" sz="3400" dirty="0" smtClean="0"/>
              <a:t>amamantado.</a:t>
            </a:r>
            <a:br>
              <a:rPr lang="es-ES" sz="3400" dirty="0" smtClean="0"/>
            </a:br>
            <a:r>
              <a:rPr lang="es-ES" sz="3400" dirty="0" smtClean="0"/>
              <a:t>febrero 2018. </a:t>
            </a:r>
            <a:r>
              <a:rPr lang="es-ES_tradnl" sz="3400" dirty="0"/>
              <a:t>doctoras </a:t>
            </a:r>
            <a:r>
              <a:rPr lang="es-ES_tradnl" sz="3400" dirty="0" err="1"/>
              <a:t>Tamar</a:t>
            </a:r>
            <a:r>
              <a:rPr lang="es-ES_tradnl" sz="3400" dirty="0"/>
              <a:t> </a:t>
            </a:r>
            <a:r>
              <a:rPr lang="es-ES_tradnl" sz="3400" dirty="0" err="1"/>
              <a:t>Reisman</a:t>
            </a:r>
            <a:r>
              <a:rPr lang="es-ES_tradnl" sz="3400" dirty="0"/>
              <a:t> y </a:t>
            </a:r>
            <a:r>
              <a:rPr lang="es-ES_tradnl" sz="3400" dirty="0" err="1"/>
              <a:t>Zil</a:t>
            </a:r>
            <a:r>
              <a:rPr lang="es-ES_tradnl" sz="3400" dirty="0"/>
              <a:t> </a:t>
            </a:r>
            <a:r>
              <a:rPr lang="es-ES_tradnl" sz="3400" dirty="0" err="1"/>
              <a:t>Goldstein</a:t>
            </a:r>
            <a:r>
              <a:rPr lang="es-ES_tradnl" sz="3400" dirty="0"/>
              <a:t>, hospital Mt. </a:t>
            </a:r>
            <a:r>
              <a:rPr lang="es-ES_tradnl" sz="3400" dirty="0" err="1"/>
              <a:t>Sinai</a:t>
            </a:r>
            <a:r>
              <a:rPr lang="es-ES_tradnl" sz="3400" dirty="0"/>
              <a:t> de Nueva </a:t>
            </a:r>
            <a:r>
              <a:rPr lang="es-ES_tradnl" sz="3400" dirty="0" smtClean="0"/>
              <a:t>York</a:t>
            </a:r>
            <a:endParaRPr lang="en-US" sz="3400" dirty="0"/>
          </a:p>
        </p:txBody>
      </p:sp>
      <p:sp>
        <p:nvSpPr>
          <p:cNvPr id="3" name="Content Placeholder 2"/>
          <p:cNvSpPr>
            <a:spLocks noGrp="1"/>
          </p:cNvSpPr>
          <p:nvPr>
            <p:ph idx="1"/>
          </p:nvPr>
        </p:nvSpPr>
        <p:spPr>
          <a:xfrm>
            <a:off x="366889" y="2121407"/>
            <a:ext cx="11290374" cy="4589540"/>
          </a:xfrm>
        </p:spPr>
        <p:txBody>
          <a:bodyPr>
            <a:normAutofit/>
          </a:bodyPr>
          <a:lstStyle/>
          <a:p>
            <a:r>
              <a:rPr lang="es-ES" sz="3200" dirty="0" smtClean="0"/>
              <a:t>Este </a:t>
            </a:r>
            <a:r>
              <a:rPr lang="es-ES" sz="3200" dirty="0"/>
              <a:t>avance implica potenciar los estereotipos de género o </a:t>
            </a:r>
            <a:r>
              <a:rPr lang="es-ES" sz="3200" dirty="0" err="1"/>
              <a:t>desbiologizarlos</a:t>
            </a:r>
            <a:r>
              <a:rPr lang="es-ES" sz="3200" dirty="0"/>
              <a:t>? </a:t>
            </a:r>
            <a:endParaRPr lang="es-ES" sz="3200" dirty="0" smtClean="0"/>
          </a:p>
          <a:p>
            <a:r>
              <a:rPr lang="es-ES" sz="3200" dirty="0" smtClean="0"/>
              <a:t>unión </a:t>
            </a:r>
            <a:r>
              <a:rPr lang="es-ES" sz="3200" dirty="0"/>
              <a:t>de ciencia e identidad facilita que toda persona pueda vivenciar las experiencias personales del cuerpo y acceder a los mismos derechos, incluidos l*s niñ*s que nacen de esas personas. </a:t>
            </a:r>
            <a:endParaRPr lang="es-ES" sz="3200" dirty="0" smtClean="0"/>
          </a:p>
          <a:p>
            <a:r>
              <a:rPr lang="es-ES" sz="3200" dirty="0" smtClean="0"/>
              <a:t>Acaso </a:t>
            </a:r>
            <a:r>
              <a:rPr lang="es-ES" sz="3200" dirty="0"/>
              <a:t>amamantar es cosa de mujeres? </a:t>
            </a:r>
          </a:p>
        </p:txBody>
      </p:sp>
    </p:spTree>
    <p:extLst>
      <p:ext uri="{BB962C8B-B14F-4D97-AF65-F5344CB8AC3E}">
        <p14:creationId xmlns:p14="http://schemas.microsoft.com/office/powerpoint/2010/main" val="2969695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a:bodyPr>
          <a:lstStyle/>
          <a:p>
            <a:r>
              <a:rPr lang="en-US" sz="4000" dirty="0" err="1" smtClean="0"/>
              <a:t>Sexo</a:t>
            </a:r>
            <a:r>
              <a:rPr lang="en-US" sz="4000" dirty="0" smtClean="0"/>
              <a:t>: </a:t>
            </a:r>
            <a:r>
              <a:rPr lang="en-US" sz="4000" dirty="0" err="1" smtClean="0"/>
              <a:t>biológico</a:t>
            </a:r>
            <a:endParaRPr lang="en-US" sz="4000" dirty="0" smtClean="0"/>
          </a:p>
          <a:p>
            <a:endParaRPr lang="en-US" sz="4000" dirty="0"/>
          </a:p>
          <a:p>
            <a:r>
              <a:rPr lang="en-US" sz="4000" dirty="0" smtClean="0"/>
              <a:t>Social?</a:t>
            </a:r>
            <a:endParaRPr lang="en-US" sz="4000" dirty="0"/>
          </a:p>
        </p:txBody>
      </p:sp>
      <p:sp>
        <p:nvSpPr>
          <p:cNvPr id="6" name="Content Placeholder 5"/>
          <p:cNvSpPr>
            <a:spLocks noGrp="1"/>
          </p:cNvSpPr>
          <p:nvPr>
            <p:ph sz="half" idx="2"/>
          </p:nvPr>
        </p:nvSpPr>
        <p:spPr/>
        <p:txBody>
          <a:bodyPr>
            <a:normAutofit/>
          </a:bodyPr>
          <a:lstStyle/>
          <a:p>
            <a:r>
              <a:rPr lang="en-US" sz="4000" dirty="0" err="1" smtClean="0"/>
              <a:t>Género</a:t>
            </a:r>
            <a:r>
              <a:rPr lang="en-US" sz="4000" dirty="0" smtClean="0"/>
              <a:t>: cultural. </a:t>
            </a:r>
            <a:endParaRPr lang="en-US" sz="4000" dirty="0"/>
          </a:p>
        </p:txBody>
      </p:sp>
    </p:spTree>
    <p:extLst>
      <p:ext uri="{BB962C8B-B14F-4D97-AF65-F5344CB8AC3E}">
        <p14:creationId xmlns:p14="http://schemas.microsoft.com/office/powerpoint/2010/main" val="51809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S_tradnl" sz="3200" dirty="0"/>
              <a:t>si para nuestra legislación el “rol” que se asume es una cuestión de identidad, si no importa el sexo, ni el aporte biológico o genético en la definición del </a:t>
            </a:r>
            <a:r>
              <a:rPr lang="es-ES_tradnl" sz="3200" dirty="0" smtClean="0"/>
              <a:t>rol</a:t>
            </a:r>
            <a:br>
              <a:rPr lang="es-ES_tradnl" sz="3200" dirty="0" smtClean="0"/>
            </a:br>
            <a:r>
              <a:rPr lang="es-ES_tradnl" sz="3200" dirty="0"/>
              <a:t/>
            </a:r>
            <a:br>
              <a:rPr lang="es-ES_tradnl" sz="3200" dirty="0"/>
            </a:br>
            <a:r>
              <a:rPr lang="es-ES_tradnl" sz="3200" dirty="0"/>
              <a:t> ¿importa ya ese rol? ¿Qué lo define? </a:t>
            </a:r>
            <a:r>
              <a:rPr lang="en-US" sz="3200" dirty="0"/>
              <a:t/>
            </a:r>
            <a:br>
              <a:rPr lang="en-US" sz="3200" dirty="0"/>
            </a:br>
            <a:endParaRPr lang="en-US" sz="3200" dirty="0"/>
          </a:p>
        </p:txBody>
      </p:sp>
      <p:sp>
        <p:nvSpPr>
          <p:cNvPr id="3" name="Content Placeholder 2"/>
          <p:cNvSpPr>
            <a:spLocks noGrp="1"/>
          </p:cNvSpPr>
          <p:nvPr>
            <p:ph type="body" idx="1"/>
          </p:nvPr>
        </p:nvSpPr>
        <p:spPr>
          <a:xfrm>
            <a:off x="804334" y="5020057"/>
            <a:ext cx="10414001" cy="1541611"/>
          </a:xfrm>
        </p:spPr>
        <p:txBody>
          <a:bodyPr>
            <a:normAutofit/>
          </a:bodyPr>
          <a:lstStyle/>
          <a:p>
            <a:r>
              <a:rPr lang="es-ES_tradnl" sz="2400" dirty="0"/>
              <a:t>construcciones políticas fundadas en bases culturales. </a:t>
            </a:r>
            <a:endParaRPr lang="es-ES_tradnl" sz="2400" dirty="0" smtClean="0"/>
          </a:p>
          <a:p>
            <a:r>
              <a:rPr lang="es-ES_tradnl" sz="2400" dirty="0"/>
              <a:t/>
            </a:r>
            <a:br>
              <a:rPr lang="es-ES_tradnl" sz="2400" dirty="0"/>
            </a:br>
            <a:r>
              <a:rPr lang="es-ES_tradnl" sz="2400" dirty="0"/>
              <a:t>caído los cimientos que “naturalmente” la sostenían. </a:t>
            </a:r>
            <a:endParaRPr lang="en-US" sz="2400" dirty="0"/>
          </a:p>
        </p:txBody>
      </p:sp>
    </p:spTree>
    <p:extLst>
      <p:ext uri="{BB962C8B-B14F-4D97-AF65-F5344CB8AC3E}">
        <p14:creationId xmlns:p14="http://schemas.microsoft.com/office/powerpoint/2010/main" val="13898782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Feminismo</a:t>
            </a:r>
            <a:r>
              <a:rPr lang="en-US" dirty="0" smtClean="0"/>
              <a:t>?</a:t>
            </a:r>
            <a:endParaRPr lang="en-US" dirty="0"/>
          </a:p>
        </p:txBody>
      </p:sp>
      <p:sp>
        <p:nvSpPr>
          <p:cNvPr id="3" name="Content Placeholder 2"/>
          <p:cNvSpPr>
            <a:spLocks noGrp="1"/>
          </p:cNvSpPr>
          <p:nvPr>
            <p:ph idx="1"/>
          </p:nvPr>
        </p:nvSpPr>
        <p:spPr/>
        <p:txBody>
          <a:bodyPr>
            <a:normAutofit/>
          </a:bodyPr>
          <a:lstStyle/>
          <a:p>
            <a:r>
              <a:rPr lang="es-ES_tradnl" sz="3200" dirty="0"/>
              <a:t>construcción feminista, </a:t>
            </a:r>
            <a:endParaRPr lang="es-ES_tradnl" sz="3200" dirty="0" smtClean="0"/>
          </a:p>
          <a:p>
            <a:r>
              <a:rPr lang="es-ES_tradnl" sz="3200" dirty="0" smtClean="0"/>
              <a:t>desbiologización </a:t>
            </a:r>
            <a:r>
              <a:rPr lang="es-ES_tradnl" sz="3200" dirty="0"/>
              <a:t>de destinos, que facilita una deconstrucción de roles y de los binarios en los que las mujeres siempre resultaron desfavorecidas. </a:t>
            </a:r>
            <a:endParaRPr lang="es-ES_tradnl" sz="3200" dirty="0" smtClean="0"/>
          </a:p>
          <a:p>
            <a:r>
              <a:rPr lang="es-ES_tradnl" sz="3200" dirty="0" smtClean="0"/>
              <a:t>verdadera </a:t>
            </a:r>
            <a:r>
              <a:rPr lang="es-ES_tradnl" sz="3200" dirty="0"/>
              <a:t>democratización y consagración de autonomías reales. </a:t>
            </a:r>
            <a:endParaRPr lang="en-US" sz="3200" dirty="0"/>
          </a:p>
        </p:txBody>
      </p:sp>
    </p:spTree>
    <p:extLst>
      <p:ext uri="{BB962C8B-B14F-4D97-AF65-F5344CB8AC3E}">
        <p14:creationId xmlns:p14="http://schemas.microsoft.com/office/powerpoint/2010/main" val="125942285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Autonomía y </a:t>
            </a:r>
            <a:r>
              <a:rPr lang="en-US" dirty="0" err="1" smtClean="0"/>
              <a:t>niñez</a:t>
            </a:r>
            <a:r>
              <a:rPr lang="en-US" dirty="0" smtClean="0"/>
              <a:t> trans*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223327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904741"/>
            <a:ext cx="11413067" cy="4707198"/>
          </a:xfrm>
        </p:spPr>
        <p:txBody>
          <a:bodyPr>
            <a:noAutofit/>
          </a:bodyPr>
          <a:lstStyle/>
          <a:p>
            <a:pPr marL="274320" fontAlgn="auto">
              <a:spcAft>
                <a:spcPts val="0"/>
              </a:spcAft>
              <a:buFont typeface="Wingdings 2" pitchFamily="18" charset="2"/>
              <a:buChar char=""/>
              <a:defRPr/>
            </a:pPr>
            <a:r>
              <a:rPr lang="es-ES" sz="3200" dirty="0" smtClean="0"/>
              <a:t>Malta: menores </a:t>
            </a:r>
            <a:r>
              <a:rPr lang="es-ES" sz="3200" dirty="0"/>
              <a:t>de </a:t>
            </a:r>
            <a:r>
              <a:rPr lang="es-ES" sz="3200" dirty="0">
                <a:solidFill>
                  <a:srgbClr val="FF0000"/>
                </a:solidFill>
              </a:rPr>
              <a:t>18 años</a:t>
            </a:r>
            <a:r>
              <a:rPr lang="es-ES" sz="3200" dirty="0"/>
              <a:t>, </a:t>
            </a:r>
            <a:r>
              <a:rPr lang="es-ES" sz="3200" dirty="0" smtClean="0"/>
              <a:t>con un proceso </a:t>
            </a:r>
            <a:r>
              <a:rPr lang="es-ES" sz="3200" dirty="0"/>
              <a:t>judicial. </a:t>
            </a:r>
            <a:endParaRPr lang="es-ES" sz="3200" dirty="0" smtClean="0"/>
          </a:p>
          <a:p>
            <a:pPr marL="274320" fontAlgn="auto">
              <a:spcAft>
                <a:spcPts val="0"/>
              </a:spcAft>
              <a:buFont typeface="Wingdings 2" pitchFamily="18" charset="2"/>
              <a:buChar char=""/>
              <a:defRPr/>
            </a:pPr>
            <a:r>
              <a:rPr lang="es-ES" sz="3200" dirty="0" smtClean="0"/>
              <a:t>Irlanda</a:t>
            </a:r>
            <a:r>
              <a:rPr lang="es-ES" sz="3200" dirty="0"/>
              <a:t>, </a:t>
            </a:r>
            <a:r>
              <a:rPr lang="es-ES" sz="3200" dirty="0" smtClean="0"/>
              <a:t>menores </a:t>
            </a:r>
            <a:r>
              <a:rPr lang="es-ES" sz="3200" dirty="0"/>
              <a:t>de 18 años (con posibilidad de judicializar el caso entre </a:t>
            </a:r>
            <a:r>
              <a:rPr lang="es-ES" sz="3200" dirty="0">
                <a:solidFill>
                  <a:srgbClr val="FF0000"/>
                </a:solidFill>
              </a:rPr>
              <a:t>16 y 18 años </a:t>
            </a:r>
            <a:r>
              <a:rPr lang="es-ES" sz="3200" dirty="0"/>
              <a:t>bajo el requisito de la patologización). </a:t>
            </a:r>
            <a:endParaRPr lang="es-ES" sz="3200" dirty="0" smtClean="0"/>
          </a:p>
          <a:p>
            <a:pPr marL="274320" fontAlgn="auto">
              <a:spcAft>
                <a:spcPts val="0"/>
              </a:spcAft>
              <a:buFont typeface="Wingdings 2" pitchFamily="18" charset="2"/>
              <a:buChar char=""/>
              <a:defRPr/>
            </a:pPr>
            <a:r>
              <a:rPr lang="es-ES" sz="3200" dirty="0" smtClean="0"/>
              <a:t>D.F</a:t>
            </a:r>
            <a:r>
              <a:rPr lang="es-ES" sz="3200" dirty="0"/>
              <a:t>. mexicano, Colombia, Bolivia y </a:t>
            </a:r>
            <a:r>
              <a:rPr lang="es-ES" sz="3200" dirty="0" smtClean="0"/>
              <a:t>Dinamarca: </a:t>
            </a:r>
            <a:r>
              <a:rPr lang="es-ES" sz="3200" dirty="0"/>
              <a:t>límite de los </a:t>
            </a:r>
            <a:r>
              <a:rPr lang="es-ES" sz="3200" dirty="0">
                <a:solidFill>
                  <a:srgbClr val="FF0000"/>
                </a:solidFill>
              </a:rPr>
              <a:t>18 </a:t>
            </a:r>
            <a:r>
              <a:rPr lang="es-ES" sz="3200" dirty="0" smtClean="0">
                <a:solidFill>
                  <a:srgbClr val="FF0000"/>
                </a:solidFill>
              </a:rPr>
              <a:t>años</a:t>
            </a:r>
          </a:p>
          <a:p>
            <a:pPr marL="274320">
              <a:buFont typeface="Wingdings 2" pitchFamily="18" charset="2"/>
              <a:buChar char=""/>
              <a:defRPr/>
            </a:pPr>
            <a:r>
              <a:rPr lang="en-US" sz="3200" dirty="0"/>
              <a:t>P</a:t>
            </a:r>
            <a:r>
              <a:rPr lang="es-ES_tradnl" sz="3200" dirty="0" err="1"/>
              <a:t>ortugal</a:t>
            </a:r>
            <a:r>
              <a:rPr lang="es-ES_tradnl" sz="3200" dirty="0"/>
              <a:t>, 2018: </a:t>
            </a:r>
            <a:r>
              <a:rPr lang="pt-BR" sz="3200" dirty="0" smtClean="0"/>
              <a:t>personas entre 16 </a:t>
            </a:r>
            <a:r>
              <a:rPr lang="pt-BR" sz="3200" dirty="0" err="1" smtClean="0"/>
              <a:t>y</a:t>
            </a:r>
            <a:r>
              <a:rPr lang="pt-BR" sz="3200" dirty="0" smtClean="0"/>
              <a:t> 18 </a:t>
            </a:r>
            <a:r>
              <a:rPr lang="pt-BR" sz="3200" dirty="0" err="1" smtClean="0"/>
              <a:t>años</a:t>
            </a:r>
            <a:r>
              <a:rPr lang="pt-BR" sz="3200" dirty="0" smtClean="0"/>
              <a:t>. </a:t>
            </a:r>
          </a:p>
          <a:p>
            <a:pPr marL="274320">
              <a:buFont typeface="Wingdings 2" pitchFamily="18" charset="2"/>
              <a:buChar char=""/>
              <a:defRPr/>
            </a:pPr>
            <a:r>
              <a:rPr lang="en-US" sz="3200" dirty="0" smtClean="0"/>
              <a:t>C</a:t>
            </a:r>
            <a:r>
              <a:rPr lang="pt-BR" sz="3200" dirty="0" err="1" smtClean="0"/>
              <a:t>hile</a:t>
            </a:r>
            <a:r>
              <a:rPr lang="pt-BR" sz="3200" dirty="0" smtClean="0"/>
              <a:t>, 2018, 14 </a:t>
            </a:r>
            <a:r>
              <a:rPr lang="pt-BR" sz="3200" dirty="0" err="1" smtClean="0"/>
              <a:t>años</a:t>
            </a:r>
            <a:r>
              <a:rPr lang="pt-BR" sz="3200" dirty="0" smtClean="0"/>
              <a:t>. </a:t>
            </a:r>
            <a:endParaRPr lang="pt-BR" sz="3200" dirty="0"/>
          </a:p>
          <a:p>
            <a:pPr marL="274320" fontAlgn="auto">
              <a:spcAft>
                <a:spcPts val="0"/>
              </a:spcAft>
              <a:buFont typeface="Wingdings 2" pitchFamily="18" charset="2"/>
              <a:buChar char=""/>
              <a:defRPr/>
            </a:pPr>
            <a:endParaRPr lang="es-ES_tradnl" sz="3200" dirty="0">
              <a:solidFill>
                <a:srgbClr val="FF0000"/>
              </a:solidFill>
            </a:endParaRPr>
          </a:p>
          <a:p>
            <a:pPr marL="45720" indent="0" fontAlgn="auto">
              <a:spcAft>
                <a:spcPts val="0"/>
              </a:spcAft>
              <a:buFont typeface="Wingdings 2" pitchFamily="18" charset="2"/>
              <a:buNone/>
              <a:defRPr/>
            </a:pPr>
            <a:endParaRPr lang="es-ES_tradnl" sz="3200" dirty="0"/>
          </a:p>
        </p:txBody>
      </p:sp>
      <p:sp>
        <p:nvSpPr>
          <p:cNvPr id="3" name="Title 2"/>
          <p:cNvSpPr>
            <a:spLocks noGrp="1"/>
          </p:cNvSpPr>
          <p:nvPr>
            <p:ph type="title"/>
          </p:nvPr>
        </p:nvSpPr>
        <p:spPr>
          <a:xfrm>
            <a:off x="1069848" y="484632"/>
            <a:ext cx="10058400" cy="1289391"/>
          </a:xfrm>
        </p:spPr>
        <p:style>
          <a:lnRef idx="1">
            <a:schemeClr val="dk1"/>
          </a:lnRef>
          <a:fillRef idx="2">
            <a:schemeClr val="dk1"/>
          </a:fillRef>
          <a:effectRef idx="1">
            <a:schemeClr val="dk1"/>
          </a:effectRef>
          <a:fontRef idx="minor">
            <a:schemeClr val="dk1"/>
          </a:fontRef>
        </p:style>
        <p:txBody>
          <a:bodyPr/>
          <a:lstStyle/>
          <a:p>
            <a:pPr algn="ctr" fontAlgn="auto">
              <a:spcAft>
                <a:spcPts val="0"/>
              </a:spcAft>
              <a:defRPr/>
            </a:pPr>
            <a:r>
              <a:rPr lang="en-US" dirty="0" err="1" smtClean="0">
                <a:ea typeface="+mj-ea"/>
                <a:cs typeface="+mj-cs"/>
              </a:rPr>
              <a:t>Derecho</a:t>
            </a:r>
            <a:r>
              <a:rPr lang="en-US" dirty="0" smtClean="0">
                <a:ea typeface="+mj-ea"/>
                <a:cs typeface="+mj-cs"/>
              </a:rPr>
              <a:t> </a:t>
            </a:r>
            <a:r>
              <a:rPr lang="en-US" dirty="0" err="1" smtClean="0">
                <a:ea typeface="+mj-ea"/>
                <a:cs typeface="+mj-cs"/>
              </a:rPr>
              <a:t>comparado</a:t>
            </a:r>
            <a:r>
              <a:rPr lang="en-US" dirty="0" smtClean="0">
                <a:ea typeface="+mj-ea"/>
                <a:cs typeface="+mj-cs"/>
              </a:rPr>
              <a:t> </a:t>
            </a:r>
            <a:endParaRPr lang="en-US" dirty="0">
              <a:ea typeface="+mj-ea"/>
              <a:cs typeface="+mj-cs"/>
            </a:endParaRPr>
          </a:p>
        </p:txBody>
      </p:sp>
    </p:spTree>
    <p:extLst>
      <p:ext uri="{BB962C8B-B14F-4D97-AF65-F5344CB8AC3E}">
        <p14:creationId xmlns:p14="http://schemas.microsoft.com/office/powerpoint/2010/main" val="192182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fontAlgn="auto">
              <a:spcAft>
                <a:spcPts val="0"/>
              </a:spcAft>
              <a:buFont typeface="Wingdings 2" pitchFamily="18" charset="2"/>
              <a:buChar char=""/>
              <a:defRPr/>
            </a:pPr>
            <a:r>
              <a:rPr lang="es-ES_tradnl" sz="3200" dirty="0" smtClean="0">
                <a:ea typeface="+mn-ea"/>
                <a:cs typeface="+mn-cs"/>
              </a:rPr>
              <a:t>Noruega, 2016.</a:t>
            </a:r>
          </a:p>
          <a:p>
            <a:pPr marL="274320" fontAlgn="auto">
              <a:spcAft>
                <a:spcPts val="0"/>
              </a:spcAft>
              <a:buFont typeface="Wingdings 2" pitchFamily="18" charset="2"/>
              <a:buChar char=""/>
              <a:defRPr/>
            </a:pPr>
            <a:r>
              <a:rPr lang="es-ES_tradnl" sz="3200" dirty="0" smtClean="0">
                <a:ea typeface="+mn-ea"/>
                <a:cs typeface="+mn-cs"/>
              </a:rPr>
              <a:t>A </a:t>
            </a:r>
            <a:r>
              <a:rPr lang="es-ES_tradnl" sz="3200" dirty="0">
                <a:ea typeface="+mn-ea"/>
                <a:cs typeface="+mn-cs"/>
              </a:rPr>
              <a:t>partir de los </a:t>
            </a:r>
            <a:r>
              <a:rPr lang="es-ES_tradnl" sz="3200" dirty="0">
                <a:solidFill>
                  <a:srgbClr val="FF0000"/>
                </a:solidFill>
                <a:ea typeface="+mn-ea"/>
                <a:cs typeface="+mn-cs"/>
              </a:rPr>
              <a:t>seis años</a:t>
            </a:r>
            <a:r>
              <a:rPr lang="es-ES_tradnl" sz="3200" dirty="0">
                <a:ea typeface="+mn-ea"/>
                <a:cs typeface="+mn-cs"/>
              </a:rPr>
              <a:t>, cualquier </a:t>
            </a:r>
            <a:r>
              <a:rPr lang="es-ES_tradnl" sz="3200" dirty="0" smtClean="0">
                <a:ea typeface="+mn-ea"/>
                <a:cs typeface="+mn-cs"/>
              </a:rPr>
              <a:t>niñ* </a:t>
            </a:r>
            <a:r>
              <a:rPr lang="es-ES_tradnl" sz="3200" dirty="0">
                <a:ea typeface="+mn-ea"/>
                <a:cs typeface="+mn-cs"/>
              </a:rPr>
              <a:t>puede identificarse a sí mismo como hombre o </a:t>
            </a:r>
            <a:r>
              <a:rPr lang="es-ES_tradnl" sz="3200" dirty="0" smtClean="0">
                <a:ea typeface="+mn-ea"/>
                <a:cs typeface="+mn-cs"/>
              </a:rPr>
              <a:t>mujer y requerir cambio registral  </a:t>
            </a:r>
            <a:r>
              <a:rPr lang="es-ES_tradnl" sz="3200" dirty="0">
                <a:ea typeface="+mn-ea"/>
                <a:cs typeface="+mn-cs"/>
              </a:rPr>
              <a:t>con el </a:t>
            </a:r>
            <a:r>
              <a:rPr lang="es-ES_tradnl" sz="3200" dirty="0" smtClean="0">
                <a:ea typeface="+mn-ea"/>
                <a:cs typeface="+mn-cs"/>
              </a:rPr>
              <a:t>consentimiento </a:t>
            </a:r>
            <a:r>
              <a:rPr lang="es-ES_tradnl" sz="3200" dirty="0">
                <a:ea typeface="+mn-ea"/>
                <a:cs typeface="+mn-cs"/>
              </a:rPr>
              <a:t>de sus </a:t>
            </a:r>
            <a:r>
              <a:rPr lang="es-ES_tradnl" sz="3200" dirty="0" smtClean="0">
                <a:ea typeface="+mn-ea"/>
                <a:cs typeface="+mn-cs"/>
              </a:rPr>
              <a:t>padres.</a:t>
            </a:r>
          </a:p>
          <a:p>
            <a:pPr marL="274320" fontAlgn="auto">
              <a:spcAft>
                <a:spcPts val="0"/>
              </a:spcAft>
              <a:buFont typeface="Wingdings 2" pitchFamily="18" charset="2"/>
              <a:buChar char=""/>
              <a:defRPr/>
            </a:pPr>
            <a:endParaRPr lang="en-US" sz="3200" dirty="0">
              <a:ea typeface="+mn-ea"/>
              <a:cs typeface="+mn-cs"/>
            </a:endParaRPr>
          </a:p>
        </p:txBody>
      </p:sp>
      <p:sp>
        <p:nvSpPr>
          <p:cNvPr id="3" name="Title 2"/>
          <p:cNvSpPr>
            <a:spLocks noGrp="1"/>
          </p:cNvSpPr>
          <p:nvPr>
            <p:ph type="title"/>
          </p:nvPr>
        </p:nvSpPr>
        <p:spPr/>
        <p:txBody>
          <a:bodyPr/>
          <a:lstStyle/>
          <a:p>
            <a:pPr fontAlgn="auto">
              <a:spcAft>
                <a:spcPts val="0"/>
              </a:spcAft>
              <a:defRPr/>
            </a:pPr>
            <a:endParaRPr lang="en-US" dirty="0">
              <a:ea typeface="+mj-ea"/>
              <a:cs typeface="+mj-cs"/>
            </a:endParaRPr>
          </a:p>
        </p:txBody>
      </p:sp>
    </p:spTree>
    <p:extLst>
      <p:ext uri="{BB962C8B-B14F-4D97-AF65-F5344CB8AC3E}">
        <p14:creationId xmlns:p14="http://schemas.microsoft.com/office/powerpoint/2010/main" val="112749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05414"/>
            <a:ext cx="10058400" cy="1176458"/>
          </a:xfrm>
        </p:spPr>
        <p:style>
          <a:lnRef idx="1">
            <a:schemeClr val="accent1"/>
          </a:lnRef>
          <a:fillRef idx="2">
            <a:schemeClr val="accent1"/>
          </a:fillRef>
          <a:effectRef idx="1">
            <a:schemeClr val="accent1"/>
          </a:effectRef>
          <a:fontRef idx="minor">
            <a:schemeClr val="dk1"/>
          </a:fontRef>
        </p:style>
        <p:txBody>
          <a:bodyPr/>
          <a:lstStyle/>
          <a:p>
            <a:r>
              <a:rPr lang="en-US" dirty="0" smtClean="0"/>
              <a:t>OC 24, CIDH</a:t>
            </a:r>
            <a:endParaRPr lang="en-US" dirty="0"/>
          </a:p>
        </p:txBody>
      </p:sp>
      <p:sp>
        <p:nvSpPr>
          <p:cNvPr id="3" name="Content Placeholder 2"/>
          <p:cNvSpPr>
            <a:spLocks noGrp="1"/>
          </p:cNvSpPr>
          <p:nvPr>
            <p:ph idx="1"/>
          </p:nvPr>
        </p:nvSpPr>
        <p:spPr>
          <a:xfrm>
            <a:off x="203200" y="1736675"/>
            <a:ext cx="11582400" cy="4985939"/>
          </a:xfrm>
        </p:spPr>
        <p:txBody>
          <a:bodyPr>
            <a:normAutofit/>
          </a:bodyPr>
          <a:lstStyle/>
          <a:p>
            <a:r>
              <a:rPr lang="es-ES_tradnl" sz="2600" dirty="0" smtClean="0">
                <a:solidFill>
                  <a:srgbClr val="FF0000"/>
                </a:solidFill>
              </a:rPr>
              <a:t>las </a:t>
            </a:r>
            <a:r>
              <a:rPr lang="es-ES_tradnl" sz="2600" dirty="0">
                <a:solidFill>
                  <a:srgbClr val="FF0000"/>
                </a:solidFill>
              </a:rPr>
              <a:t>consideraciones relacionadas con el derecho a la identidad de género </a:t>
            </a:r>
            <a:r>
              <a:rPr lang="es-ES_tradnl" sz="2600" dirty="0" err="1" smtClean="0">
                <a:solidFill>
                  <a:srgbClr val="FF0000"/>
                </a:solidFill>
              </a:rPr>
              <a:t>también</a:t>
            </a:r>
            <a:r>
              <a:rPr lang="es-ES_tradnl" sz="2600" dirty="0" smtClean="0">
                <a:solidFill>
                  <a:srgbClr val="FF0000"/>
                </a:solidFill>
              </a:rPr>
              <a:t> </a:t>
            </a:r>
            <a:r>
              <a:rPr lang="es-ES_tradnl" sz="2600" dirty="0">
                <a:solidFill>
                  <a:srgbClr val="FF0000"/>
                </a:solidFill>
              </a:rPr>
              <a:t>son aplicables a los </a:t>
            </a:r>
            <a:r>
              <a:rPr lang="es-ES_tradnl" sz="2600" dirty="0" err="1">
                <a:solidFill>
                  <a:srgbClr val="FF0000"/>
                </a:solidFill>
              </a:rPr>
              <a:t>niños</a:t>
            </a:r>
            <a:r>
              <a:rPr lang="es-ES_tradnl" sz="2600" dirty="0">
                <a:solidFill>
                  <a:srgbClr val="FF0000"/>
                </a:solidFill>
              </a:rPr>
              <a:t> y </a:t>
            </a:r>
            <a:r>
              <a:rPr lang="es-ES_tradnl" sz="2600" dirty="0" err="1">
                <a:solidFill>
                  <a:srgbClr val="FF0000"/>
                </a:solidFill>
              </a:rPr>
              <a:t>niñas</a:t>
            </a:r>
            <a:r>
              <a:rPr lang="es-ES_tradnl" sz="2600" dirty="0">
                <a:solidFill>
                  <a:srgbClr val="FF0000"/>
                </a:solidFill>
              </a:rPr>
              <a:t> </a:t>
            </a:r>
            <a:r>
              <a:rPr lang="es-ES_tradnl" sz="2600" dirty="0"/>
              <a:t>que deseen presentar solicitudes para que se reconozca en los documentos y los registros su identidad de género auto-percibida. Este derecho debe ser entendido conforme a las medidas de </a:t>
            </a:r>
            <a:r>
              <a:rPr lang="es-ES_tradnl" sz="2600" dirty="0" err="1"/>
              <a:t>protección</a:t>
            </a:r>
            <a:r>
              <a:rPr lang="es-ES_tradnl" sz="2600" dirty="0"/>
              <a:t> especial que se dispongan a nivel interno </a:t>
            </a:r>
            <a:r>
              <a:rPr lang="es-ES_tradnl" sz="2600" dirty="0" smtClean="0"/>
              <a:t>de, </a:t>
            </a:r>
            <a:r>
              <a:rPr lang="es-ES_tradnl" sz="2600" dirty="0">
                <a:solidFill>
                  <a:srgbClr val="FF0000"/>
                </a:solidFill>
              </a:rPr>
              <a:t>las cuales deben </a:t>
            </a:r>
            <a:r>
              <a:rPr lang="es-ES_tradnl" sz="2600" dirty="0" err="1">
                <a:solidFill>
                  <a:srgbClr val="FF0000"/>
                </a:solidFill>
              </a:rPr>
              <a:t>diseñarse</a:t>
            </a:r>
            <a:r>
              <a:rPr lang="es-ES_tradnl" sz="2600" dirty="0">
                <a:solidFill>
                  <a:srgbClr val="FF0000"/>
                </a:solidFill>
              </a:rPr>
              <a:t> necesariamente en concordancia con los principios del </a:t>
            </a:r>
            <a:r>
              <a:rPr lang="es-ES_tradnl" sz="2600" dirty="0" err="1">
                <a:solidFill>
                  <a:srgbClr val="FF0000"/>
                </a:solidFill>
              </a:rPr>
              <a:t>interés</a:t>
            </a:r>
            <a:r>
              <a:rPr lang="es-ES_tradnl" sz="2600" dirty="0">
                <a:solidFill>
                  <a:srgbClr val="FF0000"/>
                </a:solidFill>
              </a:rPr>
              <a:t> superior del niño y de la </a:t>
            </a:r>
            <a:r>
              <a:rPr lang="es-ES_tradnl" sz="2600" dirty="0" err="1">
                <a:solidFill>
                  <a:srgbClr val="FF0000"/>
                </a:solidFill>
              </a:rPr>
              <a:t>niña</a:t>
            </a:r>
            <a:r>
              <a:rPr lang="es-ES_tradnl" sz="2600" dirty="0">
                <a:solidFill>
                  <a:srgbClr val="FF0000"/>
                </a:solidFill>
              </a:rPr>
              <a:t>, el de la </a:t>
            </a:r>
            <a:r>
              <a:rPr lang="es-ES_tradnl" sz="2600" dirty="0" err="1">
                <a:solidFill>
                  <a:srgbClr val="FF0000"/>
                </a:solidFill>
              </a:rPr>
              <a:t>autonomía</a:t>
            </a:r>
            <a:r>
              <a:rPr lang="es-ES_tradnl" sz="2600" dirty="0">
                <a:solidFill>
                  <a:srgbClr val="FF0000"/>
                </a:solidFill>
              </a:rPr>
              <a:t> progresiva, a ser escuchado y a que se tome en cuenta su </a:t>
            </a:r>
            <a:r>
              <a:rPr lang="es-ES_tradnl" sz="2600" dirty="0" err="1">
                <a:solidFill>
                  <a:srgbClr val="FF0000"/>
                </a:solidFill>
              </a:rPr>
              <a:t>opinión</a:t>
            </a:r>
            <a:r>
              <a:rPr lang="es-ES_tradnl" sz="2600" dirty="0">
                <a:solidFill>
                  <a:srgbClr val="FF0000"/>
                </a:solidFill>
              </a:rPr>
              <a:t> en todo procedimiento que lo afecte, de respeto al derecho a la vida, la supervivencia y el desarrollo, </a:t>
            </a:r>
            <a:r>
              <a:rPr lang="es-ES_tradnl" sz="2600" dirty="0" err="1">
                <a:solidFill>
                  <a:srgbClr val="FF0000"/>
                </a:solidFill>
              </a:rPr>
              <a:t>asi</a:t>
            </a:r>
            <a:r>
              <a:rPr lang="es-ES_tradnl" sz="2600" dirty="0">
                <a:solidFill>
                  <a:srgbClr val="FF0000"/>
                </a:solidFill>
              </a:rPr>
              <a:t>́ como al principio de no </a:t>
            </a:r>
            <a:r>
              <a:rPr lang="es-ES_tradnl" sz="2600" dirty="0" err="1">
                <a:solidFill>
                  <a:srgbClr val="FF0000"/>
                </a:solidFill>
              </a:rPr>
              <a:t>discriminación</a:t>
            </a:r>
            <a:r>
              <a:rPr lang="es-ES_tradnl" sz="2600" dirty="0">
                <a:solidFill>
                  <a:srgbClr val="FF0000"/>
                </a:solidFill>
              </a:rPr>
              <a:t>. </a:t>
            </a:r>
          </a:p>
          <a:p>
            <a:endParaRPr lang="en-US" sz="2600" dirty="0">
              <a:solidFill>
                <a:srgbClr val="FF0000"/>
              </a:solidFill>
            </a:endParaRPr>
          </a:p>
        </p:txBody>
      </p:sp>
    </p:spTree>
    <p:extLst>
      <p:ext uri="{BB962C8B-B14F-4D97-AF65-F5344CB8AC3E}">
        <p14:creationId xmlns:p14="http://schemas.microsoft.com/office/powerpoint/2010/main" val="37089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73" y="76200"/>
            <a:ext cx="11204027" cy="2426106"/>
          </a:xfrm>
        </p:spPr>
        <p:style>
          <a:lnRef idx="1">
            <a:schemeClr val="accent1"/>
          </a:lnRef>
          <a:fillRef idx="2">
            <a:schemeClr val="accent1"/>
          </a:fillRef>
          <a:effectRef idx="1">
            <a:schemeClr val="accent1"/>
          </a:effectRef>
          <a:fontRef idx="minor">
            <a:schemeClr val="dk1"/>
          </a:fontRef>
        </p:style>
        <p:txBody>
          <a:bodyPr>
            <a:noAutofit/>
          </a:bodyPr>
          <a:lstStyle/>
          <a:p>
            <a:r>
              <a:rPr lang="es-ES_tradnl" sz="3200" dirty="0"/>
              <a:t/>
            </a:r>
            <a:br>
              <a:rPr lang="es-ES_tradnl" sz="3200" dirty="0"/>
            </a:br>
            <a:r>
              <a:rPr lang="es-ES_tradnl" sz="3200" dirty="0"/>
              <a:t>Naciones Unidas, </a:t>
            </a:r>
            <a:r>
              <a:rPr lang="es-ES_tradnl" sz="3200" dirty="0" err="1"/>
              <a:t>Comite</a:t>
            </a:r>
            <a:r>
              <a:rPr lang="es-ES_tradnl" sz="3200" dirty="0"/>
              <a:t>́ de los Derechos del Niño. </a:t>
            </a:r>
            <a:r>
              <a:rPr lang="es-ES_tradnl" sz="3200" dirty="0" err="1"/>
              <a:t>Observación</a:t>
            </a:r>
            <a:r>
              <a:rPr lang="es-ES_tradnl" sz="3200" dirty="0"/>
              <a:t> General </a:t>
            </a:r>
            <a:r>
              <a:rPr lang="es-ES_tradnl" sz="3200" dirty="0" err="1"/>
              <a:t>núm</a:t>
            </a:r>
            <a:r>
              <a:rPr lang="es-ES_tradnl" sz="3200" dirty="0"/>
              <a:t>. 20 “sobre la efectividad de </a:t>
            </a:r>
            <a:r>
              <a:rPr lang="es-ES_tradnl" sz="3200" dirty="0" smtClean="0"/>
              <a:t>los derechos </a:t>
            </a:r>
            <a:r>
              <a:rPr lang="es-ES_tradnl" sz="3200" dirty="0"/>
              <a:t>del niño durante la adolescencia”, 6 de diciembre de 2016, CRC/C/GC/20, </a:t>
            </a:r>
            <a:r>
              <a:rPr lang="es-ES_tradnl" sz="3200" dirty="0" err="1"/>
              <a:t>párr</a:t>
            </a:r>
            <a:r>
              <a:rPr lang="es-ES_tradnl" sz="3200" dirty="0"/>
              <a:t>. 34. </a:t>
            </a:r>
            <a:r>
              <a:rPr lang="es-ES_tradnl" sz="3200" dirty="0" smtClean="0"/>
              <a:t> </a:t>
            </a:r>
            <a:r>
              <a:rPr lang="es-ES_tradnl" sz="3200" dirty="0"/>
              <a:t/>
            </a:r>
            <a:br>
              <a:rPr lang="es-ES_tradnl" sz="3200" dirty="0"/>
            </a:br>
            <a:endParaRPr lang="en-US" sz="3200" dirty="0"/>
          </a:p>
        </p:txBody>
      </p:sp>
      <p:sp>
        <p:nvSpPr>
          <p:cNvPr id="3" name="Content Placeholder 2"/>
          <p:cNvSpPr>
            <a:spLocks noGrp="1"/>
          </p:cNvSpPr>
          <p:nvPr>
            <p:ph idx="1"/>
          </p:nvPr>
        </p:nvSpPr>
        <p:spPr>
          <a:xfrm>
            <a:off x="609600" y="2969155"/>
            <a:ext cx="10972800" cy="3157011"/>
          </a:xfrm>
        </p:spPr>
        <p:txBody>
          <a:bodyPr>
            <a:normAutofit/>
          </a:bodyPr>
          <a:lstStyle/>
          <a:p>
            <a:r>
              <a:rPr lang="es-ES_tradnl" sz="4000" dirty="0" smtClean="0"/>
              <a:t>“</a:t>
            </a:r>
            <a:r>
              <a:rPr lang="es-ES_tradnl" sz="4000" dirty="0"/>
              <a:t>todos los adolescentes tienen derecho a la libertad de </a:t>
            </a:r>
            <a:r>
              <a:rPr lang="es-ES_tradnl" sz="4000" dirty="0" err="1"/>
              <a:t>expresión</a:t>
            </a:r>
            <a:r>
              <a:rPr lang="es-ES_tradnl" sz="4000" dirty="0"/>
              <a:t> y a que se respete su integridad </a:t>
            </a:r>
            <a:r>
              <a:rPr lang="es-ES_tradnl" sz="4000" dirty="0" err="1"/>
              <a:t>física</a:t>
            </a:r>
            <a:r>
              <a:rPr lang="es-ES_tradnl" sz="4000" dirty="0"/>
              <a:t> y </a:t>
            </a:r>
            <a:r>
              <a:rPr lang="es-ES_tradnl" sz="4000" dirty="0" err="1"/>
              <a:t>psicológica</a:t>
            </a:r>
            <a:r>
              <a:rPr lang="es-ES_tradnl" sz="4000" dirty="0"/>
              <a:t>, su identidad de género y su </a:t>
            </a:r>
            <a:r>
              <a:rPr lang="es-ES_tradnl" sz="4000" dirty="0" err="1"/>
              <a:t>autonomía</a:t>
            </a:r>
            <a:r>
              <a:rPr lang="es-ES_tradnl" sz="4000" dirty="0"/>
              <a:t> emergente” </a:t>
            </a:r>
          </a:p>
          <a:p>
            <a:endParaRPr lang="en-US" sz="4000" dirty="0"/>
          </a:p>
        </p:txBody>
      </p:sp>
    </p:spTree>
    <p:extLst>
      <p:ext uri="{BB962C8B-B14F-4D97-AF65-F5344CB8AC3E}">
        <p14:creationId xmlns:p14="http://schemas.microsoft.com/office/powerpoint/2010/main" val="89448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4000" dirty="0" smtClean="0">
                <a:ea typeface="+mj-ea"/>
                <a:cs typeface="+mj-cs"/>
              </a:rPr>
              <a:t>Y</a:t>
            </a:r>
            <a:r>
              <a:rPr lang="es-ES_tradnl" sz="4000" dirty="0" smtClean="0">
                <a:ea typeface="+mj-ea"/>
                <a:cs typeface="+mj-cs"/>
              </a:rPr>
              <a:t> </a:t>
            </a:r>
            <a:r>
              <a:rPr lang="es-ES_tradnl" sz="4000" dirty="0" err="1"/>
              <a:t>L</a:t>
            </a:r>
            <a:r>
              <a:rPr lang="es-ES_tradnl" sz="4000" dirty="0" err="1" smtClean="0">
                <a:ea typeface="+mj-ea"/>
                <a:cs typeface="+mj-cs"/>
              </a:rPr>
              <a:t>ulu</a:t>
            </a:r>
            <a:r>
              <a:rPr lang="es-ES_tradnl" sz="4000" dirty="0" smtClean="0">
                <a:ea typeface="+mj-ea"/>
                <a:cs typeface="+mj-cs"/>
              </a:rPr>
              <a:t> abrió el camino.</a:t>
            </a:r>
            <a:endParaRPr lang="en-US" sz="4000" dirty="0">
              <a:ea typeface="+mj-ea"/>
              <a:cs typeface="+mj-cs"/>
            </a:endParaRPr>
          </a:p>
        </p:txBody>
      </p:sp>
      <p:sp>
        <p:nvSpPr>
          <p:cNvPr id="3" name="Text Placeholder 2"/>
          <p:cNvSpPr>
            <a:spLocks noGrp="1"/>
          </p:cNvSpPr>
          <p:nvPr>
            <p:ph idx="1"/>
          </p:nvPr>
        </p:nvSpPr>
        <p:spPr>
          <a:xfrm>
            <a:off x="3081855" y="4648200"/>
            <a:ext cx="7639260" cy="1828800"/>
          </a:xfrm>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buFont typeface="Wingdings 2" pitchFamily="18" charset="2"/>
              <a:buNone/>
              <a:defRPr/>
            </a:pPr>
            <a:r>
              <a:rPr lang="cs-CZ" sz="3600" dirty="0" err="1" smtClean="0"/>
              <a:t>Ú</a:t>
            </a:r>
            <a:r>
              <a:rPr lang="es-ES_tradnl" sz="3600" dirty="0" err="1" smtClean="0"/>
              <a:t>nico</a:t>
            </a:r>
            <a:r>
              <a:rPr lang="es-ES_tradnl" sz="3600" dirty="0" smtClean="0"/>
              <a:t> país que no fija edad.</a:t>
            </a:r>
            <a:endParaRPr lang="en-US" sz="3600" dirty="0"/>
          </a:p>
        </p:txBody>
      </p:sp>
      <p:sp>
        <p:nvSpPr>
          <p:cNvPr id="5" name="Text Placeholder 4"/>
          <p:cNvSpPr>
            <a:spLocks noGrp="1"/>
          </p:cNvSpPr>
          <p:nvPr>
            <p:ph type="body" sz="half" idx="2"/>
          </p:nvPr>
        </p:nvSpPr>
        <p:spPr/>
        <p:txBody>
          <a:bodyPr/>
          <a:lstStyle/>
          <a:p>
            <a:endParaRPr lang="en-US"/>
          </a:p>
        </p:txBody>
      </p:sp>
      <p:pic>
        <p:nvPicPr>
          <p:cNvPr id="199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5" y="1568453"/>
            <a:ext cx="7302500" cy="297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91058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sz="quarter" idx="4294967295"/>
          </p:nvPr>
        </p:nvSpPr>
        <p:spPr>
          <a:xfrm>
            <a:off x="4775200" y="280109"/>
            <a:ext cx="6807200" cy="95237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fontAlgn="auto">
              <a:spcAft>
                <a:spcPts val="0"/>
              </a:spcAft>
              <a:buFont typeface="Wingdings 2" pitchFamily="18" charset="2"/>
              <a:buNone/>
              <a:defRPr/>
            </a:pPr>
            <a:r>
              <a:rPr lang="es-AR" sz="3600" b="1" dirty="0">
                <a:solidFill>
                  <a:srgbClr val="FF0000"/>
                </a:solidFill>
                <a:effectLst>
                  <a:outerShdw blurRad="38100" dist="38100" dir="2700000" algn="tl">
                    <a:srgbClr val="DDDDDD"/>
                  </a:outerShdw>
                </a:effectLst>
                <a:latin typeface="Gill Sans MT" charset="0"/>
              </a:rPr>
              <a:t>Juzg. </a:t>
            </a:r>
            <a:r>
              <a:rPr lang="es-AR" sz="3600" b="1" dirty="0" smtClean="0">
                <a:solidFill>
                  <a:srgbClr val="FF0000"/>
                </a:solidFill>
                <a:effectLst>
                  <a:outerShdw blurRad="38100" dist="38100" dir="2700000" algn="tl">
                    <a:srgbClr val="DDDDDD"/>
                  </a:outerShdw>
                </a:effectLst>
                <a:latin typeface="Gill Sans MT" charset="0"/>
              </a:rPr>
              <a:t>Familia </a:t>
            </a:r>
            <a:r>
              <a:rPr lang="es-AR" sz="3600" b="1" dirty="0">
                <a:solidFill>
                  <a:srgbClr val="FF0000"/>
                </a:solidFill>
                <a:effectLst>
                  <a:outerShdw blurRad="38100" dist="38100" dir="2700000" algn="tl">
                    <a:srgbClr val="DDDDDD"/>
                  </a:outerShdw>
                </a:effectLst>
                <a:latin typeface="Gill Sans MT" charset="0"/>
              </a:rPr>
              <a:t>1 Junín, 10/12/15</a:t>
            </a:r>
            <a:endParaRPr lang="en-US" dirty="0">
              <a:ea typeface="+mn-ea"/>
              <a:cs typeface="+mn-cs"/>
            </a:endParaRPr>
          </a:p>
        </p:txBody>
      </p:sp>
      <p:sp>
        <p:nvSpPr>
          <p:cNvPr id="5" name="Title 4"/>
          <p:cNvSpPr>
            <a:spLocks noGrp="1"/>
          </p:cNvSpPr>
          <p:nvPr>
            <p:ph type="title"/>
          </p:nvPr>
        </p:nvSpPr>
        <p:spPr>
          <a:xfrm>
            <a:off x="788737" y="1432223"/>
            <a:ext cx="10229783" cy="3035808"/>
          </a:xfrm>
        </p:spPr>
        <p:txBody>
          <a:bodyPr>
            <a:normAutofit/>
          </a:bodyPr>
          <a:lstStyle/>
          <a:p>
            <a:pPr fontAlgn="auto">
              <a:spcAft>
                <a:spcPts val="0"/>
              </a:spcAft>
              <a:defRPr/>
            </a:pPr>
            <a:r>
              <a:rPr lang="en-US" sz="7000" dirty="0" err="1" smtClean="0">
                <a:ea typeface="+mj-ea"/>
                <a:cs typeface="+mj-cs"/>
              </a:rPr>
              <a:t>Consentimiento</a:t>
            </a:r>
            <a:r>
              <a:rPr lang="en-US" sz="7000" dirty="0" smtClean="0">
                <a:ea typeface="+mj-ea"/>
                <a:cs typeface="+mj-cs"/>
              </a:rPr>
              <a:t> de un* o </a:t>
            </a:r>
            <a:r>
              <a:rPr lang="en-US" sz="7000" dirty="0" err="1" smtClean="0">
                <a:ea typeface="+mj-ea"/>
                <a:cs typeface="+mj-cs"/>
              </a:rPr>
              <a:t>amb</a:t>
            </a:r>
            <a:r>
              <a:rPr lang="en-US" sz="7000" dirty="0" smtClean="0">
                <a:ea typeface="+mj-ea"/>
                <a:cs typeface="+mj-cs"/>
              </a:rPr>
              <a:t>*s *</a:t>
            </a:r>
            <a:r>
              <a:rPr lang="en-US" sz="7000" dirty="0" err="1" smtClean="0">
                <a:ea typeface="+mj-ea"/>
                <a:cs typeface="+mj-cs"/>
              </a:rPr>
              <a:t>adres</a:t>
            </a:r>
            <a:r>
              <a:rPr lang="en-US" sz="7000" dirty="0" smtClean="0">
                <a:ea typeface="+mj-ea"/>
                <a:cs typeface="+mj-cs"/>
              </a:rPr>
              <a:t>?</a:t>
            </a:r>
            <a:endParaRPr lang="en-US" sz="7000" dirty="0">
              <a:ea typeface="+mj-ea"/>
              <a:cs typeface="+mj-cs"/>
            </a:endParaRPr>
          </a:p>
        </p:txBody>
      </p:sp>
      <p:sp>
        <p:nvSpPr>
          <p:cNvPr id="2" name="TextBox 1"/>
          <p:cNvSpPr txBox="1"/>
          <p:nvPr/>
        </p:nvSpPr>
        <p:spPr>
          <a:xfrm>
            <a:off x="203200" y="5257800"/>
            <a:ext cx="11785600" cy="1569660"/>
          </a:xfrm>
          <a:prstGeom prst="rect">
            <a:avLst/>
          </a:prstGeom>
          <a:solidFill>
            <a:schemeClr val="accent2">
              <a:lumMod val="20000"/>
              <a:lumOff val="80000"/>
            </a:schemeClr>
          </a:solidFill>
        </p:spPr>
        <p:txBody>
          <a:bodyPr wrap="square" rtlCol="0">
            <a:spAutoFit/>
          </a:bodyPr>
          <a:lstStyle/>
          <a:p>
            <a:r>
              <a:rPr lang="en-US" sz="2400" b="1" dirty="0" smtClean="0"/>
              <a:t>A</a:t>
            </a:r>
            <a:r>
              <a:rPr lang="es-ES" sz="2400" b="1" dirty="0" err="1" smtClean="0"/>
              <a:t>rt</a:t>
            </a:r>
            <a:r>
              <a:rPr lang="es-ES" sz="2400" b="1" dirty="0" smtClean="0"/>
              <a:t>. 5: Cuando </a:t>
            </a:r>
            <a:r>
              <a:rPr lang="es-ES" sz="2400" b="1" dirty="0"/>
              <a:t>por cualquier causa </a:t>
            </a:r>
            <a:r>
              <a:rPr lang="es-ES" sz="2400" b="1" u="sng" dirty="0"/>
              <a:t>se niegue o sea imposible obtener el consentimiento de alguno/a de los/as representantes legales del menor de edad, se podrá recurrir a la </a:t>
            </a:r>
            <a:r>
              <a:rPr lang="es-ES" sz="2400" b="1" u="sng" dirty="0">
                <a:solidFill>
                  <a:srgbClr val="3366FF"/>
                </a:solidFill>
              </a:rPr>
              <a:t>vía sumarísima</a:t>
            </a:r>
            <a:r>
              <a:rPr lang="es-ES" sz="2400" u="sng" dirty="0">
                <a:solidFill>
                  <a:srgbClr val="3366FF"/>
                </a:solidFill>
              </a:rPr>
              <a:t> </a:t>
            </a:r>
            <a:r>
              <a:rPr lang="es-ES" sz="2400" u="sng" dirty="0"/>
              <a:t>para que los/as jueces/zas</a:t>
            </a:r>
            <a:r>
              <a:rPr lang="es-ES" sz="2400" dirty="0"/>
              <a:t> correspondientes resuelvan</a:t>
            </a:r>
            <a:endParaRPr lang="en-US" sz="2400" dirty="0"/>
          </a:p>
        </p:txBody>
      </p:sp>
      <p:sp>
        <p:nvSpPr>
          <p:cNvPr id="3" name="Rectangle 2"/>
          <p:cNvSpPr/>
          <p:nvPr/>
        </p:nvSpPr>
        <p:spPr>
          <a:xfrm>
            <a:off x="3319909" y="2967335"/>
            <a:ext cx="555219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es-ES_tradnl"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rt</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645 CCYC</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4029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73" y="76200"/>
            <a:ext cx="11204027" cy="160445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s-ES_tradnl" sz="3200" dirty="0" err="1"/>
              <a:t>Disposición</a:t>
            </a:r>
            <a:r>
              <a:rPr lang="es-ES_tradnl" sz="3200" dirty="0"/>
              <a:t> 11971/2017 del Registro de las Personas de la Provincia de Buenos Aires </a:t>
            </a:r>
            <a:endParaRPr lang="en-US" sz="3200" dirty="0"/>
          </a:p>
        </p:txBody>
      </p:sp>
      <p:sp>
        <p:nvSpPr>
          <p:cNvPr id="3" name="Content Placeholder 2"/>
          <p:cNvSpPr>
            <a:spLocks noGrp="1"/>
          </p:cNvSpPr>
          <p:nvPr>
            <p:ph idx="1"/>
          </p:nvPr>
        </p:nvSpPr>
        <p:spPr>
          <a:xfrm>
            <a:off x="304800" y="1699327"/>
            <a:ext cx="11480800" cy="4426839"/>
          </a:xfrm>
        </p:spPr>
        <p:txBody>
          <a:bodyPr>
            <a:noAutofit/>
          </a:bodyPr>
          <a:lstStyle/>
          <a:p>
            <a:r>
              <a:rPr lang="es-ES_tradnl" sz="3200" dirty="0" err="1"/>
              <a:t>rectificación</a:t>
            </a:r>
            <a:r>
              <a:rPr lang="es-ES_tradnl" sz="3200" dirty="0"/>
              <a:t> registral de la partida de una adolescente trans de 17 años que, con el </a:t>
            </a:r>
            <a:r>
              <a:rPr lang="es-ES_tradnl" sz="3200" dirty="0" err="1"/>
              <a:t>acompañamiento</a:t>
            </a:r>
            <a:r>
              <a:rPr lang="es-ES_tradnl" sz="3200" dirty="0"/>
              <a:t> del colectivo Abogad*s por los Derechos </a:t>
            </a:r>
            <a:r>
              <a:rPr lang="es-ES_tradnl" sz="3200" dirty="0" smtClean="0"/>
              <a:t>Sexuales.</a:t>
            </a:r>
          </a:p>
          <a:p>
            <a:r>
              <a:rPr lang="es-ES_tradnl" sz="3200" dirty="0" err="1" smtClean="0"/>
              <a:t>interpretación</a:t>
            </a:r>
            <a:r>
              <a:rPr lang="es-ES_tradnl" sz="3200" dirty="0" smtClean="0"/>
              <a:t> </a:t>
            </a:r>
            <a:r>
              <a:rPr lang="es-ES_tradnl" sz="3200" dirty="0" err="1"/>
              <a:t>armónica</a:t>
            </a:r>
            <a:r>
              <a:rPr lang="es-ES_tradnl" sz="3200" dirty="0"/>
              <a:t> entre la LIG y el </a:t>
            </a:r>
            <a:r>
              <a:rPr lang="es-ES_tradnl" sz="3200" dirty="0" smtClean="0"/>
              <a:t>CCYC: desde </a:t>
            </a:r>
            <a:r>
              <a:rPr lang="es-ES_tradnl" sz="3200" dirty="0"/>
              <a:t>los 16 años, se debe prescindir del </a:t>
            </a:r>
            <a:r>
              <a:rPr lang="es-ES_tradnl" sz="3200" dirty="0" smtClean="0"/>
              <a:t>asentimiento </a:t>
            </a:r>
            <a:r>
              <a:rPr lang="es-ES_tradnl" sz="3200" dirty="0"/>
              <a:t>parental del </a:t>
            </a:r>
            <a:r>
              <a:rPr lang="es-ES_tradnl" sz="3200" dirty="0" smtClean="0"/>
              <a:t>art. 5 de </a:t>
            </a:r>
            <a:r>
              <a:rPr lang="es-ES_tradnl" sz="3200" dirty="0" err="1" smtClean="0"/>
              <a:t>LIdG</a:t>
            </a:r>
            <a:r>
              <a:rPr lang="es-ES_tradnl" sz="3200" dirty="0"/>
              <a:t>. </a:t>
            </a:r>
            <a:endParaRPr lang="es-ES_tradnl" sz="3200" dirty="0" smtClean="0"/>
          </a:p>
          <a:p>
            <a:r>
              <a:rPr lang="en-US" sz="3200" dirty="0" smtClean="0"/>
              <a:t>A</a:t>
            </a:r>
            <a:r>
              <a:rPr lang="es-ES_tradnl" sz="3200" dirty="0" err="1" smtClean="0"/>
              <a:t>dolescente</a:t>
            </a:r>
            <a:r>
              <a:rPr lang="es-ES_tradnl" sz="3200" dirty="0" smtClean="0"/>
              <a:t> peticionar </a:t>
            </a:r>
            <a:r>
              <a:rPr lang="es-ES_tradnl" sz="3200" dirty="0"/>
              <a:t>por si </a:t>
            </a:r>
            <a:r>
              <a:rPr lang="es-ES_tradnl" sz="3200" dirty="0" err="1"/>
              <a:t>mism</a:t>
            </a:r>
            <a:r>
              <a:rPr lang="es-ES_tradnl" sz="3200" dirty="0"/>
              <a:t>* y por </a:t>
            </a:r>
            <a:r>
              <a:rPr lang="es-ES_tradnl" sz="3200" dirty="0" err="1"/>
              <a:t>vía</a:t>
            </a:r>
            <a:r>
              <a:rPr lang="es-ES_tradnl" sz="3200" dirty="0"/>
              <a:t> administrativa la </a:t>
            </a:r>
            <a:r>
              <a:rPr lang="es-ES_tradnl" sz="3200" dirty="0" err="1"/>
              <a:t>modificación</a:t>
            </a:r>
            <a:r>
              <a:rPr lang="es-ES_tradnl" sz="3200" dirty="0"/>
              <a:t> registral. </a:t>
            </a:r>
          </a:p>
          <a:p>
            <a:pPr marL="0" indent="0">
              <a:buNone/>
            </a:pPr>
            <a:endParaRPr lang="es-ES_tradnl" sz="3200" dirty="0" smtClean="0"/>
          </a:p>
        </p:txBody>
      </p:sp>
    </p:spTree>
    <p:extLst>
      <p:ext uri="{BB962C8B-B14F-4D97-AF65-F5344CB8AC3E}">
        <p14:creationId xmlns:p14="http://schemas.microsoft.com/office/powerpoint/2010/main" val="179615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9848" y="217714"/>
            <a:ext cx="10058400" cy="1451429"/>
          </a:xfrm>
        </p:spPr>
        <p:txBody>
          <a:bodyPr>
            <a:normAutofit fontScale="90000"/>
          </a:bodyPr>
          <a:lstStyle/>
          <a:p>
            <a:pPr fontAlgn="auto">
              <a:spcAft>
                <a:spcPts val="0"/>
              </a:spcAft>
              <a:defRPr/>
            </a:pPr>
            <a:r>
              <a:rPr lang="en-US" dirty="0">
                <a:ea typeface="+mj-ea"/>
                <a:cs typeface="+mj-cs"/>
              </a:rPr>
              <a:t>Hoy, </a:t>
            </a:r>
            <a:r>
              <a:rPr lang="en-US" dirty="0" err="1">
                <a:ea typeface="+mj-ea"/>
                <a:cs typeface="+mj-cs"/>
              </a:rPr>
              <a:t>tantas</a:t>
            </a:r>
            <a:r>
              <a:rPr lang="en-US" dirty="0">
                <a:ea typeface="+mj-ea"/>
                <a:cs typeface="+mj-cs"/>
              </a:rPr>
              <a:t> </a:t>
            </a:r>
            <a:r>
              <a:rPr lang="en-US" dirty="0" err="1">
                <a:ea typeface="+mj-ea"/>
                <a:cs typeface="+mj-cs"/>
              </a:rPr>
              <a:t>identidades</a:t>
            </a:r>
            <a:r>
              <a:rPr lang="en-US" dirty="0">
                <a:ea typeface="+mj-ea"/>
                <a:cs typeface="+mj-cs"/>
              </a:rPr>
              <a:t> de </a:t>
            </a:r>
            <a:r>
              <a:rPr lang="en-US" dirty="0" err="1">
                <a:ea typeface="+mj-ea"/>
                <a:cs typeface="+mj-cs"/>
              </a:rPr>
              <a:t>genero</a:t>
            </a:r>
            <a:r>
              <a:rPr lang="en-US" dirty="0">
                <a:ea typeface="+mj-ea"/>
                <a:cs typeface="+mj-cs"/>
              </a:rPr>
              <a:t> </a:t>
            </a:r>
            <a:r>
              <a:rPr lang="en-US" dirty="0" err="1">
                <a:ea typeface="+mj-ea"/>
                <a:cs typeface="+mj-cs"/>
              </a:rPr>
              <a:t>como</a:t>
            </a:r>
            <a:r>
              <a:rPr lang="en-US" dirty="0">
                <a:ea typeface="+mj-ea"/>
                <a:cs typeface="+mj-cs"/>
              </a:rPr>
              <a:t> </a:t>
            </a:r>
            <a:r>
              <a:rPr lang="en-US" dirty="0" smtClean="0">
                <a:ea typeface="+mj-ea"/>
                <a:cs typeface="+mj-cs"/>
              </a:rPr>
              <a:t>personas</a:t>
            </a:r>
            <a:endParaRPr lang="en-US" dirty="0">
              <a:ea typeface="+mj-ea"/>
              <a:cs typeface="+mj-cs"/>
            </a:endParaRPr>
          </a:p>
        </p:txBody>
      </p:sp>
      <p:pic>
        <p:nvPicPr>
          <p:cNvPr id="38913" name="Content Placeholder 3" descr="1509065_10203184076550481_522615809_n.jpg"/>
          <p:cNvPicPr>
            <a:picLocks noGrp="1" noChangeAspect="1"/>
          </p:cNvPicPr>
          <p:nvPr>
            <p:ph sz="half" idx="1"/>
          </p:nvPr>
        </p:nvPicPr>
        <p:blipFill>
          <a:blip r:embed="rId2">
            <a:extLst>
              <a:ext uri="{28A0092B-C50C-407E-A947-70E740481C1C}">
                <a14:useLocalDpi xmlns:a14="http://schemas.microsoft.com/office/drawing/2010/main" val="0"/>
              </a:ext>
            </a:extLst>
          </a:blip>
          <a:srcRect l="-23644" r="-23644"/>
          <a:stretch>
            <a:fillRect/>
          </a:stretch>
        </p:blipFill>
        <p:spPr bwMode="auto">
          <a:xfrm>
            <a:off x="-406400" y="1676400"/>
            <a:ext cx="7315200" cy="4800600"/>
          </a:xfrm>
        </p:spPr>
      </p:pic>
      <p:sp>
        <p:nvSpPr>
          <p:cNvPr id="2" name="Content Placeholder 1"/>
          <p:cNvSpPr>
            <a:spLocks noGrp="1"/>
          </p:cNvSpPr>
          <p:nvPr>
            <p:ph sz="half" idx="2"/>
          </p:nvPr>
        </p:nvSpPr>
        <p:spPr/>
        <p:txBody>
          <a:bodyPr/>
          <a:lstStyle/>
          <a:p>
            <a:r>
              <a:rPr lang="en-US" dirty="0" err="1" smtClean="0"/>
              <a:t>Ruptura</a:t>
            </a:r>
            <a:r>
              <a:rPr lang="en-US" dirty="0" smtClean="0"/>
              <a:t> </a:t>
            </a:r>
            <a:r>
              <a:rPr lang="en-US" dirty="0" err="1" smtClean="0"/>
              <a:t>sexo</a:t>
            </a:r>
            <a:r>
              <a:rPr lang="en-US" dirty="0" smtClean="0"/>
              <a:t> /</a:t>
            </a:r>
            <a:r>
              <a:rPr lang="en-US" dirty="0" err="1" smtClean="0"/>
              <a:t>género</a:t>
            </a:r>
            <a:endParaRPr lang="en-US" dirty="0" smtClean="0"/>
          </a:p>
          <a:p>
            <a:r>
              <a:rPr lang="en-US" dirty="0" err="1" smtClean="0"/>
              <a:t>Comienza</a:t>
            </a:r>
            <a:r>
              <a:rPr lang="en-US" dirty="0" smtClean="0"/>
              <a:t> </a:t>
            </a:r>
            <a:r>
              <a:rPr lang="en-US" dirty="0" err="1" smtClean="0"/>
              <a:t>feminismo</a:t>
            </a:r>
            <a:r>
              <a:rPr lang="en-US" dirty="0" smtClean="0"/>
              <a:t>.</a:t>
            </a:r>
          </a:p>
          <a:p>
            <a:endParaRPr lang="en-US" dirty="0"/>
          </a:p>
          <a:p>
            <a:r>
              <a:rPr lang="en-US" dirty="0" err="1" smtClean="0"/>
              <a:t>Indeterminismo</a:t>
            </a:r>
            <a:r>
              <a:rPr lang="en-US" dirty="0" smtClean="0"/>
              <a:t> </a:t>
            </a:r>
            <a:r>
              <a:rPr lang="en-US" dirty="0" err="1" smtClean="0"/>
              <a:t>biológico</a:t>
            </a:r>
            <a:r>
              <a:rPr lang="en-US" dirty="0" smtClean="0"/>
              <a:t>. </a:t>
            </a:r>
            <a:endParaRPr lang="en-US" dirty="0"/>
          </a:p>
        </p:txBody>
      </p:sp>
    </p:spTree>
    <p:extLst>
      <p:ext uri="{BB962C8B-B14F-4D97-AF65-F5344CB8AC3E}">
        <p14:creationId xmlns:p14="http://schemas.microsoft.com/office/powerpoint/2010/main" val="397885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73" y="76199"/>
            <a:ext cx="11204027" cy="1716497"/>
          </a:xfrm>
        </p:spPr>
        <p:style>
          <a:lnRef idx="1">
            <a:schemeClr val="accent2"/>
          </a:lnRef>
          <a:fillRef idx="2">
            <a:schemeClr val="accent2"/>
          </a:fillRef>
          <a:effectRef idx="1">
            <a:schemeClr val="accent2"/>
          </a:effectRef>
          <a:fontRef idx="minor">
            <a:schemeClr val="dk1"/>
          </a:fontRef>
        </p:style>
        <p:txBody>
          <a:bodyPr>
            <a:normAutofit/>
          </a:bodyPr>
          <a:lstStyle/>
          <a:p>
            <a:r>
              <a:rPr lang="mr-IN" dirty="0" smtClean="0"/>
              <a:t>Expte.</a:t>
            </a:r>
            <a:r>
              <a:rPr lang="es-ES_tradnl" dirty="0" smtClean="0"/>
              <a:t> </a:t>
            </a:r>
            <a:r>
              <a:rPr lang="mr-IN" dirty="0" smtClean="0"/>
              <a:t>Administrativo</a:t>
            </a:r>
            <a:r>
              <a:rPr lang="es-ES_tradnl" dirty="0" smtClean="0"/>
              <a:t> </a:t>
            </a:r>
            <a:r>
              <a:rPr lang="mr-IN" dirty="0" smtClean="0"/>
              <a:t>Nro</a:t>
            </a:r>
            <a:r>
              <a:rPr lang="mr-IN" dirty="0"/>
              <a:t>.14456/F/</a:t>
            </a:r>
            <a:r>
              <a:rPr lang="mr-IN" dirty="0" smtClean="0"/>
              <a:t>17</a:t>
            </a:r>
            <a:r>
              <a:rPr lang="es-ES_tradnl" dirty="0" smtClean="0"/>
              <a:t> </a:t>
            </a:r>
            <a:r>
              <a:rPr lang="mr-IN" dirty="0" smtClean="0"/>
              <a:t>(</a:t>
            </a:r>
            <a:r>
              <a:rPr lang="mr-IN" dirty="0"/>
              <a:t>W.,S.). </a:t>
            </a:r>
            <a:endParaRPr lang="en-US" dirty="0"/>
          </a:p>
        </p:txBody>
      </p:sp>
      <p:sp>
        <p:nvSpPr>
          <p:cNvPr id="3" name="Content Placeholder 2"/>
          <p:cNvSpPr>
            <a:spLocks noGrp="1"/>
          </p:cNvSpPr>
          <p:nvPr>
            <p:ph idx="1"/>
          </p:nvPr>
        </p:nvSpPr>
        <p:spPr/>
        <p:txBody>
          <a:bodyPr>
            <a:normAutofit/>
          </a:bodyPr>
          <a:lstStyle/>
          <a:p>
            <a:r>
              <a:rPr lang="en-US" sz="3600" dirty="0" smtClean="0"/>
              <a:t>ADOLESCENTE TRANS</a:t>
            </a:r>
          </a:p>
          <a:p>
            <a:r>
              <a:rPr lang="en-US" sz="3600" dirty="0" smtClean="0"/>
              <a:t>17 AÑOS</a:t>
            </a:r>
          </a:p>
          <a:p>
            <a:r>
              <a:rPr lang="en-US" sz="3600" dirty="0" smtClean="0"/>
              <a:t>SIN CUIDADOS PARENTALES</a:t>
            </a:r>
          </a:p>
        </p:txBody>
      </p:sp>
    </p:spTree>
    <p:extLst>
      <p:ext uri="{BB962C8B-B14F-4D97-AF65-F5344CB8AC3E}">
        <p14:creationId xmlns:p14="http://schemas.microsoft.com/office/powerpoint/2010/main" val="41137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1512910" y="1295400"/>
            <a:ext cx="10069490" cy="2346016"/>
          </a:xfrm>
          <a:prstGeom prst="rect">
            <a:avLst/>
          </a:prstGeom>
        </p:spPr>
        <p:txBody>
          <a:bodyPr/>
          <a:lstStyle/>
          <a:p>
            <a:endParaRPr lang="en-US" dirty="0"/>
          </a:p>
        </p:txBody>
      </p:sp>
      <p:sp>
        <p:nvSpPr>
          <p:cNvPr id="4" name="Title 3"/>
          <p:cNvSpPr>
            <a:spLocks noGrp="1"/>
          </p:cNvSpPr>
          <p:nvPr>
            <p:ph type="title"/>
          </p:nvPr>
        </p:nvSpPr>
        <p:spPr>
          <a:xfrm>
            <a:off x="1643654" y="1605958"/>
            <a:ext cx="8516345" cy="2875785"/>
          </a:xfrm>
        </p:spPr>
        <p:txBody>
          <a:bodyPr>
            <a:normAutofit/>
          </a:bodyPr>
          <a:lstStyle/>
          <a:p>
            <a:r>
              <a:rPr lang="en-US" sz="4000" dirty="0" err="1" smtClean="0"/>
              <a:t>Cabe</a:t>
            </a:r>
            <a:r>
              <a:rPr lang="en-US" sz="4000" dirty="0" smtClean="0"/>
              <a:t> en la ley Argentina la inscripción </a:t>
            </a:r>
            <a:r>
              <a:rPr lang="en-US" sz="4000" dirty="0" err="1" smtClean="0"/>
              <a:t>como</a:t>
            </a:r>
            <a:r>
              <a:rPr lang="en-US" sz="4000" dirty="0" smtClean="0"/>
              <a:t> “x”?</a:t>
            </a:r>
            <a:endParaRPr lang="en-US" sz="4000" dirty="0"/>
          </a:p>
        </p:txBody>
      </p:sp>
    </p:spTree>
    <p:extLst>
      <p:ext uri="{BB962C8B-B14F-4D97-AF65-F5344CB8AC3E}">
        <p14:creationId xmlns:p14="http://schemas.microsoft.com/office/powerpoint/2010/main" val="359190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03201" y="304800"/>
            <a:ext cx="11844867" cy="1219200"/>
          </a:xfrm>
          <a:prstGeom prst="rect">
            <a:avLst/>
          </a:prstGeom>
          <a:solidFill>
            <a:srgbClr val="FF6600"/>
          </a:solidFill>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fontAlgn="auto">
              <a:spcAft>
                <a:spcPts val="0"/>
              </a:spcAft>
              <a:defRPr/>
            </a:pPr>
            <a:r>
              <a:rPr lang="en-US" sz="2400" dirty="0" smtClean="0"/>
              <a:t>High court. </a:t>
            </a:r>
            <a:r>
              <a:rPr lang="en-US" sz="2400" dirty="0" err="1" smtClean="0"/>
              <a:t>australia</a:t>
            </a:r>
            <a:r>
              <a:rPr lang="en-US" sz="2400" dirty="0" smtClean="0"/>
              <a:t>: </a:t>
            </a:r>
            <a:r>
              <a:rPr lang="cs-CZ" sz="2400" b="1" u="sng" dirty="0" smtClean="0">
                <a:solidFill>
                  <a:srgbClr val="3366FF"/>
                </a:solidFill>
              </a:rPr>
              <a:t>NSW</a:t>
            </a:r>
            <a:r>
              <a:rPr lang="cs-CZ" sz="2400" dirty="0" smtClean="0"/>
              <a:t> REGISTRAR OF BIRTHS, DEATHS AND MARRIAGES v NORRIE [2014] HCA 11. / 2.4.2014</a:t>
            </a:r>
            <a:endParaRPr lang="en-US" sz="2400" dirty="0"/>
          </a:p>
        </p:txBody>
      </p:sp>
      <p:sp>
        <p:nvSpPr>
          <p:cNvPr id="7" name="Title 2"/>
          <p:cNvSpPr txBox="1">
            <a:spLocks/>
          </p:cNvSpPr>
          <p:nvPr/>
        </p:nvSpPr>
        <p:spPr bwMode="auto">
          <a:xfrm>
            <a:off x="203200" y="1600200"/>
            <a:ext cx="11988800" cy="1143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SUPREME COURT OF INDIA</a:t>
            </a:r>
            <a:br>
              <a:rPr lang="en-US" dirty="0"/>
            </a:br>
            <a:r>
              <a:rPr lang="en-US" dirty="0"/>
              <a:t>National Legal Services Authority V. Union of India and others. 15-4- 2014. </a:t>
            </a:r>
            <a:r>
              <a:rPr lang="en-US" dirty="0" err="1"/>
              <a:t>Hijras</a:t>
            </a:r>
            <a:r>
              <a:rPr lang="en-US" dirty="0"/>
              <a:t>.</a:t>
            </a:r>
          </a:p>
        </p:txBody>
      </p:sp>
      <p:sp>
        <p:nvSpPr>
          <p:cNvPr id="8" name="Title 1"/>
          <p:cNvSpPr txBox="1">
            <a:spLocks/>
          </p:cNvSpPr>
          <p:nvPr/>
        </p:nvSpPr>
        <p:spPr bwMode="auto">
          <a:xfrm>
            <a:off x="203201" y="2819401"/>
            <a:ext cx="11844867" cy="1219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_tradnl" dirty="0">
                <a:solidFill>
                  <a:schemeClr val="bg1"/>
                </a:solidFill>
              </a:rPr>
              <a:t>Tribunal de Gran Instancia de Tours. </a:t>
            </a:r>
            <a:r>
              <a:rPr lang="en-US" dirty="0">
                <a:solidFill>
                  <a:schemeClr val="bg1"/>
                </a:solidFill>
              </a:rPr>
              <a:t>F</a:t>
            </a:r>
            <a:r>
              <a:rPr lang="es-ES_tradnl" dirty="0">
                <a:solidFill>
                  <a:schemeClr val="bg1"/>
                </a:solidFill>
              </a:rPr>
              <a:t>rancia </a:t>
            </a:r>
            <a:br>
              <a:rPr lang="es-ES_tradnl" dirty="0">
                <a:solidFill>
                  <a:schemeClr val="bg1"/>
                </a:solidFill>
              </a:rPr>
            </a:br>
            <a:r>
              <a:rPr lang="es-ES_tradnl" dirty="0">
                <a:solidFill>
                  <a:schemeClr val="bg1"/>
                </a:solidFill>
              </a:rPr>
              <a:t>Segunda Cámara Civil.  20 de agosto de 2015 </a:t>
            </a:r>
            <a:endParaRPr lang="en-US" dirty="0">
              <a:solidFill>
                <a:schemeClr val="bg1"/>
              </a:solidFill>
            </a:endParaRPr>
          </a:p>
        </p:txBody>
      </p:sp>
      <p:sp>
        <p:nvSpPr>
          <p:cNvPr id="3" name="TextBox 2"/>
          <p:cNvSpPr txBox="1">
            <a:spLocks noChangeArrowheads="1"/>
          </p:cNvSpPr>
          <p:nvPr/>
        </p:nvSpPr>
        <p:spPr bwMode="auto">
          <a:xfrm>
            <a:off x="304800" y="4191000"/>
            <a:ext cx="11887200" cy="15696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s-ES" dirty="0"/>
              <a:t>-EEUU. Tribunal de circuito de </a:t>
            </a:r>
            <a:r>
              <a:rPr lang="es-ES" dirty="0" err="1"/>
              <a:t>Oregon</a:t>
            </a:r>
            <a:r>
              <a:rPr lang="es-ES" dirty="0"/>
              <a:t>. </a:t>
            </a:r>
            <a:r>
              <a:rPr lang="es-ES" dirty="0" err="1"/>
              <a:t>Shupe</a:t>
            </a:r>
            <a:r>
              <a:rPr lang="es-ES" dirty="0"/>
              <a:t>. 10 -6-2016.</a:t>
            </a:r>
          </a:p>
          <a:p>
            <a:r>
              <a:rPr lang="es-ES" dirty="0"/>
              <a:t>- California: 26-9-2016, Sara Kelly </a:t>
            </a:r>
            <a:r>
              <a:rPr lang="es-ES" dirty="0" err="1"/>
              <a:t>Keenan</a:t>
            </a:r>
            <a:r>
              <a:rPr lang="es-ES" dirty="0"/>
              <a:t> (Intersex). </a:t>
            </a:r>
          </a:p>
          <a:p>
            <a:pPr marL="342900" indent="-342900">
              <a:buFontTx/>
              <a:buChar char="-"/>
            </a:pPr>
            <a:r>
              <a:rPr lang="es-ES" dirty="0" smtClean="0"/>
              <a:t>2017</a:t>
            </a:r>
            <a:r>
              <a:rPr lang="es-ES" dirty="0"/>
              <a:t>, </a:t>
            </a:r>
            <a:r>
              <a:rPr lang="es-ES" dirty="0" err="1"/>
              <a:t>Oregon</a:t>
            </a:r>
            <a:r>
              <a:rPr lang="es-ES" dirty="0"/>
              <a:t>, Washington D.C. permite "X” en ID y licencias de conducir </a:t>
            </a:r>
            <a:endParaRPr lang="es-ES" dirty="0" smtClean="0"/>
          </a:p>
          <a:p>
            <a:pPr marL="342900" indent="-342900">
              <a:buFontTx/>
              <a:buChar char="-"/>
            </a:pPr>
            <a:r>
              <a:rPr lang="es-ES" dirty="0" smtClean="0"/>
              <a:t>2018, Nueva York.</a:t>
            </a:r>
            <a:endParaRPr lang="es-ES" dirty="0"/>
          </a:p>
        </p:txBody>
      </p:sp>
      <p:sp>
        <p:nvSpPr>
          <p:cNvPr id="4" name="TextBox 3"/>
          <p:cNvSpPr txBox="1"/>
          <p:nvPr/>
        </p:nvSpPr>
        <p:spPr>
          <a:xfrm>
            <a:off x="203200" y="5867403"/>
            <a:ext cx="11988800" cy="461665"/>
          </a:xfrm>
          <a:prstGeom prst="rect">
            <a:avLst/>
          </a:prstGeom>
          <a:solidFill>
            <a:schemeClr val="tx2">
              <a:lumMod val="40000"/>
              <a:lumOff val="60000"/>
            </a:schemeClr>
          </a:solidFill>
        </p:spPr>
        <p:txBody>
          <a:bodyPr wrap="square">
            <a:spAutoFit/>
          </a:bodyPr>
          <a:lstStyle/>
          <a:p>
            <a:pPr>
              <a:defRPr/>
            </a:pPr>
            <a:r>
              <a:rPr lang="en-US" sz="2400" dirty="0"/>
              <a:t>Canadá. </a:t>
            </a:r>
            <a:r>
              <a:rPr lang="es-ES_tradnl" sz="2400" dirty="0"/>
              <a:t>a partir de 31 agosto 2017. indicar en pasaporte X.</a:t>
            </a:r>
          </a:p>
        </p:txBody>
      </p:sp>
    </p:spTree>
    <p:extLst>
      <p:ext uri="{BB962C8B-B14F-4D97-AF65-F5344CB8AC3E}">
        <p14:creationId xmlns:p14="http://schemas.microsoft.com/office/powerpoint/2010/main" val="3441321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362476"/>
            <a:ext cx="10972800" cy="3754290"/>
          </a:xfrm>
        </p:spPr>
        <p:txBody>
          <a:bodyPr/>
          <a:lstStyle/>
          <a:p>
            <a:pPr marL="274320" algn="ctr" fontAlgn="auto">
              <a:spcAft>
                <a:spcPts val="0"/>
              </a:spcAft>
              <a:buFont typeface="Wingdings 2" pitchFamily="18" charset="2"/>
              <a:buChar char=""/>
              <a:defRPr/>
            </a:pPr>
            <a:r>
              <a:rPr lang="en-US" sz="4800" dirty="0" err="1" smtClean="0">
                <a:ea typeface="+mn-ea"/>
                <a:cs typeface="+mn-cs"/>
              </a:rPr>
              <a:t>Vivencia</a:t>
            </a:r>
            <a:r>
              <a:rPr lang="en-US" sz="4800" dirty="0" smtClean="0">
                <a:ea typeface="+mn-ea"/>
                <a:cs typeface="+mn-cs"/>
              </a:rPr>
              <a:t> </a:t>
            </a:r>
            <a:r>
              <a:rPr lang="en-US" sz="4800" dirty="0" err="1" smtClean="0">
                <a:ea typeface="+mn-ea"/>
                <a:cs typeface="+mn-cs"/>
              </a:rPr>
              <a:t>interna</a:t>
            </a:r>
            <a:r>
              <a:rPr lang="en-US" sz="4800" dirty="0" smtClean="0">
                <a:ea typeface="+mn-ea"/>
                <a:cs typeface="+mn-cs"/>
              </a:rPr>
              <a:t> e individual…. </a:t>
            </a:r>
            <a:endParaRPr lang="en-US" sz="4800" dirty="0">
              <a:ea typeface="+mn-ea"/>
              <a:cs typeface="+mn-cs"/>
            </a:endParaRPr>
          </a:p>
        </p:txBody>
      </p:sp>
      <p:sp>
        <p:nvSpPr>
          <p:cNvPr id="3" name="Title 2"/>
          <p:cNvSpPr>
            <a:spLocks noGrp="1"/>
          </p:cNvSpPr>
          <p:nvPr>
            <p:ph type="title"/>
          </p:nvPr>
        </p:nvSpPr>
        <p:spPr>
          <a:xfrm>
            <a:off x="617859" y="801914"/>
            <a:ext cx="11204027" cy="2407432"/>
          </a:xfrm>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n-US" dirty="0" smtClean="0">
                <a:ea typeface="+mj-ea"/>
                <a:cs typeface="+mj-cs"/>
              </a:rPr>
              <a:t>En Argentina: </a:t>
            </a:r>
            <a:r>
              <a:rPr lang="en-US" dirty="0" err="1" smtClean="0">
                <a:ea typeface="+mj-ea"/>
                <a:cs typeface="+mj-cs"/>
              </a:rPr>
              <a:t>Podría</a:t>
            </a:r>
            <a:r>
              <a:rPr lang="en-US" dirty="0" smtClean="0">
                <a:ea typeface="+mj-ea"/>
                <a:cs typeface="+mj-cs"/>
              </a:rPr>
              <a:t> </a:t>
            </a:r>
            <a:r>
              <a:rPr lang="en-US" dirty="0" err="1" smtClean="0">
                <a:ea typeface="+mj-ea"/>
                <a:cs typeface="+mj-cs"/>
              </a:rPr>
              <a:t>exigirse</a:t>
            </a:r>
            <a:r>
              <a:rPr lang="en-US" dirty="0" smtClean="0">
                <a:ea typeface="+mj-ea"/>
                <a:cs typeface="+mj-cs"/>
              </a:rPr>
              <a:t> la </a:t>
            </a:r>
            <a:r>
              <a:rPr lang="en-US" dirty="0" err="1" smtClean="0">
                <a:ea typeface="+mj-ea"/>
                <a:cs typeface="+mj-cs"/>
              </a:rPr>
              <a:t>identificación</a:t>
            </a:r>
            <a:r>
              <a:rPr lang="en-US" dirty="0" smtClean="0">
                <a:ea typeface="+mj-ea"/>
                <a:cs typeface="+mj-cs"/>
              </a:rPr>
              <a:t> </a:t>
            </a:r>
            <a:r>
              <a:rPr lang="en-US" dirty="0" err="1" smtClean="0">
                <a:ea typeface="+mj-ea"/>
                <a:cs typeface="+mj-cs"/>
              </a:rPr>
              <a:t>como</a:t>
            </a:r>
            <a:r>
              <a:rPr lang="en-US" dirty="0" smtClean="0">
                <a:ea typeface="+mj-ea"/>
                <a:cs typeface="+mj-cs"/>
              </a:rPr>
              <a:t> “x”?</a:t>
            </a:r>
            <a:endParaRPr lang="en-US" dirty="0">
              <a:ea typeface="+mj-ea"/>
              <a:cs typeface="+mj-cs"/>
            </a:endParaRPr>
          </a:p>
        </p:txBody>
      </p:sp>
    </p:spTree>
    <p:extLst>
      <p:ext uri="{BB962C8B-B14F-4D97-AF65-F5344CB8AC3E}">
        <p14:creationId xmlns:p14="http://schemas.microsoft.com/office/powerpoint/2010/main" val="3063991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_0196.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717" t="1307" r="-6057"/>
          <a:stretch/>
        </p:blipFill>
        <p:spPr>
          <a:xfrm>
            <a:off x="1069975" y="689429"/>
            <a:ext cx="10058400" cy="5482771"/>
          </a:xfrm>
        </p:spPr>
      </p:pic>
      <p:sp>
        <p:nvSpPr>
          <p:cNvPr id="5" name="Rectangle 4"/>
          <p:cNvSpPr/>
          <p:nvPr/>
        </p:nvSpPr>
        <p:spPr>
          <a:xfrm>
            <a:off x="5131283" y="2967335"/>
            <a:ext cx="192943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1946</a:t>
            </a:r>
            <a:endParaRPr lang="es-ES_trad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84448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HOTO-2018-09-11-22-01-14.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438" t="1409" r="-1254" b="9331"/>
          <a:stretch/>
        </p:blipFill>
        <p:spPr>
          <a:xfrm>
            <a:off x="1069848" y="471714"/>
            <a:ext cx="10058400" cy="6132286"/>
          </a:xfrm>
        </p:spPr>
      </p:pic>
      <p:sp>
        <p:nvSpPr>
          <p:cNvPr id="5" name="Rectangle 4"/>
          <p:cNvSpPr/>
          <p:nvPr/>
        </p:nvSpPr>
        <p:spPr>
          <a:xfrm>
            <a:off x="2540000" y="1657048"/>
            <a:ext cx="2806095" cy="16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58000" y="1693333"/>
            <a:ext cx="1753810" cy="483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930571" y="1669142"/>
            <a:ext cx="1802191" cy="169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588381" y="2056190"/>
            <a:ext cx="1197429" cy="133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959048" y="2104571"/>
            <a:ext cx="2177142" cy="133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77810" y="2721429"/>
            <a:ext cx="1620761" cy="1088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015238" y="2673048"/>
            <a:ext cx="3338286" cy="18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21714" y="5962952"/>
            <a:ext cx="3652762" cy="1572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85776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6" name="Title 5"/>
          <p:cNvSpPr>
            <a:spLocks noGrp="1"/>
          </p:cNvSpPr>
          <p:nvPr>
            <p:ph type="title"/>
          </p:nvPr>
        </p:nvSpPr>
        <p:spPr>
          <a:xfrm>
            <a:off x="2241062" y="2104249"/>
            <a:ext cx="9902051" cy="17625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tr-T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r>
              <a:rPr lang="es-ES_trad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cuando nace?</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odríamos</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inscribirl</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como x?</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19529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3"/>
            <a:ext cx="10972800" cy="4906963"/>
          </a:xfrm>
        </p:spPr>
        <p:txBody>
          <a:bodyPr>
            <a:normAutofit/>
          </a:bodyPr>
          <a:lstStyle/>
          <a:p>
            <a:pPr marL="274320" fontAlgn="auto">
              <a:spcAft>
                <a:spcPts val="0"/>
              </a:spcAft>
              <a:buFont typeface="Wingdings 2" pitchFamily="18" charset="2"/>
              <a:buChar char=""/>
              <a:defRPr/>
            </a:pPr>
            <a:r>
              <a:rPr lang="en-US" sz="2800" dirty="0">
                <a:ea typeface="+mn-ea"/>
                <a:cs typeface="+mn-cs"/>
              </a:rPr>
              <a:t>1° de </a:t>
            </a:r>
            <a:r>
              <a:rPr lang="en-US" sz="2800" dirty="0" err="1" smtClean="0">
                <a:ea typeface="+mn-ea"/>
                <a:cs typeface="+mn-cs"/>
              </a:rPr>
              <a:t>noviembre</a:t>
            </a:r>
            <a:r>
              <a:rPr lang="en-US" sz="2800" dirty="0">
                <a:ea typeface="+mn-ea"/>
                <a:cs typeface="+mn-cs"/>
              </a:rPr>
              <a:t> </a:t>
            </a:r>
            <a:r>
              <a:rPr lang="en-US" sz="2800" dirty="0" smtClean="0">
                <a:ea typeface="+mn-ea"/>
                <a:cs typeface="+mn-cs"/>
              </a:rPr>
              <a:t>de 2013</a:t>
            </a:r>
          </a:p>
          <a:p>
            <a:pPr marL="274320" fontAlgn="auto">
              <a:spcAft>
                <a:spcPts val="0"/>
              </a:spcAft>
              <a:buFont typeface="Wingdings 2" pitchFamily="18" charset="2"/>
              <a:buChar char=""/>
              <a:defRPr/>
            </a:pPr>
            <a:r>
              <a:rPr lang="en-US" sz="2800" dirty="0" err="1" smtClean="0">
                <a:ea typeface="+mn-ea"/>
                <a:cs typeface="+mn-cs"/>
              </a:rPr>
              <a:t>Femenino</a:t>
            </a:r>
            <a:r>
              <a:rPr lang="en-US" sz="2800" dirty="0" smtClean="0">
                <a:ea typeface="+mn-ea"/>
                <a:cs typeface="+mn-cs"/>
              </a:rPr>
              <a:t>, </a:t>
            </a:r>
            <a:r>
              <a:rPr lang="en-US" sz="2800" dirty="0" err="1" smtClean="0">
                <a:ea typeface="+mn-ea"/>
                <a:cs typeface="+mn-cs"/>
              </a:rPr>
              <a:t>masculino</a:t>
            </a:r>
            <a:r>
              <a:rPr lang="en-US" sz="2800" dirty="0" smtClean="0">
                <a:ea typeface="+mn-ea"/>
                <a:cs typeface="+mn-cs"/>
              </a:rPr>
              <a:t> e </a:t>
            </a:r>
            <a:r>
              <a:rPr lang="en-US" sz="2800" dirty="0" err="1" smtClean="0">
                <a:ea typeface="+mn-ea"/>
                <a:cs typeface="+mn-cs"/>
              </a:rPr>
              <a:t>indeterminado</a:t>
            </a:r>
            <a:endParaRPr lang="en-US" sz="2800" dirty="0" smtClean="0">
              <a:ea typeface="+mn-ea"/>
              <a:cs typeface="+mn-cs"/>
            </a:endParaRPr>
          </a:p>
          <a:p>
            <a:pPr marL="274320" fontAlgn="auto">
              <a:spcAft>
                <a:spcPts val="0"/>
              </a:spcAft>
              <a:buFont typeface="Wingdings 2" pitchFamily="18" charset="2"/>
              <a:buChar char=""/>
              <a:defRPr/>
            </a:pPr>
            <a:r>
              <a:rPr lang="en-US" sz="2800" dirty="0" smtClean="0">
                <a:ea typeface="+mn-ea"/>
                <a:cs typeface="+mn-cs"/>
              </a:rPr>
              <a:t>los </a:t>
            </a:r>
            <a:r>
              <a:rPr lang="en-US" sz="2800" dirty="0">
                <a:ea typeface="+mn-ea"/>
                <a:cs typeface="+mn-cs"/>
              </a:rPr>
              <a:t>padres </a:t>
            </a:r>
            <a:r>
              <a:rPr lang="en-US" sz="2800" dirty="0" err="1" smtClean="0">
                <a:ea typeface="+mn-ea"/>
                <a:cs typeface="+mn-cs"/>
              </a:rPr>
              <a:t>podrán</a:t>
            </a:r>
            <a:r>
              <a:rPr lang="en-US" sz="2800" dirty="0" smtClean="0">
                <a:ea typeface="+mn-ea"/>
                <a:cs typeface="+mn-cs"/>
              </a:rPr>
              <a:t> registrar </a:t>
            </a:r>
            <a:r>
              <a:rPr lang="en-US" sz="2800" dirty="0">
                <a:ea typeface="+mn-ea"/>
                <a:cs typeface="+mn-cs"/>
              </a:rPr>
              <a:t>a </a:t>
            </a:r>
            <a:r>
              <a:rPr lang="en-US" sz="2800" dirty="0" err="1">
                <a:ea typeface="+mn-ea"/>
                <a:cs typeface="+mn-cs"/>
              </a:rPr>
              <a:t>su</a:t>
            </a:r>
            <a:r>
              <a:rPr lang="en-US" sz="2800" dirty="0">
                <a:ea typeface="+mn-ea"/>
                <a:cs typeface="+mn-cs"/>
              </a:rPr>
              <a:t> </a:t>
            </a:r>
            <a:r>
              <a:rPr lang="en-US" sz="2800" dirty="0" err="1">
                <a:ea typeface="+mn-ea"/>
                <a:cs typeface="+mn-cs"/>
              </a:rPr>
              <a:t>hijo</a:t>
            </a:r>
            <a:r>
              <a:rPr lang="en-US" sz="2800" dirty="0">
                <a:ea typeface="+mn-ea"/>
                <a:cs typeface="+mn-cs"/>
              </a:rPr>
              <a:t> </a:t>
            </a:r>
            <a:r>
              <a:rPr lang="en-US" sz="2800" dirty="0" err="1">
                <a:ea typeface="+mn-ea"/>
                <a:cs typeface="+mn-cs"/>
              </a:rPr>
              <a:t>como</a:t>
            </a:r>
            <a:r>
              <a:rPr lang="en-US" sz="2800" dirty="0">
                <a:ea typeface="+mn-ea"/>
                <a:cs typeface="+mn-cs"/>
              </a:rPr>
              <a:t> "</a:t>
            </a:r>
            <a:r>
              <a:rPr lang="en-US" sz="2800" dirty="0" err="1">
                <a:ea typeface="+mn-ea"/>
                <a:cs typeface="+mn-cs"/>
              </a:rPr>
              <a:t>indeterminado</a:t>
            </a:r>
            <a:r>
              <a:rPr lang="en-US" sz="2800" dirty="0">
                <a:ea typeface="+mn-ea"/>
                <a:cs typeface="+mn-cs"/>
              </a:rPr>
              <a:t>". </a:t>
            </a:r>
            <a:endParaRPr lang="en-US" sz="2800" dirty="0" smtClean="0">
              <a:ea typeface="+mn-ea"/>
              <a:cs typeface="+mn-cs"/>
            </a:endParaRPr>
          </a:p>
          <a:p>
            <a:pPr marL="274320" fontAlgn="auto">
              <a:spcAft>
                <a:spcPts val="0"/>
              </a:spcAft>
              <a:buFont typeface="Wingdings 2" pitchFamily="18" charset="2"/>
              <a:buChar char=""/>
              <a:defRPr/>
            </a:pPr>
            <a:r>
              <a:rPr lang="en-US" sz="2800" dirty="0" smtClean="0">
                <a:ea typeface="+mn-ea"/>
                <a:cs typeface="+mn-cs"/>
              </a:rPr>
              <a:t>En </a:t>
            </a:r>
            <a:r>
              <a:rPr lang="en-US" sz="2800" dirty="0" err="1">
                <a:ea typeface="+mn-ea"/>
                <a:cs typeface="+mn-cs"/>
              </a:rPr>
              <a:t>cualquier</a:t>
            </a:r>
            <a:r>
              <a:rPr lang="en-US" sz="2800" dirty="0">
                <a:ea typeface="+mn-ea"/>
                <a:cs typeface="+mn-cs"/>
              </a:rPr>
              <a:t> </a:t>
            </a:r>
            <a:r>
              <a:rPr lang="en-US" sz="2800" dirty="0" err="1">
                <a:ea typeface="+mn-ea"/>
                <a:cs typeface="+mn-cs"/>
              </a:rPr>
              <a:t>momento</a:t>
            </a:r>
            <a:r>
              <a:rPr lang="en-US" sz="2800" dirty="0">
                <a:ea typeface="+mn-ea"/>
                <a:cs typeface="+mn-cs"/>
              </a:rPr>
              <a:t>, </a:t>
            </a:r>
            <a:r>
              <a:rPr lang="en-US" sz="2800" dirty="0" err="1">
                <a:ea typeface="+mn-ea"/>
                <a:cs typeface="+mn-cs"/>
              </a:rPr>
              <a:t>sobre</a:t>
            </a:r>
            <a:r>
              <a:rPr lang="en-US" sz="2800" dirty="0">
                <a:ea typeface="+mn-ea"/>
                <a:cs typeface="+mn-cs"/>
              </a:rPr>
              <a:t> la base de </a:t>
            </a:r>
            <a:r>
              <a:rPr lang="en-US" sz="2800" dirty="0" err="1">
                <a:ea typeface="+mn-ea"/>
                <a:cs typeface="+mn-cs"/>
              </a:rPr>
              <a:t>su</a:t>
            </a:r>
            <a:r>
              <a:rPr lang="en-US" sz="2800" dirty="0">
                <a:ea typeface="+mn-ea"/>
                <a:cs typeface="+mn-cs"/>
              </a:rPr>
              <a:t> </a:t>
            </a:r>
            <a:r>
              <a:rPr lang="en-US" sz="2800" dirty="0" err="1">
                <a:ea typeface="+mn-ea"/>
                <a:cs typeface="+mn-cs"/>
              </a:rPr>
              <a:t>desarrollo</a:t>
            </a:r>
            <a:r>
              <a:rPr lang="en-US" sz="2800" dirty="0">
                <a:ea typeface="+mn-ea"/>
                <a:cs typeface="+mn-cs"/>
              </a:rPr>
              <a:t>, </a:t>
            </a:r>
            <a:r>
              <a:rPr lang="en-US" sz="2800" dirty="0" err="1">
                <a:ea typeface="+mn-ea"/>
                <a:cs typeface="+mn-cs"/>
              </a:rPr>
              <a:t>éste</a:t>
            </a:r>
            <a:r>
              <a:rPr lang="en-US" sz="2800" dirty="0">
                <a:ea typeface="+mn-ea"/>
                <a:cs typeface="+mn-cs"/>
              </a:rPr>
              <a:t> </a:t>
            </a:r>
            <a:r>
              <a:rPr lang="en-US" sz="2800" dirty="0" err="1">
                <a:ea typeface="+mn-ea"/>
                <a:cs typeface="+mn-cs"/>
              </a:rPr>
              <a:t>podrá</a:t>
            </a:r>
            <a:r>
              <a:rPr lang="en-US" sz="2800" dirty="0">
                <a:ea typeface="+mn-ea"/>
                <a:cs typeface="+mn-cs"/>
              </a:rPr>
              <a:t> </a:t>
            </a:r>
            <a:r>
              <a:rPr lang="en-US" sz="2800" dirty="0" err="1">
                <a:ea typeface="+mn-ea"/>
                <a:cs typeface="+mn-cs"/>
              </a:rPr>
              <a:t>cambiar</a:t>
            </a:r>
            <a:r>
              <a:rPr lang="en-US" sz="2800" dirty="0">
                <a:ea typeface="+mn-ea"/>
                <a:cs typeface="+mn-cs"/>
              </a:rPr>
              <a:t> </a:t>
            </a:r>
            <a:r>
              <a:rPr lang="en-US" sz="2800" dirty="0" err="1">
                <a:ea typeface="+mn-ea"/>
                <a:cs typeface="+mn-cs"/>
              </a:rPr>
              <a:t>su</a:t>
            </a:r>
            <a:r>
              <a:rPr lang="en-US" sz="2800" dirty="0">
                <a:ea typeface="+mn-ea"/>
                <a:cs typeface="+mn-cs"/>
              </a:rPr>
              <a:t> </a:t>
            </a:r>
            <a:r>
              <a:rPr lang="en-US" sz="2800" dirty="0" err="1">
                <a:ea typeface="+mn-ea"/>
                <a:cs typeface="+mn-cs"/>
              </a:rPr>
              <a:t>género</a:t>
            </a:r>
            <a:r>
              <a:rPr lang="en-US" sz="2800" dirty="0">
                <a:ea typeface="+mn-ea"/>
                <a:cs typeface="+mn-cs"/>
              </a:rPr>
              <a:t> al </a:t>
            </a:r>
            <a:r>
              <a:rPr lang="en-US" sz="2800" dirty="0" err="1">
                <a:ea typeface="+mn-ea"/>
                <a:cs typeface="+mn-cs"/>
              </a:rPr>
              <a:t>masculino</a:t>
            </a:r>
            <a:r>
              <a:rPr lang="en-US" sz="2800" dirty="0">
                <a:ea typeface="+mn-ea"/>
                <a:cs typeface="+mn-cs"/>
              </a:rPr>
              <a:t> o </a:t>
            </a:r>
            <a:r>
              <a:rPr lang="en-US" sz="2800" dirty="0" err="1">
                <a:ea typeface="+mn-ea"/>
                <a:cs typeface="+mn-cs"/>
              </a:rPr>
              <a:t>femenino</a:t>
            </a:r>
            <a:r>
              <a:rPr lang="en-US" sz="2800" dirty="0">
                <a:ea typeface="+mn-ea"/>
                <a:cs typeface="+mn-cs"/>
              </a:rPr>
              <a:t>. </a:t>
            </a:r>
            <a:endParaRPr lang="en-US" sz="2800" dirty="0" smtClean="0">
              <a:ea typeface="+mn-ea"/>
              <a:cs typeface="+mn-cs"/>
            </a:endParaRPr>
          </a:p>
          <a:p>
            <a:pPr marL="0" indent="0" fontAlgn="auto">
              <a:spcAft>
                <a:spcPts val="0"/>
              </a:spcAft>
              <a:buNone/>
              <a:defRPr/>
            </a:pPr>
            <a:endParaRPr lang="en-US" sz="2800" dirty="0">
              <a:ea typeface="+mn-ea"/>
              <a:cs typeface="+mn-cs"/>
            </a:endParaRPr>
          </a:p>
        </p:txBody>
      </p:sp>
      <p:sp>
        <p:nvSpPr>
          <p:cNvPr id="3" name="Title 2"/>
          <p:cNvSpPr>
            <a:spLocks noGrp="1"/>
          </p:cNvSpPr>
          <p:nvPr>
            <p:ph type="title"/>
          </p:nvPr>
        </p:nvSpPr>
        <p:spPr>
          <a:xfrm>
            <a:off x="1069848" y="0"/>
            <a:ext cx="10058400" cy="1269827"/>
          </a:xfrm>
        </p:spPr>
        <p:txBody>
          <a:bodyPr/>
          <a:lstStyle/>
          <a:p>
            <a:pPr fontAlgn="auto">
              <a:spcAft>
                <a:spcPts val="0"/>
              </a:spcAft>
              <a:defRPr/>
            </a:pPr>
            <a:r>
              <a:rPr lang="en-US" dirty="0" err="1">
                <a:ea typeface="+mj-ea"/>
                <a:cs typeface="+mj-cs"/>
              </a:rPr>
              <a:t>personenstandsgesetz</a:t>
            </a:r>
            <a:r>
              <a:rPr lang="es-ES_tradnl" dirty="0">
                <a:ea typeface="+mj-ea"/>
                <a:cs typeface="+mj-cs"/>
              </a:rPr>
              <a:t> </a:t>
            </a:r>
            <a:endParaRPr lang="en-US" dirty="0">
              <a:ea typeface="+mj-ea"/>
              <a:cs typeface="+mj-cs"/>
            </a:endParaRPr>
          </a:p>
        </p:txBody>
      </p:sp>
      <p:sp>
        <p:nvSpPr>
          <p:cNvPr id="270339" name="Rectangle 3"/>
          <p:cNvSpPr>
            <a:spLocks noChangeArrowheads="1"/>
          </p:cNvSpPr>
          <p:nvPr/>
        </p:nvSpPr>
        <p:spPr bwMode="auto">
          <a:xfrm>
            <a:off x="366184" y="5570541"/>
            <a:ext cx="11385549" cy="922337"/>
          </a:xfrm>
          <a:prstGeom prst="rect">
            <a:avLst/>
          </a:prstGeom>
          <a:solidFill>
            <a:srgbClr val="DDA5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a:t>Solo para personas intersex</a:t>
            </a:r>
          </a:p>
        </p:txBody>
      </p:sp>
    </p:spTree>
    <p:extLst>
      <p:ext uri="{BB962C8B-B14F-4D97-AF65-F5344CB8AC3E}">
        <p14:creationId xmlns:p14="http://schemas.microsoft.com/office/powerpoint/2010/main" val="367243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94" y="186739"/>
            <a:ext cx="10362454" cy="1344523"/>
          </a:xfrm>
        </p:spPr>
        <p:style>
          <a:lnRef idx="1">
            <a:schemeClr val="accent3"/>
          </a:lnRef>
          <a:fillRef idx="2">
            <a:schemeClr val="accent3"/>
          </a:fillRef>
          <a:effectRef idx="1">
            <a:schemeClr val="accent3"/>
          </a:effectRef>
          <a:fontRef idx="minor">
            <a:schemeClr val="dk1"/>
          </a:fontRef>
        </p:style>
        <p:txBody>
          <a:bodyPr>
            <a:normAutofit/>
          </a:bodyPr>
          <a:lstStyle/>
          <a:p>
            <a:r>
              <a:rPr lang="es-ES_tradnl" sz="4000" b="1" dirty="0"/>
              <a:t>Tribunal constitucional de Alemania 1 BvR 2019/16.</a:t>
            </a:r>
            <a:r>
              <a:rPr lang="es-ES_tradnl" sz="4000" dirty="0"/>
              <a:t> </a:t>
            </a:r>
            <a:endParaRPr lang="en-US" sz="4000" dirty="0"/>
          </a:p>
        </p:txBody>
      </p:sp>
      <p:sp>
        <p:nvSpPr>
          <p:cNvPr id="3" name="Content Placeholder 2"/>
          <p:cNvSpPr>
            <a:spLocks noGrp="1"/>
          </p:cNvSpPr>
          <p:nvPr>
            <p:ph idx="1"/>
          </p:nvPr>
        </p:nvSpPr>
        <p:spPr>
          <a:xfrm>
            <a:off x="609600" y="1830045"/>
            <a:ext cx="10972800" cy="4817873"/>
          </a:xfrm>
        </p:spPr>
        <p:txBody>
          <a:bodyPr>
            <a:normAutofit/>
          </a:bodyPr>
          <a:lstStyle/>
          <a:p>
            <a:r>
              <a:rPr lang="es-ES_tradnl" sz="3000" dirty="0"/>
              <a:t>las disposiciones de la ley de estado civil son incompatibles con los requisitos de la Ley Básica en la medida en que el § 22 (3) de la Ley del estado civil (Personenstandsgesetz - PStG) no prevé una tercera opción, además de la "femenina" o "masculina"</a:t>
            </a:r>
            <a:r>
              <a:rPr lang="es-ES_tradnl" sz="3000" dirty="0" smtClean="0"/>
              <a:t>.</a:t>
            </a:r>
          </a:p>
          <a:p>
            <a:r>
              <a:rPr lang="es-ES_tradnl" sz="3000" dirty="0"/>
              <a:t>la legislatura debe promulgar nuevas disposiciones antes del 31 de diciembre de 2018</a:t>
            </a:r>
          </a:p>
          <a:p>
            <a:r>
              <a:rPr lang="en-US" sz="3000" dirty="0" smtClean="0"/>
              <a:t>Solo personas intersex.</a:t>
            </a:r>
            <a:endParaRPr lang="en-US" sz="3000" dirty="0"/>
          </a:p>
        </p:txBody>
      </p:sp>
    </p:spTree>
    <p:extLst>
      <p:ext uri="{BB962C8B-B14F-4D97-AF65-F5344CB8AC3E}">
        <p14:creationId xmlns:p14="http://schemas.microsoft.com/office/powerpoint/2010/main" val="423013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1" y="1531262"/>
            <a:ext cx="11209867" cy="4936216"/>
          </a:xfrm>
        </p:spPr>
        <p:txBody>
          <a:bodyPr>
            <a:normAutofit/>
          </a:bodyPr>
          <a:lstStyle/>
          <a:p>
            <a:pPr marL="274320" fontAlgn="auto">
              <a:spcAft>
                <a:spcPts val="0"/>
              </a:spcAft>
              <a:buFont typeface="Wingdings 2" pitchFamily="18" charset="2"/>
              <a:buChar char=""/>
              <a:defRPr/>
            </a:pPr>
            <a:r>
              <a:rPr lang="en-US" sz="2800" dirty="0" smtClean="0">
                <a:ea typeface="+mn-ea"/>
                <a:cs typeface="+mn-cs"/>
              </a:rPr>
              <a:t>personas que </a:t>
            </a:r>
            <a:r>
              <a:rPr lang="en-US" sz="2800" dirty="0" err="1">
                <a:ea typeface="+mn-ea"/>
                <a:cs typeface="+mn-cs"/>
              </a:rPr>
              <a:t>nacieron</a:t>
            </a:r>
            <a:r>
              <a:rPr lang="en-US" sz="2800" dirty="0">
                <a:ea typeface="+mn-ea"/>
                <a:cs typeface="+mn-cs"/>
              </a:rPr>
              <a:t> con un </a:t>
            </a:r>
            <a:r>
              <a:rPr lang="en-US" sz="2800" dirty="0" err="1">
                <a:ea typeface="+mn-ea"/>
                <a:cs typeface="+mn-cs"/>
              </a:rPr>
              <a:t>cuerpo</a:t>
            </a:r>
            <a:r>
              <a:rPr lang="en-US" sz="2800" dirty="0">
                <a:ea typeface="+mn-ea"/>
                <a:cs typeface="+mn-cs"/>
              </a:rPr>
              <a:t> que </a:t>
            </a:r>
            <a:r>
              <a:rPr lang="en-US" sz="2800" dirty="0" err="1">
                <a:ea typeface="+mn-ea"/>
                <a:cs typeface="+mn-cs"/>
              </a:rPr>
              <a:t>varía</a:t>
            </a:r>
            <a:r>
              <a:rPr lang="en-US" sz="2800" dirty="0">
                <a:ea typeface="+mn-ea"/>
                <a:cs typeface="+mn-cs"/>
              </a:rPr>
              <a:t> </a:t>
            </a:r>
            <a:r>
              <a:rPr lang="en-US" sz="2800" dirty="0" err="1">
                <a:ea typeface="+mn-ea"/>
                <a:cs typeface="+mn-cs"/>
              </a:rPr>
              <a:t>respecto</a:t>
            </a:r>
            <a:r>
              <a:rPr lang="en-US" sz="2800" dirty="0">
                <a:ea typeface="+mn-ea"/>
                <a:cs typeface="+mn-cs"/>
              </a:rPr>
              <a:t> de los </a:t>
            </a:r>
            <a:r>
              <a:rPr lang="en-US" sz="2800" dirty="0" err="1">
                <a:ea typeface="+mn-ea"/>
                <a:cs typeface="+mn-cs"/>
              </a:rPr>
              <a:t>promedios</a:t>
            </a:r>
            <a:r>
              <a:rPr lang="en-US" sz="2800" dirty="0">
                <a:ea typeface="+mn-ea"/>
                <a:cs typeface="+mn-cs"/>
              </a:rPr>
              <a:t> </a:t>
            </a:r>
            <a:r>
              <a:rPr lang="en-US" sz="2800" dirty="0" err="1">
                <a:ea typeface="+mn-ea"/>
                <a:cs typeface="+mn-cs"/>
              </a:rPr>
              <a:t>corporales</a:t>
            </a:r>
            <a:r>
              <a:rPr lang="en-US" sz="2800" dirty="0">
                <a:ea typeface="+mn-ea"/>
                <a:cs typeface="+mn-cs"/>
              </a:rPr>
              <a:t> </a:t>
            </a:r>
            <a:r>
              <a:rPr lang="en-US" sz="2800" dirty="0" err="1">
                <a:ea typeface="+mn-ea"/>
                <a:cs typeface="+mn-cs"/>
              </a:rPr>
              <a:t>femenino</a:t>
            </a:r>
            <a:r>
              <a:rPr lang="en-US" sz="2800" dirty="0">
                <a:ea typeface="+mn-ea"/>
                <a:cs typeface="+mn-cs"/>
              </a:rPr>
              <a:t> y </a:t>
            </a:r>
            <a:r>
              <a:rPr lang="en-US" sz="2800" dirty="0" err="1">
                <a:ea typeface="+mn-ea"/>
                <a:cs typeface="+mn-cs"/>
              </a:rPr>
              <a:t>masculino</a:t>
            </a:r>
            <a:r>
              <a:rPr lang="en-US" sz="2800" dirty="0">
                <a:ea typeface="+mn-ea"/>
                <a:cs typeface="+mn-cs"/>
              </a:rPr>
              <a:t>. </a:t>
            </a:r>
            <a:endParaRPr lang="en-US" sz="2800" dirty="0" smtClean="0">
              <a:ea typeface="+mn-ea"/>
              <a:cs typeface="+mn-cs"/>
            </a:endParaRPr>
          </a:p>
          <a:p>
            <a:pPr marL="274320" fontAlgn="auto">
              <a:spcAft>
                <a:spcPts val="0"/>
              </a:spcAft>
              <a:buFont typeface="Wingdings 2" pitchFamily="18" charset="2"/>
              <a:buChar char=""/>
              <a:defRPr/>
            </a:pPr>
            <a:r>
              <a:rPr lang="en-US" sz="2800" dirty="0" err="1" smtClean="0">
                <a:ea typeface="+mn-ea"/>
                <a:cs typeface="+mn-cs"/>
              </a:rPr>
              <a:t>principales</a:t>
            </a:r>
            <a:r>
              <a:rPr lang="en-US" sz="2800" dirty="0" smtClean="0">
                <a:ea typeface="+mn-ea"/>
                <a:cs typeface="+mn-cs"/>
              </a:rPr>
              <a:t> </a:t>
            </a:r>
            <a:r>
              <a:rPr lang="en-US" sz="2800" dirty="0" err="1">
                <a:ea typeface="+mn-ea"/>
                <a:cs typeface="+mn-cs"/>
              </a:rPr>
              <a:t>variaciones</a:t>
            </a:r>
            <a:r>
              <a:rPr lang="en-US" sz="2800" dirty="0">
                <a:ea typeface="+mn-ea"/>
                <a:cs typeface="+mn-cs"/>
              </a:rPr>
              <a:t> </a:t>
            </a:r>
            <a:r>
              <a:rPr lang="en-US" sz="2800" dirty="0" smtClean="0">
                <a:ea typeface="+mn-ea"/>
                <a:cs typeface="+mn-cs"/>
              </a:rPr>
              <a:t>a </a:t>
            </a:r>
            <a:r>
              <a:rPr lang="en-US" sz="2800" dirty="0" err="1">
                <a:ea typeface="+mn-ea"/>
                <a:cs typeface="+mn-cs"/>
              </a:rPr>
              <a:t>nivel</a:t>
            </a:r>
            <a:r>
              <a:rPr lang="en-US" sz="2800" dirty="0">
                <a:ea typeface="+mn-ea"/>
                <a:cs typeface="+mn-cs"/>
              </a:rPr>
              <a:t> </a:t>
            </a:r>
            <a:r>
              <a:rPr lang="en-US" sz="2800" dirty="0" err="1">
                <a:ea typeface="+mn-ea"/>
                <a:cs typeface="+mn-cs"/>
              </a:rPr>
              <a:t>cromosómico</a:t>
            </a:r>
            <a:r>
              <a:rPr lang="en-US" sz="2800" dirty="0">
                <a:ea typeface="+mn-ea"/>
                <a:cs typeface="+mn-cs"/>
              </a:rPr>
              <a:t>, gonadal y/o </a:t>
            </a:r>
            <a:r>
              <a:rPr lang="es-ES_tradnl" sz="2800" dirty="0" smtClean="0">
                <a:ea typeface="+mn-ea"/>
                <a:cs typeface="+mn-cs"/>
              </a:rPr>
              <a:t>anatómicas </a:t>
            </a:r>
            <a:r>
              <a:rPr lang="es-ES_tradnl" sz="2800" dirty="0">
                <a:ea typeface="+mn-ea"/>
                <a:cs typeface="+mn-cs"/>
              </a:rPr>
              <a:t>lo cual </a:t>
            </a:r>
            <a:r>
              <a:rPr lang="es-ES_tradnl" sz="2800" dirty="0" smtClean="0">
                <a:ea typeface="+mn-ea"/>
                <a:cs typeface="+mn-cs"/>
              </a:rPr>
              <a:t>incluye:</a:t>
            </a:r>
          </a:p>
          <a:p>
            <a:pPr marL="274320" fontAlgn="auto">
              <a:spcAft>
                <a:spcPts val="0"/>
              </a:spcAft>
              <a:buFont typeface="Wingdings 2" pitchFamily="18" charset="2"/>
              <a:buChar char=""/>
              <a:defRPr/>
            </a:pPr>
            <a:r>
              <a:rPr lang="es-ES_tradnl" sz="2800" dirty="0" smtClean="0">
                <a:ea typeface="+mn-ea"/>
                <a:cs typeface="+mn-cs"/>
              </a:rPr>
              <a:t> </a:t>
            </a:r>
            <a:r>
              <a:rPr lang="es-ES_tradnl" sz="2800" dirty="0">
                <a:ea typeface="+mn-ea"/>
                <a:cs typeface="+mn-cs"/>
              </a:rPr>
              <a:t>características </a:t>
            </a:r>
            <a:r>
              <a:rPr lang="es-ES_tradnl" sz="2800" dirty="0" smtClean="0">
                <a:ea typeface="+mn-ea"/>
                <a:cs typeface="+mn-cs"/>
              </a:rPr>
              <a:t>primarias: órganos </a:t>
            </a:r>
            <a:r>
              <a:rPr lang="es-ES_tradnl" sz="2800" dirty="0">
                <a:ea typeface="+mn-ea"/>
                <a:cs typeface="+mn-cs"/>
              </a:rPr>
              <a:t>reproductores y los </a:t>
            </a:r>
            <a:r>
              <a:rPr lang="es-ES_tradnl" sz="2800" dirty="0" smtClean="0">
                <a:ea typeface="+mn-ea"/>
                <a:cs typeface="+mn-cs"/>
              </a:rPr>
              <a:t>genitales; </a:t>
            </a:r>
          </a:p>
          <a:p>
            <a:pPr marL="274320" fontAlgn="auto">
              <a:spcAft>
                <a:spcPts val="0"/>
              </a:spcAft>
              <a:buFont typeface="Wingdings 2" pitchFamily="18" charset="2"/>
              <a:buChar char=""/>
              <a:defRPr/>
            </a:pPr>
            <a:r>
              <a:rPr lang="es-ES_tradnl" sz="2800" dirty="0" smtClean="0">
                <a:ea typeface="+mn-ea"/>
                <a:cs typeface="+mn-cs"/>
              </a:rPr>
              <a:t>Car</a:t>
            </a:r>
            <a:r>
              <a:rPr lang="en-US" sz="2800" dirty="0" smtClean="0">
                <a:ea typeface="+mn-ea"/>
                <a:cs typeface="+mn-cs"/>
              </a:rPr>
              <a:t>a</a:t>
            </a:r>
            <a:r>
              <a:rPr lang="es-ES_tradnl" sz="2800" dirty="0" err="1" smtClean="0">
                <a:ea typeface="+mn-ea"/>
                <a:cs typeface="+mn-cs"/>
              </a:rPr>
              <a:t>cterísticas</a:t>
            </a:r>
            <a:r>
              <a:rPr lang="es-ES_tradnl" sz="2800" dirty="0" smtClean="0">
                <a:ea typeface="+mn-ea"/>
                <a:cs typeface="+mn-cs"/>
              </a:rPr>
              <a:t> </a:t>
            </a:r>
            <a:r>
              <a:rPr lang="es-ES_tradnl" sz="2800" dirty="0">
                <a:ea typeface="+mn-ea"/>
                <a:cs typeface="+mn-cs"/>
              </a:rPr>
              <a:t>secundarias </a:t>
            </a:r>
            <a:r>
              <a:rPr lang="es-ES_tradnl" sz="2800" dirty="0" smtClean="0">
                <a:ea typeface="+mn-ea"/>
                <a:cs typeface="+mn-cs"/>
              </a:rPr>
              <a:t> </a:t>
            </a:r>
            <a:r>
              <a:rPr lang="es-ES_tradnl" sz="2800" dirty="0">
                <a:ea typeface="+mn-ea"/>
                <a:cs typeface="+mn-cs"/>
              </a:rPr>
              <a:t>como la masa muscular, la distribución del vello, pechos y / o estatura</a:t>
            </a:r>
            <a:r>
              <a:rPr lang="es-ES_tradnl" sz="2800" dirty="0" smtClean="0">
                <a:ea typeface="+mn-ea"/>
                <a:cs typeface="+mn-cs"/>
              </a:rPr>
              <a:t>.</a:t>
            </a:r>
          </a:p>
          <a:p>
            <a:pPr marL="274320" fontAlgn="auto">
              <a:spcAft>
                <a:spcPts val="0"/>
              </a:spcAft>
              <a:buFont typeface="Wingdings 2" pitchFamily="18" charset="2"/>
              <a:buChar char=""/>
              <a:defRPr/>
            </a:pPr>
            <a:endParaRPr lang="es-ES_tradnl" sz="2800" dirty="0">
              <a:ea typeface="+mn-ea"/>
              <a:cs typeface="+mn-cs"/>
            </a:endParaRPr>
          </a:p>
          <a:p>
            <a:pPr marL="274320" fontAlgn="auto">
              <a:spcAft>
                <a:spcPts val="0"/>
              </a:spcAft>
              <a:buFont typeface="Wingdings 2" pitchFamily="18" charset="2"/>
              <a:buChar char=""/>
              <a:defRPr/>
            </a:pPr>
            <a:endParaRPr lang="en-US" sz="2800" dirty="0">
              <a:ea typeface="+mn-ea"/>
              <a:cs typeface="+mn-cs"/>
            </a:endParaRPr>
          </a:p>
          <a:p>
            <a:pPr marL="274320" fontAlgn="auto">
              <a:spcAft>
                <a:spcPts val="0"/>
              </a:spcAft>
              <a:buFont typeface="Wingdings 2" pitchFamily="18" charset="2"/>
              <a:buChar char=""/>
              <a:defRPr/>
            </a:pPr>
            <a:endParaRPr lang="en-US" sz="2800" dirty="0">
              <a:ea typeface="+mn-ea"/>
              <a:cs typeface="+mn-cs"/>
            </a:endParaRPr>
          </a:p>
        </p:txBody>
      </p:sp>
      <p:sp>
        <p:nvSpPr>
          <p:cNvPr id="5" name="Title 4"/>
          <p:cNvSpPr>
            <a:spLocks noGrp="1"/>
          </p:cNvSpPr>
          <p:nvPr>
            <p:ph type="title"/>
          </p:nvPr>
        </p:nvSpPr>
        <p:spPr>
          <a:xfrm>
            <a:off x="1069848" y="205413"/>
            <a:ext cx="10058400" cy="1083088"/>
          </a:xfrm>
        </p:spPr>
        <p:style>
          <a:lnRef idx="1">
            <a:schemeClr val="accent1"/>
          </a:lnRef>
          <a:fillRef idx="2">
            <a:schemeClr val="accent1"/>
          </a:fillRef>
          <a:effectRef idx="1">
            <a:schemeClr val="accent1"/>
          </a:effectRef>
          <a:fontRef idx="minor">
            <a:schemeClr val="dk1"/>
          </a:fontRef>
        </p:style>
        <p:txBody>
          <a:bodyPr>
            <a:normAutofit/>
          </a:bodyPr>
          <a:lstStyle/>
          <a:p>
            <a:pPr fontAlgn="auto">
              <a:spcAft>
                <a:spcPts val="0"/>
              </a:spcAft>
              <a:defRPr/>
            </a:pPr>
            <a:r>
              <a:rPr lang="es-AR" dirty="0">
                <a:solidFill>
                  <a:schemeClr val="tx1"/>
                </a:solidFill>
                <a:ea typeface="+mj-ea"/>
                <a:cs typeface="+mj-cs"/>
              </a:rPr>
              <a:t>INTERSEXUALIDAD</a:t>
            </a:r>
            <a:endParaRPr lang="en-US" dirty="0">
              <a:ea typeface="+mj-ea"/>
              <a:cs typeface="+mj-cs"/>
            </a:endParaRPr>
          </a:p>
        </p:txBody>
      </p:sp>
      <p:sp>
        <p:nvSpPr>
          <p:cNvPr id="3" name="Rectangle 2"/>
          <p:cNvSpPr/>
          <p:nvPr/>
        </p:nvSpPr>
        <p:spPr>
          <a:xfrm>
            <a:off x="728134" y="5824540"/>
            <a:ext cx="8245654" cy="61555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s-AR" sz="3400" dirty="0">
                <a:latin typeface="Georgia" charset="0"/>
              </a:rPr>
              <a:t>Uno de cada dos mil niñ*s nacen intersex. </a:t>
            </a:r>
            <a:endParaRPr lang="it-IT" sz="3400" dirty="0">
              <a:latin typeface="Georgia" charset="0"/>
            </a:endParaRPr>
          </a:p>
        </p:txBody>
      </p:sp>
      <p:sp>
        <p:nvSpPr>
          <p:cNvPr id="4" name="Rectangle 3"/>
          <p:cNvSpPr/>
          <p:nvPr/>
        </p:nvSpPr>
        <p:spPr>
          <a:xfrm>
            <a:off x="2289316" y="2967335"/>
            <a:ext cx="7613382"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ctr" fontAlgn="auto">
              <a:spcBef>
                <a:spcPts val="0"/>
              </a:spcBef>
              <a:spcAft>
                <a:spcPts val="0"/>
              </a:spcAft>
              <a:defRPr/>
            </a:pPr>
            <a:r>
              <a:rPr lang="es-ES_tradn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 de </a:t>
            </a:r>
            <a:r>
              <a:rPr lang="es-ES_tradnl"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niñ</a:t>
            </a:r>
            <a:r>
              <a:rPr lang="es-ES_tradn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 que nacen </a:t>
            </a:r>
          </a:p>
          <a:p>
            <a:pPr algn="ctr" fontAlgn="auto">
              <a:spcBef>
                <a:spcPts val="0"/>
              </a:spcBef>
              <a:spcAft>
                <a:spcPts val="0"/>
              </a:spcAft>
              <a:defRPr/>
            </a:pPr>
            <a:r>
              <a:rPr lang="es-ES_tradnl"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son </a:t>
            </a:r>
            <a:r>
              <a:rPr lang="es-ES_tradnl" sz="4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intersex</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4999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1719264"/>
            <a:ext cx="11209867" cy="4795837"/>
          </a:xfrm>
        </p:spPr>
        <p:txBody>
          <a:bodyPr/>
          <a:lstStyle/>
          <a:p>
            <a:pPr marL="274320" fontAlgn="auto">
              <a:spcAft>
                <a:spcPts val="0"/>
              </a:spcAft>
              <a:buFont typeface="Wingdings 2" pitchFamily="18" charset="2"/>
              <a:buChar char=""/>
              <a:defRPr/>
            </a:pPr>
            <a:r>
              <a:rPr lang="es-ES_tradnl" sz="2800" dirty="0" smtClean="0">
                <a:ea typeface="+mn-ea"/>
                <a:cs typeface="+mn-cs"/>
              </a:rPr>
              <a:t>“</a:t>
            </a:r>
            <a:r>
              <a:rPr lang="es-ES_tradnl" sz="2800" dirty="0" err="1">
                <a:ea typeface="+mn-ea"/>
                <a:cs typeface="+mn-cs"/>
              </a:rPr>
              <a:t>trans</a:t>
            </a:r>
            <a:r>
              <a:rPr lang="es-ES_tradnl" sz="2800" dirty="0" smtClean="0">
                <a:ea typeface="+mn-ea"/>
                <a:cs typeface="+mn-cs"/>
              </a:rPr>
              <a:t>”: </a:t>
            </a:r>
            <a:r>
              <a:rPr lang="es-ES_tradnl" sz="2800" b="1" dirty="0" smtClean="0">
                <a:ea typeface="+mn-ea"/>
                <a:cs typeface="+mn-cs"/>
              </a:rPr>
              <a:t>personas </a:t>
            </a:r>
            <a:r>
              <a:rPr lang="es-ES_tradnl" sz="2800" b="1" dirty="0">
                <a:ea typeface="+mn-ea"/>
                <a:cs typeface="+mn-cs"/>
              </a:rPr>
              <a:t>cuya identidad y/o </a:t>
            </a:r>
            <a:r>
              <a:rPr lang="es-ES_tradnl" sz="2800" b="1" dirty="0" err="1">
                <a:ea typeface="+mn-ea"/>
                <a:cs typeface="+mn-cs"/>
              </a:rPr>
              <a:t>expresión</a:t>
            </a:r>
            <a:r>
              <a:rPr lang="es-ES_tradnl" sz="2800" b="1" dirty="0">
                <a:ea typeface="+mn-ea"/>
                <a:cs typeface="+mn-cs"/>
              </a:rPr>
              <a:t> de </a:t>
            </a:r>
            <a:r>
              <a:rPr lang="es-ES_tradnl" sz="2800" b="1" dirty="0" err="1">
                <a:ea typeface="+mn-ea"/>
                <a:cs typeface="+mn-cs"/>
              </a:rPr>
              <a:t>género</a:t>
            </a:r>
            <a:r>
              <a:rPr lang="es-ES_tradnl" sz="2800" b="1" dirty="0">
                <a:ea typeface="+mn-ea"/>
                <a:cs typeface="+mn-cs"/>
              </a:rPr>
              <a:t> no se corresponde con las normas y expectativas sociales tradicionalmente asociadas con el sexo asignado al nacer. </a:t>
            </a:r>
            <a:endParaRPr lang="es-ES_tradnl" sz="2800" b="1" dirty="0" smtClean="0">
              <a:ea typeface="+mn-ea"/>
              <a:cs typeface="+mn-cs"/>
            </a:endParaRPr>
          </a:p>
          <a:p>
            <a:pPr marL="274320" fontAlgn="auto">
              <a:spcAft>
                <a:spcPts val="0"/>
              </a:spcAft>
              <a:buFont typeface="Wingdings 2" pitchFamily="18" charset="2"/>
              <a:buChar char=""/>
              <a:defRPr/>
            </a:pPr>
            <a:endParaRPr lang="es-ES_tradnl" sz="2800" dirty="0">
              <a:ea typeface="+mn-ea"/>
              <a:cs typeface="+mn-cs"/>
            </a:endParaRPr>
          </a:p>
          <a:p>
            <a:pPr marL="274320" fontAlgn="auto">
              <a:spcAft>
                <a:spcPts val="0"/>
              </a:spcAft>
              <a:buFont typeface="Wingdings 2" pitchFamily="18" charset="2"/>
              <a:buChar char=""/>
              <a:defRPr/>
            </a:pPr>
            <a:r>
              <a:rPr lang="es-ES_tradnl" sz="2800" dirty="0" smtClean="0">
                <a:ea typeface="+mn-ea"/>
                <a:cs typeface="+mn-cs"/>
              </a:rPr>
              <a:t>“</a:t>
            </a:r>
            <a:r>
              <a:rPr lang="es-ES_tradnl" sz="2800" dirty="0" err="1">
                <a:ea typeface="+mn-ea"/>
                <a:cs typeface="+mn-cs"/>
              </a:rPr>
              <a:t>cis</a:t>
            </a:r>
            <a:r>
              <a:rPr lang="es-ES_tradnl" sz="2800" dirty="0">
                <a:ea typeface="+mn-ea"/>
                <a:cs typeface="+mn-cs"/>
              </a:rPr>
              <a:t>” o “</a:t>
            </a:r>
            <a:r>
              <a:rPr lang="es-ES_tradnl" sz="2800" dirty="0" err="1">
                <a:ea typeface="+mn-ea"/>
                <a:cs typeface="+mn-cs"/>
              </a:rPr>
              <a:t>cisgénero</a:t>
            </a:r>
            <a:r>
              <a:rPr lang="es-ES_tradnl" sz="2800" dirty="0" smtClean="0">
                <a:ea typeface="+mn-ea"/>
                <a:cs typeface="+mn-cs"/>
              </a:rPr>
              <a:t>”: personas </a:t>
            </a:r>
            <a:r>
              <a:rPr lang="es-ES_tradnl" sz="2800" dirty="0">
                <a:ea typeface="+mn-ea"/>
                <a:cs typeface="+mn-cs"/>
              </a:rPr>
              <a:t>cuya identidad y/o </a:t>
            </a:r>
            <a:r>
              <a:rPr lang="es-ES_tradnl" sz="2800" dirty="0" err="1">
                <a:ea typeface="+mn-ea"/>
                <a:cs typeface="+mn-cs"/>
              </a:rPr>
              <a:t>expresión</a:t>
            </a:r>
            <a:r>
              <a:rPr lang="es-ES_tradnl" sz="2800" dirty="0">
                <a:ea typeface="+mn-ea"/>
                <a:cs typeface="+mn-cs"/>
              </a:rPr>
              <a:t> de </a:t>
            </a:r>
            <a:r>
              <a:rPr lang="es-ES_tradnl" sz="2800" dirty="0" err="1">
                <a:ea typeface="+mn-ea"/>
                <a:cs typeface="+mn-cs"/>
              </a:rPr>
              <a:t>género</a:t>
            </a:r>
            <a:r>
              <a:rPr lang="es-ES_tradnl" sz="2800" dirty="0">
                <a:ea typeface="+mn-ea"/>
                <a:cs typeface="+mn-cs"/>
              </a:rPr>
              <a:t> se corresponde con su sexo asignado al nacer. </a:t>
            </a:r>
            <a:endParaRPr lang="es-ES_tradnl" sz="2800" dirty="0" smtClean="0">
              <a:ea typeface="+mn-ea"/>
              <a:cs typeface="+mn-cs"/>
            </a:endParaRPr>
          </a:p>
          <a:p>
            <a:pPr marL="274320" fontAlgn="auto">
              <a:spcAft>
                <a:spcPts val="0"/>
              </a:spcAft>
              <a:buFont typeface="Wingdings 2" pitchFamily="18" charset="2"/>
              <a:buChar char=""/>
              <a:defRPr/>
            </a:pPr>
            <a:endParaRPr lang="es-ES_tradnl" sz="2600" dirty="0" smtClean="0">
              <a:ea typeface="+mn-ea"/>
              <a:cs typeface="+mn-cs"/>
            </a:endParaRPr>
          </a:p>
        </p:txBody>
      </p:sp>
      <p:sp>
        <p:nvSpPr>
          <p:cNvPr id="3" name="Title 2"/>
          <p:cNvSpPr>
            <a:spLocks noGrp="1"/>
          </p:cNvSpPr>
          <p:nvPr>
            <p:ph type="title"/>
          </p:nvPr>
        </p:nvSpPr>
        <p:spPr/>
        <p:txBody>
          <a:bodyPr/>
          <a:lstStyle/>
          <a:p>
            <a:pPr fontAlgn="auto">
              <a:spcAft>
                <a:spcPts val="0"/>
              </a:spcAft>
              <a:defRPr/>
            </a:pPr>
            <a:r>
              <a:rPr lang="es-ES_tradnl" dirty="0" smtClean="0">
                <a:ea typeface="+mj-ea"/>
                <a:cs typeface="+mj-cs"/>
              </a:rPr>
              <a:t> </a:t>
            </a:r>
            <a:endParaRPr lang="en-US" dirty="0">
              <a:ea typeface="+mj-ea"/>
              <a:cs typeface="+mj-cs"/>
            </a:endParaRPr>
          </a:p>
        </p:txBody>
      </p:sp>
    </p:spTree>
    <p:extLst>
      <p:ext uri="{BB962C8B-B14F-4D97-AF65-F5344CB8AC3E}">
        <p14:creationId xmlns:p14="http://schemas.microsoft.com/office/powerpoint/2010/main" val="204532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1"/>
            <a:ext cx="12192000" cy="5530850"/>
          </a:xfrm>
        </p:spPr>
        <p:txBody>
          <a:bodyPr>
            <a:normAutofit/>
          </a:bodyPr>
          <a:lstStyle/>
          <a:p>
            <a:pPr marL="274320" fontAlgn="auto">
              <a:spcAft>
                <a:spcPts val="0"/>
              </a:spcAft>
              <a:buFont typeface="Wingdings 2" pitchFamily="18" charset="2"/>
              <a:buChar char=""/>
              <a:defRPr/>
            </a:pPr>
            <a:r>
              <a:rPr lang="es-ES_tradnl" sz="3800" dirty="0" err="1" smtClean="0"/>
              <a:t>Autonomía</a:t>
            </a:r>
            <a:r>
              <a:rPr lang="es-ES_tradnl" sz="3800" dirty="0" smtClean="0"/>
              <a:t> </a:t>
            </a:r>
            <a:r>
              <a:rPr lang="es-ES_tradnl" sz="3800" dirty="0"/>
              <a:t>progresiva: decisiones trascendentes las tome *l </a:t>
            </a:r>
            <a:r>
              <a:rPr lang="es-ES_tradnl" sz="3800" dirty="0" err="1"/>
              <a:t>nin</a:t>
            </a:r>
            <a:r>
              <a:rPr lang="es-ES_tradnl" sz="3800" dirty="0"/>
              <a:t>* una vez que obtenga la edad y madurez suficiente. </a:t>
            </a:r>
          </a:p>
          <a:p>
            <a:pPr marL="274320" fontAlgn="auto">
              <a:spcAft>
                <a:spcPts val="0"/>
              </a:spcAft>
              <a:buFont typeface="Wingdings 2" pitchFamily="18" charset="2"/>
              <a:buChar char=""/>
              <a:defRPr/>
            </a:pPr>
            <a:r>
              <a:rPr lang="en-US" sz="3800" dirty="0" err="1" smtClean="0"/>
              <a:t>Derecho</a:t>
            </a:r>
            <a:r>
              <a:rPr lang="en-US" sz="3800" dirty="0" smtClean="0"/>
              <a:t> </a:t>
            </a:r>
            <a:r>
              <a:rPr lang="en-US" sz="3800" dirty="0"/>
              <a:t>a la salud integral. </a:t>
            </a:r>
            <a:r>
              <a:rPr lang="en-US" sz="3800" dirty="0" err="1"/>
              <a:t>Física</a:t>
            </a:r>
            <a:r>
              <a:rPr lang="en-US" sz="3800" dirty="0"/>
              <a:t> y </a:t>
            </a:r>
            <a:r>
              <a:rPr lang="en-US" sz="3800" dirty="0" err="1"/>
              <a:t>psíquica</a:t>
            </a:r>
            <a:endParaRPr lang="en-US" sz="3800" dirty="0"/>
          </a:p>
          <a:p>
            <a:pPr marL="274320" fontAlgn="auto">
              <a:spcAft>
                <a:spcPts val="0"/>
              </a:spcAft>
              <a:buFont typeface="Wingdings 2" pitchFamily="18" charset="2"/>
              <a:buChar char=""/>
              <a:defRPr/>
            </a:pPr>
            <a:r>
              <a:rPr lang="es-ES_tradnl" sz="3800" dirty="0"/>
              <a:t>D</a:t>
            </a:r>
            <a:r>
              <a:rPr lang="es-ES_tradnl" sz="3800" dirty="0" smtClean="0"/>
              <a:t>erechos reproductivos. </a:t>
            </a:r>
            <a:endParaRPr lang="en-US" sz="3800" dirty="0"/>
          </a:p>
          <a:p>
            <a:pPr marL="274320" fontAlgn="auto">
              <a:spcAft>
                <a:spcPts val="0"/>
              </a:spcAft>
              <a:buFont typeface="Wingdings 2" pitchFamily="18" charset="2"/>
              <a:buChar char=""/>
              <a:defRPr/>
            </a:pPr>
            <a:r>
              <a:rPr lang="en-US" sz="3800" dirty="0" smtClean="0"/>
              <a:t>I</a:t>
            </a:r>
            <a:r>
              <a:rPr lang="es-ES_tradnl" sz="3800" dirty="0" err="1" smtClean="0"/>
              <a:t>nterés</a:t>
            </a:r>
            <a:r>
              <a:rPr lang="es-ES_tradnl" sz="3800" dirty="0" smtClean="0"/>
              <a:t> </a:t>
            </a:r>
            <a:r>
              <a:rPr lang="es-ES_tradnl" sz="3800" dirty="0"/>
              <a:t>superior del* niñ</a:t>
            </a:r>
            <a:r>
              <a:rPr lang="es-ES_tradnl" sz="3800" dirty="0" smtClean="0"/>
              <a:t>*</a:t>
            </a:r>
          </a:p>
          <a:p>
            <a:pPr marL="274320">
              <a:buFont typeface="Wingdings 2" pitchFamily="18" charset="2"/>
              <a:buChar char=""/>
              <a:defRPr/>
            </a:pPr>
            <a:r>
              <a:rPr lang="en-US" sz="4000" u="sng" dirty="0" err="1" smtClean="0"/>
              <a:t>Generan</a:t>
            </a:r>
            <a:r>
              <a:rPr lang="en-US" sz="4000" u="sng" dirty="0" smtClean="0"/>
              <a:t> </a:t>
            </a:r>
            <a:r>
              <a:rPr lang="en-US" sz="4000" u="sng" dirty="0" err="1"/>
              <a:t>complicaciones</a:t>
            </a:r>
            <a:r>
              <a:rPr lang="en-US" sz="4000" u="sng" dirty="0"/>
              <a:t> </a:t>
            </a:r>
            <a:r>
              <a:rPr lang="en-US" sz="4000" u="sng" dirty="0" err="1" smtClean="0"/>
              <a:t>médicas</a:t>
            </a:r>
            <a:r>
              <a:rPr lang="en-US" sz="4000" u="sng" dirty="0" smtClean="0"/>
              <a:t> </a:t>
            </a:r>
            <a:r>
              <a:rPr lang="en-US" sz="4000" u="sng" dirty="0"/>
              <a:t>y </a:t>
            </a:r>
            <a:r>
              <a:rPr lang="en-US" sz="4000" u="sng" dirty="0" err="1"/>
              <a:t>sufrimiento</a:t>
            </a:r>
            <a:r>
              <a:rPr lang="en-US" sz="4000" u="sng" dirty="0"/>
              <a:t>.</a:t>
            </a:r>
          </a:p>
          <a:p>
            <a:pPr marL="274320" fontAlgn="auto">
              <a:spcAft>
                <a:spcPts val="0"/>
              </a:spcAft>
              <a:buFont typeface="Wingdings 2" pitchFamily="18" charset="2"/>
              <a:buChar char=""/>
              <a:defRPr/>
            </a:pPr>
            <a:endParaRPr lang="es-ES_tradnl" sz="3800" dirty="0"/>
          </a:p>
          <a:p>
            <a:pPr marL="274320" fontAlgn="auto">
              <a:spcAft>
                <a:spcPts val="0"/>
              </a:spcAft>
              <a:buFont typeface="Wingdings 2" pitchFamily="18" charset="2"/>
              <a:buChar char=""/>
              <a:defRPr/>
            </a:pPr>
            <a:endParaRPr lang="en-US" sz="3800" dirty="0"/>
          </a:p>
        </p:txBody>
      </p:sp>
      <p:sp>
        <p:nvSpPr>
          <p:cNvPr id="3" name="Title 2"/>
          <p:cNvSpPr>
            <a:spLocks noGrp="1"/>
          </p:cNvSpPr>
          <p:nvPr>
            <p:ph type="title"/>
          </p:nvPr>
        </p:nvSpPr>
        <p:spPr>
          <a:xfrm>
            <a:off x="581573" y="76200"/>
            <a:ext cx="11204027" cy="1044236"/>
          </a:xfrm>
          <a:solidFill>
            <a:schemeClr val="accent1"/>
          </a:solidFill>
        </p:spPr>
        <p:txBody>
          <a:bodyPr>
            <a:noAutofit/>
          </a:bodyPr>
          <a:lstStyle/>
          <a:p>
            <a:pPr fontAlgn="auto">
              <a:spcAft>
                <a:spcPts val="0"/>
              </a:spcAft>
              <a:defRPr/>
            </a:pPr>
            <a:r>
              <a:rPr lang="en-US" sz="3200" dirty="0" smtClean="0">
                <a:ea typeface="+mj-ea"/>
                <a:cs typeface="+mj-cs"/>
              </a:rPr>
              <a:t>CONSECUENCIAS </a:t>
            </a:r>
            <a:r>
              <a:rPr lang="en-US" sz="3200" dirty="0">
                <a:ea typeface="+mj-ea"/>
                <a:cs typeface="+mj-cs"/>
              </a:rPr>
              <a:t>DE LAS OPERACIONES “NORMALIZADORAS”</a:t>
            </a:r>
          </a:p>
        </p:txBody>
      </p:sp>
      <p:sp>
        <p:nvSpPr>
          <p:cNvPr id="4" name="Rectangle 3"/>
          <p:cNvSpPr/>
          <p:nvPr/>
        </p:nvSpPr>
        <p:spPr>
          <a:xfrm>
            <a:off x="406400" y="2967335"/>
            <a:ext cx="11582400" cy="1938992"/>
          </a:xfrm>
          <a:prstGeom prst="rect">
            <a:avLst/>
          </a:prstGeom>
          <a:solidFill>
            <a:srgbClr val="FF0000"/>
          </a:solid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t>
            </a:r>
            <a:r>
              <a:rPr lang="es-ES_tradnl"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idealidad de la morfología genérica está literalmente marcada en la carne. J. Butler.</a:t>
            </a:r>
            <a:endParaRPr lang="es-ES_tradnl"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6756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472" y="155448"/>
            <a:ext cx="11706528" cy="1063752"/>
          </a:xfrm>
        </p:spPr>
        <p:style>
          <a:lnRef idx="3">
            <a:schemeClr val="lt1"/>
          </a:lnRef>
          <a:fillRef idx="1">
            <a:schemeClr val="dk1"/>
          </a:fillRef>
          <a:effectRef idx="1">
            <a:schemeClr val="dk1"/>
          </a:effectRef>
          <a:fontRef idx="minor">
            <a:schemeClr val="lt1"/>
          </a:fontRef>
        </p:style>
        <p:txBody>
          <a:bodyPr>
            <a:noAutofit/>
          </a:bodyPr>
          <a:lstStyle/>
          <a:p>
            <a:pPr fontAlgn="auto">
              <a:spcAft>
                <a:spcPts val="0"/>
              </a:spcAft>
              <a:defRPr/>
            </a:pPr>
            <a:r>
              <a:rPr lang="es-ES_tradnl" sz="2000" dirty="0">
                <a:solidFill>
                  <a:schemeClr val="accent1">
                    <a:satMod val="150000"/>
                  </a:schemeClr>
                </a:solidFill>
                <a:ea typeface="+mj-ea"/>
                <a:cs typeface="+mj-cs"/>
              </a:rPr>
              <a:t>ASPECTOS PSICOEMOCIONALES EN EL </a:t>
            </a:r>
            <a:r>
              <a:rPr lang="es-ES_tradnl" sz="2000" dirty="0" smtClean="0">
                <a:solidFill>
                  <a:schemeClr val="accent1">
                    <a:satMod val="150000"/>
                  </a:schemeClr>
                </a:solidFill>
                <a:ea typeface="+mj-ea"/>
                <a:cs typeface="+mj-cs"/>
              </a:rPr>
              <a:t>DESARROLLO DE </a:t>
            </a:r>
            <a:r>
              <a:rPr lang="es-ES_tradnl" sz="2000" dirty="0">
                <a:solidFill>
                  <a:schemeClr val="accent1">
                    <a:satMod val="150000"/>
                  </a:schemeClr>
                </a:solidFill>
                <a:ea typeface="+mj-ea"/>
                <a:cs typeface="+mj-cs"/>
              </a:rPr>
              <a:t>LA IDENTIDAD DE GENERO, EN PACIENTES ADOLESCENTES CON DSD</a:t>
            </a:r>
            <a:r>
              <a:rPr lang="es-ES_tradnl" sz="2000" dirty="0" smtClean="0">
                <a:solidFill>
                  <a:schemeClr val="accent1">
                    <a:satMod val="150000"/>
                  </a:schemeClr>
                </a:solidFill>
                <a:ea typeface="+mj-ea"/>
                <a:cs typeface="+mj-cs"/>
              </a:rPr>
              <a:t>, </a:t>
            </a:r>
            <a:r>
              <a:rPr lang="es-ES_tradnl" sz="2000" dirty="0">
                <a:solidFill>
                  <a:schemeClr val="accent1">
                    <a:satMod val="150000"/>
                  </a:schemeClr>
                </a:solidFill>
                <a:ea typeface="+mj-ea"/>
                <a:cs typeface="+mj-cs"/>
              </a:rPr>
              <a:t>Hospital Garrahan </a:t>
            </a:r>
            <a:r>
              <a:rPr lang="es-ES_tradnl" sz="2000" dirty="0" smtClean="0">
                <a:solidFill>
                  <a:schemeClr val="accent1">
                    <a:satMod val="150000"/>
                  </a:schemeClr>
                </a:solidFill>
                <a:ea typeface="+mj-ea"/>
                <a:cs typeface="+mj-cs"/>
              </a:rPr>
              <a:t>. Lic</a:t>
            </a:r>
            <a:r>
              <a:rPr lang="es-ES_tradnl" sz="2000" dirty="0">
                <a:solidFill>
                  <a:schemeClr val="accent1">
                    <a:satMod val="150000"/>
                  </a:schemeClr>
                </a:solidFill>
                <a:ea typeface="+mj-ea"/>
                <a:cs typeface="+mj-cs"/>
              </a:rPr>
              <a:t>. </a:t>
            </a:r>
            <a:r>
              <a:rPr lang="es-ES_tradnl" sz="2000" dirty="0" err="1">
                <a:solidFill>
                  <a:schemeClr val="accent1">
                    <a:satMod val="150000"/>
                  </a:schemeClr>
                </a:solidFill>
                <a:ea typeface="+mj-ea"/>
                <a:cs typeface="+mj-cs"/>
              </a:rPr>
              <a:t>Martín</a:t>
            </a:r>
            <a:r>
              <a:rPr lang="es-ES_tradnl" sz="2000" dirty="0">
                <a:solidFill>
                  <a:schemeClr val="accent1">
                    <a:satMod val="150000"/>
                  </a:schemeClr>
                </a:solidFill>
                <a:ea typeface="+mj-ea"/>
                <a:cs typeface="+mj-cs"/>
              </a:rPr>
              <a:t> Di </a:t>
            </a:r>
            <a:r>
              <a:rPr lang="es-ES_tradnl" sz="2000" dirty="0" err="1">
                <a:solidFill>
                  <a:schemeClr val="accent1">
                    <a:satMod val="150000"/>
                  </a:schemeClr>
                </a:solidFill>
                <a:ea typeface="+mj-ea"/>
                <a:cs typeface="+mj-cs"/>
              </a:rPr>
              <a:t>Martino</a:t>
            </a:r>
            <a:r>
              <a:rPr lang="es-ES_tradnl" sz="2000" dirty="0">
                <a:solidFill>
                  <a:schemeClr val="accent1">
                    <a:satMod val="150000"/>
                  </a:schemeClr>
                </a:solidFill>
                <a:ea typeface="+mj-ea"/>
                <a:cs typeface="+mj-cs"/>
              </a:rPr>
              <a:t>, Dra. Liliana </a:t>
            </a:r>
            <a:r>
              <a:rPr lang="es-ES_tradnl" sz="2000" dirty="0" err="1" smtClean="0">
                <a:solidFill>
                  <a:schemeClr val="accent1">
                    <a:satMod val="150000"/>
                  </a:schemeClr>
                </a:solidFill>
                <a:ea typeface="+mj-ea"/>
                <a:cs typeface="+mj-cs"/>
              </a:rPr>
              <a:t>Ongaro</a:t>
            </a:r>
            <a:r>
              <a:rPr lang="es-ES_tradnl" sz="2000" dirty="0" smtClean="0">
                <a:solidFill>
                  <a:schemeClr val="accent1">
                    <a:satMod val="150000"/>
                  </a:schemeClr>
                </a:solidFill>
                <a:ea typeface="+mj-ea"/>
                <a:cs typeface="+mj-cs"/>
              </a:rPr>
              <a:t>. </a:t>
            </a:r>
            <a:r>
              <a:rPr lang="en-US" sz="2000" dirty="0" err="1" smtClean="0">
                <a:solidFill>
                  <a:schemeClr val="accent1">
                    <a:satMod val="150000"/>
                  </a:schemeClr>
                </a:solidFill>
                <a:ea typeface="+mj-ea"/>
                <a:cs typeface="+mj-cs"/>
              </a:rPr>
              <a:t>Medicina</a:t>
            </a:r>
            <a:r>
              <a:rPr lang="en-US" sz="2000" dirty="0" smtClean="0">
                <a:solidFill>
                  <a:schemeClr val="accent1">
                    <a:satMod val="150000"/>
                  </a:schemeClr>
                </a:solidFill>
                <a:ea typeface="+mj-ea"/>
                <a:cs typeface="+mj-cs"/>
              </a:rPr>
              <a:t> </a:t>
            </a:r>
            <a:r>
              <a:rPr lang="en-US" sz="2000" dirty="0" err="1">
                <a:solidFill>
                  <a:schemeClr val="accent1">
                    <a:satMod val="150000"/>
                  </a:schemeClr>
                </a:solidFill>
                <a:ea typeface="+mj-ea"/>
                <a:cs typeface="+mj-cs"/>
              </a:rPr>
              <a:t>Infantil</a:t>
            </a:r>
            <a:r>
              <a:rPr lang="en-US" sz="2000" dirty="0">
                <a:solidFill>
                  <a:schemeClr val="accent1">
                    <a:satMod val="150000"/>
                  </a:schemeClr>
                </a:solidFill>
                <a:ea typeface="+mj-ea"/>
                <a:cs typeface="+mj-cs"/>
              </a:rPr>
              <a:t> 2013; XX: 311 - 321. </a:t>
            </a:r>
            <a:r>
              <a:rPr lang="es-ES_tradnl" sz="2000" dirty="0" smtClean="0">
                <a:solidFill>
                  <a:schemeClr val="accent1">
                    <a:satMod val="150000"/>
                  </a:schemeClr>
                </a:solidFill>
                <a:ea typeface="+mj-ea"/>
                <a:cs typeface="+mj-cs"/>
              </a:rPr>
              <a:t> </a:t>
            </a:r>
            <a:endParaRPr lang="en-US" sz="2000" dirty="0">
              <a:solidFill>
                <a:schemeClr val="accent1">
                  <a:satMod val="150000"/>
                </a:schemeClr>
              </a:solidFill>
              <a:ea typeface="+mj-ea"/>
              <a:cs typeface="+mj-cs"/>
            </a:endParaRPr>
          </a:p>
        </p:txBody>
      </p:sp>
      <p:sp>
        <p:nvSpPr>
          <p:cNvPr id="2" name="Content Placeholder 1"/>
          <p:cNvSpPr>
            <a:spLocks noGrp="1"/>
          </p:cNvSpPr>
          <p:nvPr>
            <p:ph idx="1"/>
          </p:nvPr>
        </p:nvSpPr>
        <p:spPr>
          <a:xfrm>
            <a:off x="203202" y="1408116"/>
            <a:ext cx="11705167" cy="5449887"/>
          </a:xfrm>
        </p:spPr>
        <p:txBody>
          <a:bodyPr rtlCol="0">
            <a:normAutofit/>
          </a:bodyPr>
          <a:lstStyle/>
          <a:p>
            <a:pPr marL="438912" indent="-320040" fontAlgn="auto">
              <a:spcBef>
                <a:spcPts val="0"/>
              </a:spcBef>
              <a:spcAft>
                <a:spcPts val="0"/>
              </a:spcAft>
              <a:buFont typeface="Wingdings 2"/>
              <a:buChar char=""/>
              <a:defRPr/>
            </a:pPr>
            <a:r>
              <a:rPr lang="es-ES_tradnl" sz="3000" dirty="0" smtClean="0">
                <a:ea typeface="+mn-ea"/>
                <a:cs typeface="+mn-cs"/>
              </a:rPr>
              <a:t>2012 y 2013: entrevistas con </a:t>
            </a:r>
            <a:r>
              <a:rPr lang="es-ES_tradnl" sz="3000" dirty="0">
                <a:ea typeface="+mn-ea"/>
                <a:cs typeface="+mn-cs"/>
              </a:rPr>
              <a:t>42 </a:t>
            </a:r>
            <a:r>
              <a:rPr lang="es-ES_tradnl" sz="3000" dirty="0" smtClean="0">
                <a:ea typeface="+mn-ea"/>
                <a:cs typeface="+mn-cs"/>
              </a:rPr>
              <a:t>pacientes</a:t>
            </a:r>
          </a:p>
          <a:p>
            <a:pPr marL="438912" indent="-320040" fontAlgn="auto">
              <a:spcBef>
                <a:spcPts val="0"/>
              </a:spcBef>
              <a:spcAft>
                <a:spcPts val="0"/>
              </a:spcAft>
              <a:buFont typeface="Wingdings 2"/>
              <a:buChar char=""/>
              <a:defRPr/>
            </a:pPr>
            <a:r>
              <a:rPr lang="es-ES_tradnl" sz="3000" dirty="0">
                <a:ea typeface="+mn-ea"/>
                <a:cs typeface="+mn-cs"/>
              </a:rPr>
              <a:t> 86% </a:t>
            </a:r>
            <a:r>
              <a:rPr lang="es-ES_tradnl" sz="3000" dirty="0" err="1" smtClean="0">
                <a:ea typeface="+mn-ea"/>
                <a:cs typeface="+mn-cs"/>
              </a:rPr>
              <a:t>recibio</a:t>
            </a:r>
            <a:r>
              <a:rPr lang="es-ES_tradnl" sz="3000" dirty="0" smtClean="0">
                <a:ea typeface="+mn-ea"/>
                <a:cs typeface="+mn-cs"/>
              </a:rPr>
              <a:t>́ </a:t>
            </a:r>
            <a:r>
              <a:rPr lang="es-ES_tradnl" sz="3000" dirty="0">
                <a:ea typeface="+mn-ea"/>
                <a:cs typeface="+mn-cs"/>
              </a:rPr>
              <a:t>tratamiento hormonal </a:t>
            </a:r>
          </a:p>
          <a:p>
            <a:pPr marL="438912" indent="-320040" fontAlgn="auto">
              <a:spcBef>
                <a:spcPts val="0"/>
              </a:spcBef>
              <a:spcAft>
                <a:spcPts val="0"/>
              </a:spcAft>
              <a:buFont typeface="Wingdings 2"/>
              <a:buChar char=""/>
              <a:defRPr/>
            </a:pPr>
            <a:r>
              <a:rPr lang="es-ES_tradnl" sz="3000" dirty="0" smtClean="0">
                <a:solidFill>
                  <a:srgbClr val="FF0000"/>
                </a:solidFill>
                <a:ea typeface="+mn-ea"/>
                <a:cs typeface="+mn-cs"/>
              </a:rPr>
              <a:t> </a:t>
            </a:r>
            <a:r>
              <a:rPr lang="es-ES_tradnl" sz="3000" dirty="0">
                <a:solidFill>
                  <a:srgbClr val="FF0000"/>
                </a:solidFill>
                <a:ea typeface="+mn-ea"/>
                <a:cs typeface="+mn-cs"/>
              </a:rPr>
              <a:t>81% </a:t>
            </a:r>
            <a:r>
              <a:rPr lang="es-ES_tradnl" sz="3000" dirty="0" smtClean="0">
                <a:solidFill>
                  <a:srgbClr val="FF0000"/>
                </a:solidFill>
                <a:ea typeface="+mn-ea"/>
                <a:cs typeface="+mn-cs"/>
              </a:rPr>
              <a:t> </a:t>
            </a:r>
            <a:r>
              <a:rPr lang="es-ES_tradnl" sz="3000" dirty="0">
                <a:solidFill>
                  <a:srgbClr val="FF0000"/>
                </a:solidFill>
                <a:ea typeface="+mn-ea"/>
                <a:cs typeface="+mn-cs"/>
              </a:rPr>
              <a:t>intervenido </a:t>
            </a:r>
            <a:r>
              <a:rPr lang="es-ES_tradnl" sz="3000" dirty="0" err="1" smtClean="0">
                <a:solidFill>
                  <a:srgbClr val="FF0000"/>
                </a:solidFill>
                <a:ea typeface="+mn-ea"/>
                <a:cs typeface="+mn-cs"/>
              </a:rPr>
              <a:t>quirúrgicamente</a:t>
            </a:r>
            <a:r>
              <a:rPr lang="es-ES_tradnl" sz="3000" dirty="0" smtClean="0">
                <a:ea typeface="+mn-ea"/>
                <a:cs typeface="+mn-cs"/>
              </a:rPr>
              <a:t>. </a:t>
            </a:r>
            <a:r>
              <a:rPr lang="es-ES_tradnl" sz="3000" dirty="0" err="1" smtClean="0">
                <a:ea typeface="+mn-ea"/>
                <a:cs typeface="+mn-cs"/>
              </a:rPr>
              <a:t>vaginoplastia</a:t>
            </a:r>
            <a:r>
              <a:rPr lang="es-ES_tradnl" sz="3000" dirty="0" smtClean="0">
                <a:ea typeface="+mn-ea"/>
                <a:cs typeface="+mn-cs"/>
              </a:rPr>
              <a:t>.</a:t>
            </a:r>
          </a:p>
          <a:p>
            <a:pPr marL="438912" indent="-320040" fontAlgn="auto">
              <a:spcBef>
                <a:spcPts val="0"/>
              </a:spcBef>
              <a:spcAft>
                <a:spcPts val="0"/>
              </a:spcAft>
              <a:buFont typeface="Wingdings 2"/>
              <a:buChar char=""/>
              <a:defRPr/>
            </a:pPr>
            <a:r>
              <a:rPr lang="es-ES_tradnl" sz="3000" dirty="0">
                <a:ea typeface="+mn-ea"/>
                <a:cs typeface="+mn-cs"/>
              </a:rPr>
              <a:t>Del total de </a:t>
            </a:r>
            <a:r>
              <a:rPr lang="es-ES_tradnl" sz="3000" dirty="0" smtClean="0">
                <a:ea typeface="+mn-ea"/>
                <a:cs typeface="+mn-cs"/>
              </a:rPr>
              <a:t>pacientes, construyeron </a:t>
            </a:r>
            <a:r>
              <a:rPr lang="es-ES_tradnl" sz="3000" dirty="0">
                <a:ea typeface="+mn-ea"/>
                <a:cs typeface="+mn-cs"/>
              </a:rPr>
              <a:t>una identidad femenina el 26% (8 eran mujeres asignadas al nacer y 3 varones). El 19% logro una identidad masculina (3 eran varones asignados al nacer y 5 mujeres). </a:t>
            </a:r>
          </a:p>
          <a:p>
            <a:pPr marL="438912" indent="-320040" fontAlgn="auto">
              <a:spcBef>
                <a:spcPts val="0"/>
              </a:spcBef>
              <a:spcAft>
                <a:spcPts val="0"/>
              </a:spcAft>
              <a:buFont typeface="Wingdings 2"/>
              <a:buChar char=""/>
              <a:defRPr/>
            </a:pPr>
            <a:r>
              <a:rPr lang="es-ES_tradnl" sz="3000" dirty="0">
                <a:solidFill>
                  <a:srgbClr val="FF0000"/>
                </a:solidFill>
                <a:ea typeface="+mn-ea"/>
                <a:cs typeface="+mn-cs"/>
              </a:rPr>
              <a:t>concordancia </a:t>
            </a:r>
            <a:r>
              <a:rPr lang="es-ES_tradnl" sz="3000" dirty="0" smtClean="0">
                <a:solidFill>
                  <a:srgbClr val="FF0000"/>
                </a:solidFill>
                <a:ea typeface="+mn-ea"/>
                <a:cs typeface="+mn-cs"/>
              </a:rPr>
              <a:t>entre </a:t>
            </a:r>
            <a:r>
              <a:rPr lang="es-ES_tradnl" sz="3000" dirty="0">
                <a:solidFill>
                  <a:srgbClr val="FF0000"/>
                </a:solidFill>
                <a:ea typeface="+mn-ea"/>
                <a:cs typeface="+mn-cs"/>
              </a:rPr>
              <a:t>sexo asignado y la IDG</a:t>
            </a:r>
            <a:r>
              <a:rPr lang="es-ES_tradnl" sz="3000" dirty="0">
                <a:ea typeface="+mn-ea"/>
                <a:cs typeface="+mn-cs"/>
              </a:rPr>
              <a:t>: solo </a:t>
            </a:r>
            <a:r>
              <a:rPr lang="es-ES_tradnl" sz="3000" dirty="0" smtClean="0">
                <a:ea typeface="+mn-ea"/>
                <a:cs typeface="+mn-cs"/>
              </a:rPr>
              <a:t>26</a:t>
            </a:r>
            <a:r>
              <a:rPr lang="es-ES_tradnl" sz="3000" dirty="0">
                <a:ea typeface="+mn-ea"/>
                <a:cs typeface="+mn-cs"/>
              </a:rPr>
              <a:t>% de los casos; </a:t>
            </a:r>
            <a:r>
              <a:rPr lang="es-ES_tradnl" sz="3000" dirty="0" smtClean="0">
                <a:ea typeface="+mn-ea"/>
                <a:cs typeface="+mn-cs"/>
              </a:rPr>
              <a:t>8 </a:t>
            </a:r>
            <a:r>
              <a:rPr lang="es-ES_tradnl" sz="3000" dirty="0">
                <a:ea typeface="+mn-ea"/>
                <a:cs typeface="+mn-cs"/>
              </a:rPr>
              <a:t>mujeres y en 3 </a:t>
            </a:r>
            <a:r>
              <a:rPr lang="es-ES_tradnl" sz="3000" dirty="0" smtClean="0">
                <a:ea typeface="+mn-ea"/>
                <a:cs typeface="+mn-cs"/>
              </a:rPr>
              <a:t>varones</a:t>
            </a:r>
          </a:p>
          <a:p>
            <a:pPr marL="438912" indent="-320040" fontAlgn="auto">
              <a:spcBef>
                <a:spcPts val="0"/>
              </a:spcBef>
              <a:spcAft>
                <a:spcPts val="0"/>
              </a:spcAft>
              <a:buFont typeface="Wingdings 2"/>
              <a:buChar char=""/>
              <a:defRPr/>
            </a:pPr>
            <a:r>
              <a:rPr lang="es-ES_tradnl" sz="3000" dirty="0">
                <a:ea typeface="+mn-ea"/>
                <a:cs typeface="+mn-cs"/>
              </a:rPr>
              <a:t>adolescentes con menor </a:t>
            </a:r>
            <a:r>
              <a:rPr lang="es-ES_tradnl" sz="3000" dirty="0" err="1">
                <a:ea typeface="+mn-ea"/>
                <a:cs typeface="+mn-cs"/>
              </a:rPr>
              <a:t>autonomía</a:t>
            </a:r>
            <a:r>
              <a:rPr lang="es-ES_tradnl" sz="3000" dirty="0">
                <a:ea typeface="+mn-ea"/>
                <a:cs typeface="+mn-cs"/>
              </a:rPr>
              <a:t>, mayor </a:t>
            </a:r>
            <a:r>
              <a:rPr lang="es-ES_tradnl" sz="3000" dirty="0" err="1">
                <a:ea typeface="+mn-ea"/>
                <a:cs typeface="+mn-cs"/>
              </a:rPr>
              <a:t>insatisfacción</a:t>
            </a:r>
            <a:r>
              <a:rPr lang="es-ES_tradnl" sz="3000" dirty="0">
                <a:ea typeface="+mn-ea"/>
                <a:cs typeface="+mn-cs"/>
              </a:rPr>
              <a:t> personal, mayor </a:t>
            </a:r>
            <a:r>
              <a:rPr lang="es-ES_tradnl" sz="3000" dirty="0" err="1" smtClean="0">
                <a:ea typeface="+mn-ea"/>
                <a:cs typeface="+mn-cs"/>
              </a:rPr>
              <a:t>ansieddad</a:t>
            </a:r>
            <a:r>
              <a:rPr lang="es-ES_tradnl" sz="3000" dirty="0" smtClean="0">
                <a:ea typeface="+mn-ea"/>
                <a:cs typeface="+mn-cs"/>
              </a:rPr>
              <a:t>.</a:t>
            </a:r>
            <a:endParaRPr lang="es-ES_tradnl" sz="3000" dirty="0">
              <a:ea typeface="+mn-ea"/>
              <a:cs typeface="+mn-cs"/>
            </a:endParaRPr>
          </a:p>
          <a:p>
            <a:pPr marL="438912" indent="-320040" fontAlgn="auto">
              <a:spcBef>
                <a:spcPts val="0"/>
              </a:spcBef>
              <a:spcAft>
                <a:spcPts val="0"/>
              </a:spcAft>
              <a:buFont typeface="Wingdings 2"/>
              <a:buChar char=""/>
              <a:defRPr/>
            </a:pPr>
            <a:endParaRPr lang="es-ES_tradnl" sz="3000" dirty="0">
              <a:ea typeface="+mn-ea"/>
              <a:cs typeface="+mn-cs"/>
            </a:endParaRPr>
          </a:p>
          <a:p>
            <a:pPr marL="438912" indent="-320040" fontAlgn="auto">
              <a:spcBef>
                <a:spcPts val="0"/>
              </a:spcBef>
              <a:spcAft>
                <a:spcPts val="0"/>
              </a:spcAft>
              <a:buFont typeface="Wingdings 2"/>
              <a:buChar char=""/>
              <a:defRPr/>
            </a:pPr>
            <a:endParaRPr lang="en-US" sz="3000" dirty="0" smtClean="0">
              <a:ea typeface="+mn-ea"/>
              <a:cs typeface="+mn-cs"/>
            </a:endParaRPr>
          </a:p>
          <a:p>
            <a:pPr marL="438912" indent="-320040" fontAlgn="auto">
              <a:spcBef>
                <a:spcPts val="0"/>
              </a:spcBef>
              <a:spcAft>
                <a:spcPts val="0"/>
              </a:spcAft>
              <a:buFont typeface="Wingdings 2"/>
              <a:buChar char=""/>
              <a:defRPr/>
            </a:pPr>
            <a:endParaRPr lang="en-US" sz="3000" dirty="0">
              <a:ea typeface="+mn-ea"/>
              <a:cs typeface="+mn-cs"/>
            </a:endParaRPr>
          </a:p>
        </p:txBody>
      </p:sp>
    </p:spTree>
    <p:extLst>
      <p:ext uri="{BB962C8B-B14F-4D97-AF65-F5344CB8AC3E}">
        <p14:creationId xmlns:p14="http://schemas.microsoft.com/office/powerpoint/2010/main" val="114445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58" y="484632"/>
            <a:ext cx="11281452" cy="104663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_tradnl" dirty="0"/>
              <a:t>principios de Yogyakarta +</a:t>
            </a:r>
            <a:r>
              <a:rPr lang="es-ES_tradnl" dirty="0" smtClean="0"/>
              <a:t> 10</a:t>
            </a:r>
            <a:endParaRPr lang="en-US" dirty="0"/>
          </a:p>
        </p:txBody>
      </p:sp>
      <p:sp>
        <p:nvSpPr>
          <p:cNvPr id="3" name="Content Placeholder 2"/>
          <p:cNvSpPr>
            <a:spLocks noGrp="1"/>
          </p:cNvSpPr>
          <p:nvPr>
            <p:ph idx="1"/>
          </p:nvPr>
        </p:nvSpPr>
        <p:spPr>
          <a:xfrm>
            <a:off x="304800" y="1568610"/>
            <a:ext cx="11480800" cy="4557556"/>
          </a:xfrm>
        </p:spPr>
        <p:txBody>
          <a:bodyPr>
            <a:normAutofit/>
          </a:bodyPr>
          <a:lstStyle/>
          <a:p>
            <a:r>
              <a:rPr lang="es-ES_tradnl" sz="3000" b="1" dirty="0" smtClean="0"/>
              <a:t>Principio </a:t>
            </a:r>
            <a:r>
              <a:rPr lang="es-ES_tradnl" sz="3000" b="1" dirty="0"/>
              <a:t>32 sobre el  Derecho a la integridad física y </a:t>
            </a:r>
            <a:r>
              <a:rPr lang="es-ES_tradnl" sz="3000" b="1" dirty="0" smtClean="0"/>
              <a:t>mental</a:t>
            </a:r>
            <a:r>
              <a:rPr lang="es-ES_tradnl" sz="3000" dirty="0" smtClean="0"/>
              <a:t>:</a:t>
            </a:r>
          </a:p>
          <a:p>
            <a:r>
              <a:rPr lang="es-ES_tradnl" sz="3000" b="1" dirty="0" smtClean="0"/>
              <a:t>ninguna </a:t>
            </a:r>
            <a:r>
              <a:rPr lang="es-ES_tradnl" sz="3000" b="1" dirty="0"/>
              <a:t>persona  “debe ser sometida a procedimiento médicos invasivos e irreversibles que modifiquen las características sexuales sin su consentimiento libre, previo e informado, a menos que sea necesario para evitar algún daño serio, urgente o irreparable a la persona.”</a:t>
            </a:r>
            <a:r>
              <a:rPr lang="es-ES_tradnl" sz="3000" dirty="0"/>
              <a:t>, </a:t>
            </a:r>
            <a:endParaRPr lang="en-US" sz="3000" dirty="0"/>
          </a:p>
        </p:txBody>
      </p:sp>
      <p:sp>
        <p:nvSpPr>
          <p:cNvPr id="4" name="Rectangle 3"/>
          <p:cNvSpPr/>
          <p:nvPr/>
        </p:nvSpPr>
        <p:spPr>
          <a:xfrm>
            <a:off x="406401" y="2967338"/>
            <a:ext cx="11582400"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r>
              <a:rPr lang="es-ES" sz="4800" dirty="0"/>
              <a:t>Malta, Portugal, Australia, </a:t>
            </a:r>
            <a:r>
              <a:rPr lang="es-ES" sz="4800" dirty="0" smtClean="0"/>
              <a:t>Chile, Uruguay</a:t>
            </a:r>
            <a:endParaRPr lang="es-ES" sz="4800" dirty="0"/>
          </a:p>
        </p:txBody>
      </p:sp>
    </p:spTree>
    <p:extLst>
      <p:ext uri="{BB962C8B-B14F-4D97-AF65-F5344CB8AC3E}">
        <p14:creationId xmlns:p14="http://schemas.microsoft.com/office/powerpoint/2010/main" val="260893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Como se </a:t>
            </a:r>
            <a:r>
              <a:rPr lang="en-US" dirty="0" err="1" smtClean="0"/>
              <a:t>inscriben</a:t>
            </a:r>
            <a:r>
              <a:rPr lang="en-US" dirty="0"/>
              <a: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1178752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15" y="130717"/>
            <a:ext cx="11169385" cy="123248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AR" dirty="0"/>
              <a:t>Declaración de San José de Costa Rica. </a:t>
            </a:r>
            <a:r>
              <a:rPr lang="en-US" dirty="0" smtClean="0"/>
              <a:t>M</a:t>
            </a:r>
            <a:r>
              <a:rPr lang="es-AR" dirty="0" smtClean="0"/>
              <a:t>arzo 2018</a:t>
            </a:r>
            <a:endParaRPr lang="en-US" dirty="0"/>
          </a:p>
        </p:txBody>
      </p:sp>
      <p:sp>
        <p:nvSpPr>
          <p:cNvPr id="3" name="Content Placeholder 2"/>
          <p:cNvSpPr>
            <a:spLocks noGrp="1"/>
          </p:cNvSpPr>
          <p:nvPr>
            <p:ph idx="1"/>
          </p:nvPr>
        </p:nvSpPr>
        <p:spPr>
          <a:xfrm>
            <a:off x="84667" y="1643305"/>
            <a:ext cx="11925223" cy="5069552"/>
          </a:xfrm>
        </p:spPr>
        <p:txBody>
          <a:bodyPr>
            <a:noAutofit/>
          </a:bodyPr>
          <a:lstStyle/>
          <a:p>
            <a:r>
              <a:rPr lang="es-ES_tradnl" sz="2500" dirty="0"/>
              <a:t> recomienda a </a:t>
            </a:r>
            <a:r>
              <a:rPr lang="es-ES_tradnl" sz="2500" dirty="0" smtClean="0"/>
              <a:t> </a:t>
            </a:r>
            <a:r>
              <a:rPr lang="es-ES_tradnl" sz="2500" dirty="0"/>
              <a:t>Estados: </a:t>
            </a:r>
            <a:r>
              <a:rPr lang="es-ES" sz="2500" dirty="0"/>
              <a:t>“Rechazar las conceptualizaciones y asignaciones de la intersexualidad como un “tercer sexo”, “tercer género”, “sexo indefinido”, “sexo indeterminado”, “sexo ambiguo” o similares al nacer, así como la práctica de dejar en blanco el casillero correspondiente a la asignación de sexo tras el parto o alumbramiento, en tanto dichas anotaciones no reflejan la diversidad de cuerpos que habitamos y vulneran nuestro derecho a la privacidad. Esto debido a que actualmente en nuestros países es obligatorio inscribir a los recién nacidos en un sexo, recomendamos que se asigne masculino o femenino, de acuerdo con las mejores expectativas, sin que esto conlleve la modificación de nuestros cuerpos intersex con la finalidad de adaptar las formas corporales a las nociones de lo que se cree debería ser un cuerpo típicamente masculino o femenino.</a:t>
            </a:r>
            <a:r>
              <a:rPr lang="es-ES" sz="2500" dirty="0" smtClean="0"/>
              <a:t>”</a:t>
            </a:r>
            <a:endParaRPr lang="es-ES_tradnl" sz="2500" dirty="0"/>
          </a:p>
        </p:txBody>
      </p:sp>
      <p:sp>
        <p:nvSpPr>
          <p:cNvPr id="4" name="Rectangle 3"/>
          <p:cNvSpPr/>
          <p:nvPr/>
        </p:nvSpPr>
        <p:spPr>
          <a:xfrm>
            <a:off x="350762" y="2612571"/>
            <a:ext cx="11314191" cy="20467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spcBef>
                <a:spcPts val="840"/>
              </a:spcBef>
              <a:buFont typeface="Wingdings 2" charset="0"/>
              <a:buNone/>
              <a:defRPr/>
            </a:pPr>
            <a:r>
              <a:rPr lang="es-ES_tradnl" sz="4000" u="sng" dirty="0">
                <a:solidFill>
                  <a:srgbClr val="000000"/>
                </a:solidFill>
                <a:latin typeface="Franklin Gothic Medium" charset="0"/>
              </a:rPr>
              <a:t>Lo ideal sería que no exista sexo</a:t>
            </a:r>
          </a:p>
          <a:p>
            <a:pPr algn="ctr">
              <a:spcBef>
                <a:spcPts val="840"/>
              </a:spcBef>
              <a:buFont typeface="Wingdings 2" charset="0"/>
              <a:buNone/>
              <a:defRPr/>
            </a:pPr>
            <a:r>
              <a:rPr lang="en-US" sz="4000" u="sng" dirty="0">
                <a:solidFill>
                  <a:srgbClr val="000000"/>
                </a:solidFill>
                <a:latin typeface="Franklin Gothic Medium" charset="0"/>
              </a:rPr>
              <a:t>M</a:t>
            </a:r>
            <a:r>
              <a:rPr lang="es-ES_tradnl" sz="4000" u="sng" dirty="0" err="1">
                <a:solidFill>
                  <a:srgbClr val="000000"/>
                </a:solidFill>
                <a:latin typeface="Franklin Gothic Medium" charset="0"/>
              </a:rPr>
              <a:t>ientras</a:t>
            </a:r>
            <a:r>
              <a:rPr lang="es-ES_tradnl" sz="4000" u="sng" dirty="0">
                <a:solidFill>
                  <a:srgbClr val="000000"/>
                </a:solidFill>
                <a:latin typeface="Franklin Gothic Medium" charset="0"/>
              </a:rPr>
              <a:t>: </a:t>
            </a:r>
            <a:r>
              <a:rPr lang="es-ES_tradnl" sz="4000" u="sng" dirty="0" err="1">
                <a:solidFill>
                  <a:srgbClr val="000000"/>
                </a:solidFill>
                <a:latin typeface="Franklin Gothic Medium" charset="0"/>
              </a:rPr>
              <a:t>niñ</a:t>
            </a:r>
            <a:r>
              <a:rPr lang="es-ES_tradnl" sz="4000" u="sng" dirty="0">
                <a:solidFill>
                  <a:srgbClr val="000000"/>
                </a:solidFill>
                <a:latin typeface="Franklin Gothic Medium" charset="0"/>
              </a:rPr>
              <a:t>*s uno u otro, pero no en uno tercero distinto.</a:t>
            </a:r>
          </a:p>
        </p:txBody>
      </p:sp>
    </p:spTree>
    <p:extLst>
      <p:ext uri="{BB962C8B-B14F-4D97-AF65-F5344CB8AC3E}">
        <p14:creationId xmlns:p14="http://schemas.microsoft.com/office/powerpoint/2010/main" val="294960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Podriamos</a:t>
            </a:r>
            <a:r>
              <a:rPr lang="en-US" dirty="0" smtClean="0"/>
              <a:t> </a:t>
            </a:r>
            <a:r>
              <a:rPr lang="en-US" dirty="0" err="1" smtClean="0"/>
              <a:t>inscribir</a:t>
            </a:r>
            <a:r>
              <a:rPr lang="en-US" dirty="0" smtClean="0"/>
              <a:t> a </a:t>
            </a:r>
            <a:r>
              <a:rPr lang="en-US" dirty="0" err="1" smtClean="0"/>
              <a:t>cualquier</a:t>
            </a:r>
            <a:r>
              <a:rPr lang="en-US" dirty="0" smtClean="0"/>
              <a:t> niñ* </a:t>
            </a:r>
            <a:r>
              <a:rPr lang="en-US" dirty="0" err="1" smtClean="0"/>
              <a:t>como</a:t>
            </a:r>
            <a:r>
              <a:rPr lang="en-US" dirty="0" smtClean="0"/>
              <a:t> x?</a:t>
            </a:r>
            <a:endParaRPr lang="en-US"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4000" dirty="0" err="1" smtClean="0"/>
              <a:t>Vivencia</a:t>
            </a:r>
            <a:r>
              <a:rPr lang="en-US" sz="4000" dirty="0" smtClean="0"/>
              <a:t> </a:t>
            </a:r>
            <a:r>
              <a:rPr lang="en-US" sz="4000" dirty="0" err="1" smtClean="0"/>
              <a:t>interna</a:t>
            </a:r>
            <a:r>
              <a:rPr lang="en-US" sz="4000" dirty="0" smtClean="0"/>
              <a:t> e individual?</a:t>
            </a:r>
            <a:endParaRPr lang="en-US" sz="4000" dirty="0"/>
          </a:p>
        </p:txBody>
      </p:sp>
    </p:spTree>
    <p:extLst>
      <p:ext uri="{BB962C8B-B14F-4D97-AF65-F5344CB8AC3E}">
        <p14:creationId xmlns:p14="http://schemas.microsoft.com/office/powerpoint/2010/main" val="3027675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1069848" y="672261"/>
            <a:ext cx="10058400" cy="5499939"/>
          </a:xfrm>
        </p:spPr>
        <p:txBody>
          <a:bodyPr>
            <a:noAutofit/>
          </a:bodyPr>
          <a:lstStyle/>
          <a:p>
            <a:r>
              <a:rPr lang="es-ES_tradnl" sz="4000" dirty="0" smtClean="0"/>
              <a:t>opción </a:t>
            </a:r>
            <a:r>
              <a:rPr lang="es-ES_tradnl" sz="4000" dirty="0"/>
              <a:t>en principio solo está disponible para adult*s </a:t>
            </a:r>
            <a:r>
              <a:rPr lang="es-ES_tradnl" sz="4000" dirty="0" smtClean="0"/>
              <a:t>o </a:t>
            </a:r>
            <a:r>
              <a:rPr lang="es-ES_tradnl" sz="4000" dirty="0"/>
              <a:t>niñ*</a:t>
            </a:r>
            <a:r>
              <a:rPr lang="es-ES_tradnl" sz="4000" dirty="0" smtClean="0"/>
              <a:t>s </a:t>
            </a:r>
            <a:r>
              <a:rPr lang="es-ES_tradnl" sz="4000" dirty="0"/>
              <a:t>que manifiesten su identidad. </a:t>
            </a:r>
            <a:endParaRPr lang="es-ES_tradnl" sz="4000" dirty="0" smtClean="0"/>
          </a:p>
          <a:p>
            <a:r>
              <a:rPr lang="es-ES_tradnl" sz="4000" dirty="0" smtClean="0"/>
              <a:t>se </a:t>
            </a:r>
            <a:r>
              <a:rPr lang="es-ES_tradnl" sz="4000" dirty="0"/>
              <a:t>puede argumentar, con razón, que sobre la base de características sexuales arbitrarias, l*s progenitor*s inscriben a la persona que nace con un sexo que tampoco saben si se corresponderá con su identidad. </a:t>
            </a:r>
            <a:endParaRPr lang="en-US" sz="4000" dirty="0"/>
          </a:p>
        </p:txBody>
      </p:sp>
      <p:sp>
        <p:nvSpPr>
          <p:cNvPr id="2" name="Rectangle 1"/>
          <p:cNvSpPr/>
          <p:nvPr/>
        </p:nvSpPr>
        <p:spPr>
          <a:xfrm>
            <a:off x="2545014" y="2967338"/>
            <a:ext cx="71019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_tradnl" sz="3600" dirty="0"/>
              <a:t>necesidad de eliminar el sexo </a:t>
            </a:r>
            <a:endParaRPr lang="es-ES_tradnl" sz="3600" dirty="0" smtClean="0"/>
          </a:p>
          <a:p>
            <a:pPr algn="ctr"/>
            <a:r>
              <a:rPr lang="es-ES_tradnl" sz="3600" dirty="0" smtClean="0"/>
              <a:t>como </a:t>
            </a:r>
            <a:r>
              <a:rPr lang="es-ES_tradnl" sz="3600" dirty="0"/>
              <a:t>categoría jurídica</a:t>
            </a:r>
            <a:endParaRPr lang="es-ES_tradnl"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6973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err="1" smtClean="0"/>
              <a:t>Exigir</a:t>
            </a:r>
            <a:r>
              <a:rPr lang="en-US" sz="4000" dirty="0" smtClean="0"/>
              <a:t> el </a:t>
            </a:r>
            <a:r>
              <a:rPr lang="en-US" sz="4000" dirty="0" err="1" smtClean="0"/>
              <a:t>sexo</a:t>
            </a:r>
            <a:r>
              <a:rPr lang="en-US" sz="4000" dirty="0" smtClean="0"/>
              <a:t> hoy </a:t>
            </a:r>
            <a:r>
              <a:rPr lang="en-US" sz="4000" dirty="0" err="1" smtClean="0"/>
              <a:t>es</a:t>
            </a:r>
            <a:r>
              <a:rPr lang="en-US" sz="4000" dirty="0" smtClean="0"/>
              <a:t> </a:t>
            </a:r>
            <a:r>
              <a:rPr lang="en-US" sz="4000" dirty="0" err="1" smtClean="0"/>
              <a:t>una</a:t>
            </a:r>
            <a:r>
              <a:rPr lang="en-US" sz="4000" dirty="0" smtClean="0"/>
              <a:t> </a:t>
            </a:r>
            <a:r>
              <a:rPr lang="en-US" sz="4000" dirty="0" err="1" smtClean="0"/>
              <a:t>incoherencia</a:t>
            </a:r>
            <a:r>
              <a:rPr lang="en-US" sz="4000" dirty="0" smtClean="0"/>
              <a:t> legal</a:t>
            </a:r>
            <a:endParaRPr lang="en-US" sz="40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223765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2" y="183444"/>
            <a:ext cx="11486445" cy="1910532"/>
          </a:xfrm>
        </p:spPr>
        <p:txBody>
          <a:bodyPr>
            <a:normAutofit/>
          </a:bodyPr>
          <a:lstStyle/>
          <a:p>
            <a:r>
              <a:rPr lang="en-US" sz="3600" dirty="0" smtClean="0"/>
              <a:t>El </a:t>
            </a:r>
            <a:r>
              <a:rPr lang="en-US" sz="3600" dirty="0" err="1" smtClean="0"/>
              <a:t>efecto</a:t>
            </a:r>
            <a:r>
              <a:rPr lang="en-US" sz="3600" dirty="0" smtClean="0"/>
              <a:t> de la OC. </a:t>
            </a:r>
            <a:br>
              <a:rPr lang="en-US" sz="3600" dirty="0" smtClean="0"/>
            </a:br>
            <a:r>
              <a:rPr lang="es-ES_tradnl" sz="3600" dirty="0" smtClean="0"/>
              <a:t>Tribunal Supremo de Elecciones</a:t>
            </a:r>
            <a:r>
              <a:rPr lang="es-ES_tradnl" sz="3600" dirty="0"/>
              <a:t> </a:t>
            </a:r>
            <a:r>
              <a:rPr lang="es-ES_tradnl" sz="3600" dirty="0" smtClean="0"/>
              <a:t>(</a:t>
            </a:r>
            <a:r>
              <a:rPr lang="es-ES_tradnl" sz="3600" dirty="0"/>
              <a:t>TSE</a:t>
            </a:r>
            <a:r>
              <a:rPr lang="es-ES_tradnl" sz="3600" dirty="0" smtClean="0"/>
              <a:t>). </a:t>
            </a:r>
            <a:br>
              <a:rPr lang="es-ES_tradnl" sz="3600" dirty="0" smtClean="0"/>
            </a:br>
            <a:r>
              <a:rPr lang="es-ES_tradnl" sz="3600" b="1" dirty="0" smtClean="0"/>
              <a:t>14 </a:t>
            </a:r>
            <a:r>
              <a:rPr lang="es-ES_tradnl" sz="3600" b="1" dirty="0"/>
              <a:t>de mayo de 2018. </a:t>
            </a:r>
            <a:endParaRPr lang="en-US" sz="3600" dirty="0"/>
          </a:p>
        </p:txBody>
      </p:sp>
      <p:sp>
        <p:nvSpPr>
          <p:cNvPr id="3" name="Content Placeholder 2"/>
          <p:cNvSpPr>
            <a:spLocks noGrp="1"/>
          </p:cNvSpPr>
          <p:nvPr>
            <p:ph idx="1"/>
          </p:nvPr>
        </p:nvSpPr>
        <p:spPr>
          <a:xfrm>
            <a:off x="268113" y="2121408"/>
            <a:ext cx="11542889" cy="4510814"/>
          </a:xfrm>
        </p:spPr>
        <p:txBody>
          <a:bodyPr>
            <a:normAutofit/>
          </a:bodyPr>
          <a:lstStyle/>
          <a:p>
            <a:r>
              <a:rPr lang="en-US" sz="3200" dirty="0" smtClean="0"/>
              <a:t>C</a:t>
            </a:r>
            <a:r>
              <a:rPr lang="es-ES_tradnl" sz="3200" dirty="0" err="1" smtClean="0"/>
              <a:t>onsidera</a:t>
            </a:r>
            <a:r>
              <a:rPr lang="es-ES_tradnl" sz="3200" dirty="0" smtClean="0"/>
              <a:t> que OC es </a:t>
            </a:r>
            <a:r>
              <a:rPr lang="es-ES_tradnl" sz="3200" dirty="0"/>
              <a:t>vinculante para Costa Rica. </a:t>
            </a:r>
          </a:p>
          <a:p>
            <a:r>
              <a:rPr lang="es-ES_tradnl" sz="3200" dirty="0" smtClean="0"/>
              <a:t>el </a:t>
            </a:r>
            <a:r>
              <a:rPr lang="es-ES_tradnl" sz="3200" dirty="0"/>
              <a:t>TSE </a:t>
            </a:r>
            <a:r>
              <a:rPr lang="es-ES_tradnl" sz="3200" dirty="0" err="1"/>
              <a:t>aprobo</a:t>
            </a:r>
            <a:r>
              <a:rPr lang="es-ES_tradnl" sz="3200" dirty="0"/>
              <a:t>́ y reguló el cambio de nombre por identidad de género autopercibida para las personas que </a:t>
            </a:r>
            <a:r>
              <a:rPr lang="es-ES_tradnl" sz="3200" dirty="0" err="1"/>
              <a:t>asi</a:t>
            </a:r>
            <a:r>
              <a:rPr lang="es-ES_tradnl" sz="3200" dirty="0"/>
              <a:t>́ lo soliciten al Registro Civil. </a:t>
            </a:r>
            <a:endParaRPr lang="es-ES_tradnl" sz="3200" dirty="0" smtClean="0"/>
          </a:p>
          <a:p>
            <a:r>
              <a:rPr lang="es-ES_tradnl" sz="3200" dirty="0" smtClean="0"/>
              <a:t>Con </a:t>
            </a:r>
            <a:r>
              <a:rPr lang="es-ES_tradnl" sz="3200" dirty="0"/>
              <a:t>el fin de evitar efectos </a:t>
            </a:r>
            <a:r>
              <a:rPr lang="es-ES_tradnl" sz="3200" dirty="0" err="1"/>
              <a:t>estigmatizantes</a:t>
            </a:r>
            <a:r>
              <a:rPr lang="es-ES_tradnl" sz="3200" dirty="0"/>
              <a:t>, adicionalmente, se </a:t>
            </a:r>
            <a:r>
              <a:rPr lang="es-ES_tradnl" sz="3200" dirty="0" err="1"/>
              <a:t>procedera</a:t>
            </a:r>
            <a:r>
              <a:rPr lang="es-ES_tradnl" sz="3200" dirty="0"/>
              <a:t>́ a eliminar la </a:t>
            </a:r>
            <a:r>
              <a:rPr lang="es-ES_tradnl" sz="3200" dirty="0" err="1"/>
              <a:t>indicación</a:t>
            </a:r>
            <a:r>
              <a:rPr lang="es-ES_tradnl" sz="3200" dirty="0"/>
              <a:t> del sexo de nacimiento en todas las </a:t>
            </a:r>
            <a:r>
              <a:rPr lang="es-ES_tradnl" sz="3200" dirty="0" err="1"/>
              <a:t>cédulas</a:t>
            </a:r>
            <a:r>
              <a:rPr lang="es-ES_tradnl" sz="3200" dirty="0"/>
              <a:t> de identidad. </a:t>
            </a:r>
          </a:p>
          <a:p>
            <a:endParaRPr lang="en-US" sz="3200" dirty="0"/>
          </a:p>
        </p:txBody>
      </p:sp>
    </p:spTree>
    <p:extLst>
      <p:ext uri="{BB962C8B-B14F-4D97-AF65-F5344CB8AC3E}">
        <p14:creationId xmlns:p14="http://schemas.microsoft.com/office/powerpoint/2010/main" val="321156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9" y="310446"/>
            <a:ext cx="11740444" cy="1326445"/>
          </a:xfrm>
        </p:spPr>
        <p:txBody>
          <a:bodyPr>
            <a:normAutofit/>
          </a:bodyPr>
          <a:lstStyle/>
          <a:p>
            <a:pPr>
              <a:defRPr/>
            </a:pPr>
            <a:r>
              <a:rPr lang="en-US" dirty="0" err="1" smtClean="0"/>
              <a:t>Principios</a:t>
            </a:r>
            <a:r>
              <a:rPr lang="en-US" dirty="0" smtClean="0"/>
              <a:t> de Yogyakarta + 10</a:t>
            </a:r>
            <a:endParaRPr lang="en-US" dirty="0"/>
          </a:p>
        </p:txBody>
      </p:sp>
      <p:sp>
        <p:nvSpPr>
          <p:cNvPr id="69634" name="Content Placeholder 2"/>
          <p:cNvSpPr>
            <a:spLocks noGrp="1"/>
          </p:cNvSpPr>
          <p:nvPr>
            <p:ph idx="1"/>
          </p:nvPr>
        </p:nvSpPr>
        <p:spPr>
          <a:xfrm>
            <a:off x="304800" y="1890889"/>
            <a:ext cx="11887200" cy="4509911"/>
          </a:xfrm>
        </p:spPr>
        <p:txBody>
          <a:bodyPr>
            <a:normAutofit fontScale="70000" lnSpcReduction="20000"/>
          </a:bodyPr>
          <a:lstStyle/>
          <a:p>
            <a:r>
              <a:rPr lang="es-ES_tradnl" sz="3700" dirty="0"/>
              <a:t>“Toda persona tiene derecho a un reconocimiento legal sin referencia o sin que requiera la asignación o divulgación de sexo, género, orientación sexual, identidad de género, expresión de género o características sexuales. </a:t>
            </a:r>
          </a:p>
          <a:p>
            <a:r>
              <a:rPr lang="es-ES_tradnl" sz="3700" dirty="0"/>
              <a:t>Los estados deberán:</a:t>
            </a:r>
          </a:p>
          <a:p>
            <a:r>
              <a:rPr lang="es-ES" sz="3700" dirty="0"/>
              <a:t>a. Asegurar que los </a:t>
            </a:r>
            <a:r>
              <a:rPr lang="es-ES" sz="3700" dirty="0">
                <a:solidFill>
                  <a:srgbClr val="FF0000"/>
                </a:solidFill>
              </a:rPr>
              <a:t>documentos de identidad oficiales solo incluyan información personal relevante, razonable y necesaria según lo requiera la ley para un propósito legítimo, y así terminar con el registro del sexo y género de la persona en documentos de identidad como certificados de nacimiento, tarjetas, pasaportes y licencias de conducir, y como parte de su personalidad jurídica;</a:t>
            </a:r>
            <a:endParaRPr lang="es-ES_tradnl" sz="3700" dirty="0">
              <a:solidFill>
                <a:srgbClr val="FF0000"/>
              </a:solidFill>
            </a:endParaRPr>
          </a:p>
          <a:p>
            <a:r>
              <a:rPr lang="es-ES" sz="3700" dirty="0"/>
              <a:t>b. Asegurar el acceso a un mecanismo rápido, transparente y accesible para cambiar los nombres, incluidos los nombres neutros de género, basado en la autodeterminación de la persona</a:t>
            </a:r>
            <a:endParaRPr lang="es-ES_tradnl" sz="3700" dirty="0"/>
          </a:p>
        </p:txBody>
      </p:sp>
    </p:spTree>
    <p:extLst>
      <p:ext uri="{BB962C8B-B14F-4D97-AF65-F5344CB8AC3E}">
        <p14:creationId xmlns:p14="http://schemas.microsoft.com/office/powerpoint/2010/main" val="91206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157164"/>
            <a:ext cx="11398251" cy="3208337"/>
          </a:xfrm>
          <a:solidFill>
            <a:srgbClr val="FFFF00"/>
          </a:solidFill>
        </p:spPr>
        <p:txBody>
          <a:bodyPr>
            <a:normAutofit/>
          </a:bodyPr>
          <a:lstStyle/>
          <a:p>
            <a:pPr marL="274320" fontAlgn="auto">
              <a:spcAft>
                <a:spcPts val="0"/>
              </a:spcAft>
              <a:buFont typeface="Wingdings 2" pitchFamily="18" charset="2"/>
              <a:buChar char=""/>
              <a:defRPr/>
            </a:pPr>
            <a:r>
              <a:rPr lang="en-US" sz="2400" dirty="0" smtClean="0">
                <a:ea typeface="+mn-ea"/>
                <a:cs typeface="+mn-cs"/>
              </a:rPr>
              <a:t>T</a:t>
            </a:r>
            <a:r>
              <a:rPr lang="es-ES_tradnl" sz="2400" dirty="0" err="1" smtClean="0">
                <a:ea typeface="+mn-ea"/>
                <a:cs typeface="+mn-cs"/>
              </a:rPr>
              <a:t>rans</a:t>
            </a:r>
            <a:r>
              <a:rPr lang="es-ES_tradnl" sz="2400" dirty="0" smtClean="0">
                <a:ea typeface="+mn-ea"/>
                <a:cs typeface="+mn-cs"/>
              </a:rPr>
              <a:t>*: </a:t>
            </a:r>
            <a:r>
              <a:rPr lang="es-ES_tradnl" sz="2400" u="sng" dirty="0" err="1">
                <a:ea typeface="+mn-ea"/>
                <a:cs typeface="+mn-cs"/>
              </a:rPr>
              <a:t>término</a:t>
            </a:r>
            <a:r>
              <a:rPr lang="es-ES_tradnl" sz="2400" u="sng" dirty="0">
                <a:ea typeface="+mn-ea"/>
                <a:cs typeface="+mn-cs"/>
              </a:rPr>
              <a:t> paragua </a:t>
            </a:r>
            <a:r>
              <a:rPr lang="es-ES_tradnl" sz="2400" dirty="0" smtClean="0">
                <a:ea typeface="+mn-ea"/>
                <a:cs typeface="+mn-cs"/>
              </a:rPr>
              <a:t>utilizado </a:t>
            </a:r>
            <a:r>
              <a:rPr lang="es-ES_tradnl" sz="2400" dirty="0">
                <a:ea typeface="+mn-ea"/>
                <a:cs typeface="+mn-cs"/>
              </a:rPr>
              <a:t>para describir las diferentes variantes de la identidad de </a:t>
            </a:r>
            <a:r>
              <a:rPr lang="es-ES_tradnl" sz="2400" dirty="0" err="1">
                <a:ea typeface="+mn-ea"/>
                <a:cs typeface="+mn-cs"/>
              </a:rPr>
              <a:t>género</a:t>
            </a:r>
            <a:r>
              <a:rPr lang="es-ES_tradnl" sz="2400" dirty="0">
                <a:ea typeface="+mn-ea"/>
                <a:cs typeface="+mn-cs"/>
              </a:rPr>
              <a:t>, y comprende a todas las personas cuyo </a:t>
            </a:r>
            <a:r>
              <a:rPr lang="es-ES_tradnl" sz="2400" dirty="0" err="1">
                <a:ea typeface="+mn-ea"/>
                <a:cs typeface="+mn-cs"/>
              </a:rPr>
              <a:t>común</a:t>
            </a:r>
            <a:r>
              <a:rPr lang="es-ES_tradnl" sz="2400" dirty="0">
                <a:ea typeface="+mn-ea"/>
                <a:cs typeface="+mn-cs"/>
              </a:rPr>
              <a:t> denominador es que se identifican con un </a:t>
            </a:r>
            <a:r>
              <a:rPr lang="es-ES_tradnl" sz="2400" dirty="0" err="1">
                <a:solidFill>
                  <a:srgbClr val="FF0000"/>
                </a:solidFill>
                <a:ea typeface="+mn-ea"/>
                <a:cs typeface="+mn-cs"/>
              </a:rPr>
              <a:t>género</a:t>
            </a:r>
            <a:r>
              <a:rPr lang="es-ES_tradnl" sz="2400" dirty="0">
                <a:solidFill>
                  <a:srgbClr val="FF0000"/>
                </a:solidFill>
                <a:ea typeface="+mn-ea"/>
                <a:cs typeface="+mn-cs"/>
              </a:rPr>
              <a:t> diferente </a:t>
            </a:r>
            <a:r>
              <a:rPr lang="es-ES_tradnl" sz="2400" dirty="0">
                <a:ea typeface="+mn-ea"/>
                <a:cs typeface="+mn-cs"/>
              </a:rPr>
              <a:t>del que les fuera asignado al nacer, independientemente de intervenciones </a:t>
            </a:r>
            <a:r>
              <a:rPr lang="es-ES_tradnl" sz="2400" dirty="0" err="1">
                <a:ea typeface="+mn-ea"/>
                <a:cs typeface="+mn-cs"/>
              </a:rPr>
              <a:t>quirúrgicas</a:t>
            </a:r>
            <a:r>
              <a:rPr lang="es-ES_tradnl" sz="2400" dirty="0">
                <a:ea typeface="+mn-ea"/>
                <a:cs typeface="+mn-cs"/>
              </a:rPr>
              <a:t> o tratamientos médicos. </a:t>
            </a:r>
            <a:endParaRPr lang="es-ES_tradnl" sz="2400" dirty="0" smtClean="0">
              <a:ea typeface="+mn-ea"/>
              <a:cs typeface="+mn-cs"/>
            </a:endParaRPr>
          </a:p>
          <a:p>
            <a:pPr marL="274320" fontAlgn="auto">
              <a:spcAft>
                <a:spcPts val="0"/>
              </a:spcAft>
              <a:buFont typeface="Wingdings 2" pitchFamily="18" charset="2"/>
              <a:buChar char=""/>
              <a:defRPr/>
            </a:pPr>
            <a:r>
              <a:rPr lang="en-US" sz="2400" dirty="0" smtClean="0">
                <a:ea typeface="+mn-ea"/>
                <a:cs typeface="+mn-cs"/>
              </a:rPr>
              <a:t>A</a:t>
            </a:r>
            <a:r>
              <a:rPr lang="es-ES_tradnl" sz="2400" dirty="0" err="1" smtClean="0">
                <a:ea typeface="+mn-ea"/>
                <a:cs typeface="+mn-cs"/>
              </a:rPr>
              <a:t>sterisco</a:t>
            </a:r>
            <a:r>
              <a:rPr lang="es-ES_tradnl" sz="2400" dirty="0" smtClean="0">
                <a:ea typeface="+mn-ea"/>
                <a:cs typeface="+mn-cs"/>
              </a:rPr>
              <a:t>: </a:t>
            </a:r>
            <a:r>
              <a:rPr lang="es-ES_tradnl" sz="2400" dirty="0">
                <a:ea typeface="+mn-ea"/>
                <a:cs typeface="+mn-cs"/>
              </a:rPr>
              <a:t>es hacer </a:t>
            </a:r>
            <a:r>
              <a:rPr lang="es-ES_tradnl" sz="2400" dirty="0" err="1">
                <a:ea typeface="+mn-ea"/>
                <a:cs typeface="+mn-cs"/>
              </a:rPr>
              <a:t>explícita</a:t>
            </a:r>
            <a:r>
              <a:rPr lang="es-ES_tradnl" sz="2400" dirty="0">
                <a:ea typeface="+mn-ea"/>
                <a:cs typeface="+mn-cs"/>
              </a:rPr>
              <a:t> su naturaleza de “final abierto”. </a:t>
            </a:r>
          </a:p>
          <a:p>
            <a:pPr marL="274320" fontAlgn="auto">
              <a:spcAft>
                <a:spcPts val="0"/>
              </a:spcAft>
              <a:buFont typeface="Wingdings 2" pitchFamily="18" charset="2"/>
              <a:buChar char=""/>
              <a:defRPr/>
            </a:pPr>
            <a:endParaRPr lang="en-US" dirty="0">
              <a:ea typeface="+mn-ea"/>
              <a:cs typeface="+mn-cs"/>
            </a:endParaRPr>
          </a:p>
        </p:txBody>
      </p:sp>
      <p:pic>
        <p:nvPicPr>
          <p:cNvPr id="35842" name="Picture 4" descr="genderque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65501"/>
            <a:ext cx="12192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5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838200" y="267368"/>
            <a:ext cx="7236326" cy="5438488"/>
          </a:xfrm>
        </p:spPr>
        <p:txBody>
          <a:bodyPr>
            <a:noAutofit/>
          </a:bodyPr>
          <a:lstStyle/>
          <a:p>
            <a:r>
              <a:rPr lang="es-ES_tradnl" sz="3000" dirty="0"/>
              <a:t>Avancemos </a:t>
            </a:r>
            <a:r>
              <a:rPr lang="es-ES_tradnl" sz="3000" dirty="0" smtClean="0"/>
              <a:t>hacia </a:t>
            </a:r>
            <a:r>
              <a:rPr lang="es-ES_tradnl" sz="3000" dirty="0"/>
              <a:t>un mundo sin sexo legal, que promueva y conlleve la existencia de tantos géneros como personas y con ello la eliminación de los roles culturalmente construidos sobre esas bases. </a:t>
            </a:r>
            <a:endParaRPr lang="es-ES_tradnl" sz="3000" dirty="0" smtClean="0"/>
          </a:p>
          <a:p>
            <a:r>
              <a:rPr lang="es-ES_tradnl" sz="3000" dirty="0" smtClean="0"/>
              <a:t>Las </a:t>
            </a:r>
            <a:r>
              <a:rPr lang="es-ES_tradnl" sz="3000" dirty="0"/>
              <a:t>condiciones ya existen. </a:t>
            </a:r>
            <a:endParaRPr lang="es-ES_tradnl" sz="3000" dirty="0" smtClean="0"/>
          </a:p>
          <a:p>
            <a:r>
              <a:rPr lang="es-ES_tradnl" sz="3000" dirty="0" smtClean="0"/>
              <a:t>Lo </a:t>
            </a:r>
            <a:r>
              <a:rPr lang="es-ES_tradnl" sz="3000" dirty="0"/>
              <a:t>que quedan son solo falacias </a:t>
            </a:r>
            <a:r>
              <a:rPr lang="es-ES_tradnl" sz="3000" dirty="0" smtClean="0"/>
              <a:t>para </a:t>
            </a:r>
            <a:r>
              <a:rPr lang="es-ES_tradnl" sz="3000" dirty="0"/>
              <a:t>querer seguir cuadrando y encajando las cosas en realidades que desbordan las categorías que arbitrariamente las establecen. </a:t>
            </a:r>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63577604"/>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429591" y="685799"/>
            <a:ext cx="7620583" cy="5850075"/>
          </a:xfrm>
        </p:spPr>
        <p:txBody>
          <a:bodyPr>
            <a:normAutofit/>
          </a:bodyPr>
          <a:lstStyle/>
          <a:p>
            <a:r>
              <a:rPr lang="es-ES_tradnl" sz="3200" dirty="0" smtClean="0"/>
              <a:t>“</a:t>
            </a:r>
            <a:r>
              <a:rPr lang="es-ES_tradnl" sz="3200" dirty="0"/>
              <a:t>para luchar contra las disciplinas, contra el poder disciplinario, en la búsqueda de un poder no disciplinario no habría que apelar </a:t>
            </a:r>
            <a:r>
              <a:rPr lang="es-ES" sz="3200" dirty="0"/>
              <a:t>al mejor derecho de soberanía; deberíamos encaminarnos hacia un nuevo derecho, que fuera antidisciplinario pero que al mismo tiempo estuviera liberado de la soberanía</a:t>
            </a:r>
            <a:r>
              <a:rPr lang="es-ES" sz="3200" dirty="0" smtClean="0"/>
              <a:t>.” </a:t>
            </a:r>
            <a:endParaRPr lang="es-ES_tradnl" sz="3200" dirty="0"/>
          </a:p>
          <a:p>
            <a:r>
              <a:rPr lang="es-AR" cap="small" dirty="0"/>
              <a:t>Foucault,</a:t>
            </a:r>
            <a:r>
              <a:rPr lang="es-AR" dirty="0"/>
              <a:t> M. </a:t>
            </a:r>
            <a:r>
              <a:rPr lang="es-AR" i="1" dirty="0"/>
              <a:t>Defender la Sociedad,</a:t>
            </a:r>
            <a:r>
              <a:rPr lang="es-AR" dirty="0"/>
              <a:t> Fondo de Cultura Económica, Buenos Aires, 2001</a:t>
            </a:r>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6047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440</TotalTime>
  <Words>5493</Words>
  <Application>Microsoft Macintosh PowerPoint</Application>
  <PresentationFormat>Custom</PresentationFormat>
  <Paragraphs>375</Paragraphs>
  <Slides>91</Slides>
  <Notes>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Wood Type</vt:lpstr>
      <vt:lpstr>Genero y diversidad  </vt:lpstr>
      <vt:lpstr>PowerPoint Presentation</vt:lpstr>
      <vt:lpstr>derecho internacional de los derechos humanos </vt:lpstr>
      <vt:lpstr>Qué es la identidad de género?</vt:lpstr>
      <vt:lpstr>Principios de Yogyakarta, 2006</vt:lpstr>
      <vt:lpstr>PowerPoint Presentation</vt:lpstr>
      <vt:lpstr>Hoy, tantas identidades de genero como personas</vt:lpstr>
      <vt:lpstr> </vt:lpstr>
      <vt:lpstr>PowerPoint Presentation</vt:lpstr>
      <vt:lpstr>Los costos de la ruptura sexo/género</vt:lpstr>
      <vt:lpstr>Violaciones de derechos </vt:lpstr>
      <vt:lpstr>Caso Diana Sacayan. Tribunal Oral en lo Criminal y Correccional nro. 4 de la Capital Federal, 18 de junio de 2018</vt:lpstr>
      <vt:lpstr>PowerPoint Presentation</vt:lpstr>
      <vt:lpstr>PowerPoint Presentation</vt:lpstr>
      <vt:lpstr>PowerPoint Presentation</vt:lpstr>
      <vt:lpstr>Opinión Consultiva 24/17 (OC-24/17) 24 .11. 2017 solicitada por la República de Costa Rica “Identidad de Género e Igualdad y No Discriminación a parejas del mismo sexo”. </vt:lpstr>
      <vt:lpstr>N. K. E. c/ GCBA s/ amparo. Cámara de Apelaciones en lo Contencioso Administrativo y Tributario de la Ciudad Autónoma de Buenos Aires. 30-jun-2017</vt:lpstr>
      <vt:lpstr>Primera instancia </vt:lpstr>
      <vt:lpstr>El planteo</vt:lpstr>
      <vt:lpstr>Fundamentos </vt:lpstr>
      <vt:lpstr>PowerPoint Presentation</vt:lpstr>
      <vt:lpstr>PowerPoint Presentation</vt:lpstr>
      <vt:lpstr>Resuelve </vt:lpstr>
      <vt:lpstr>Ley 26743, 2012  paradigma de DDHH</vt:lpstr>
      <vt:lpstr>Cie (Clasificación Internacional de Enfermedades) OMS. Nueva CIE 11 2018</vt:lpstr>
      <vt:lpstr>Luego de Argentina en:</vt:lpstr>
      <vt:lpstr>Con algunas contras. Bolivia. LEY No 807 del 21-5- 2016</vt:lpstr>
      <vt:lpstr>Lo permitido por nuestra ley 26743</vt:lpstr>
      <vt:lpstr>Opinión Consultiva 24/17 (OC-24/17) 24 .11. 2017 solicitada por la República de Costa Rica “Identidad de Género e Igualdad y No Discriminación a parejas del mismo sexo”. </vt:lpstr>
      <vt:lpstr>modificaciones corporales .   Superior Tribunal de Justicia, Río Negro, 12 .7. 2018. "E, AC/ U.P.C.N. S/ AMPARO (c) S/ APELACIÓN”. Expte. Nº 29845/18-STJ-. </vt:lpstr>
      <vt:lpstr>Argumentos </vt:lpstr>
      <vt:lpstr>Apelación. Obra Social Unión Personal de la Unión del Personal Civil de la Nación (UPCN),</vt:lpstr>
      <vt:lpstr>Dictamen procuracion </vt:lpstr>
      <vt:lpstr>Superior Tribunal </vt:lpstr>
      <vt:lpstr>Cuál es el alcance de esta autonomía?</vt:lpstr>
      <vt:lpstr>PowerPoint Presentation</vt:lpstr>
      <vt:lpstr>La noticia </vt:lpstr>
      <vt:lpstr>No es niño ni niña: los padres que crían hij*s de género abierto. Infobae. 8 abril 2018.</vt:lpstr>
      <vt:lpstr>PowerPoint Presentation</vt:lpstr>
      <vt:lpstr>El pleno reconocimiento de la autonomia reproductiva</vt:lpstr>
      <vt:lpstr>PowerPoint Presentation</vt:lpstr>
      <vt:lpstr>Familias trans “OCHOA, MARIA BELEN  – ADOPCIÓN PLENA-expte. N. 499744", J.1A INST.C.C.FAM.2A-SEC.3 - RIO CUARTO . 18-12-2014</vt:lpstr>
      <vt:lpstr>Pero también procreación “natural”</vt:lpstr>
      <vt:lpstr>Diane Rodríguez y Fernando Machado. Ecuador </vt:lpstr>
      <vt:lpstr>Trystan Reese y Biff Chaplow</vt:lpstr>
      <vt:lpstr>PowerPoint Presentation</vt:lpstr>
      <vt:lpstr>Principios de Yogyakarta +10</vt:lpstr>
      <vt:lpstr>PowerPoint Presentation</vt:lpstr>
      <vt:lpstr>Necesidad de cuestionarnos terminologias y roles</vt:lpstr>
      <vt:lpstr>noticias</vt:lpstr>
      <vt:lpstr>Estudios. Prof. Abbie E. Goldberg, universidad de Clark.</vt:lpstr>
      <vt:lpstr>Premisas: deconstrucción del binario: sexo/género/relaciones.</vt:lpstr>
      <vt:lpstr>El acceso a la autodeterminación reproductiva y el acceso a las técnicas de reproducción asistida.  </vt:lpstr>
      <vt:lpstr>PowerPoint Presentation</vt:lpstr>
      <vt:lpstr>PowerPoint Presentation</vt:lpstr>
      <vt:lpstr>A todos estos casos se suman los de más de una persona ejerciendo estos roles. </vt:lpstr>
      <vt:lpstr>Y cuando ciencia avanza aun mas </vt:lpstr>
      <vt:lpstr>Trasplante de utero</vt:lpstr>
      <vt:lpstr>mujer trans ha amamantado. febrero 2018. doctoras Tamar Reisman y Zil Goldstein, hospital Mt. Sinai de Nueva York</vt:lpstr>
      <vt:lpstr>si para nuestra legislación el “rol” que se asume es una cuestión de identidad, si no importa el sexo, ni el aporte biológico o genético en la definición del rol   ¿importa ya ese rol? ¿Qué lo define?  </vt:lpstr>
      <vt:lpstr>Feminismo?</vt:lpstr>
      <vt:lpstr>Autonomía y niñez trans*</vt:lpstr>
      <vt:lpstr>Derecho comparado </vt:lpstr>
      <vt:lpstr>PowerPoint Presentation</vt:lpstr>
      <vt:lpstr>OC 24, CIDH</vt:lpstr>
      <vt:lpstr> Naciones Unidas, Comité de los Derechos del Niño. Observación General núm. 20 “sobre la efectividad de los derechos del niño durante la adolescencia”, 6 de diciembre de 2016, CRC/C/GC/20, párr. 34.   </vt:lpstr>
      <vt:lpstr>Y Lulu abrió el camino.</vt:lpstr>
      <vt:lpstr>Consentimiento de un* o amb*s *adres?</vt:lpstr>
      <vt:lpstr>Disposición 11971/2017 del Registro de las Personas de la Provincia de Buenos Aires </vt:lpstr>
      <vt:lpstr>Expte. Administrativo Nro.14456/F/17 (W.,S.). </vt:lpstr>
      <vt:lpstr>Cabe en la ley Argentina la inscripción como “x”?</vt:lpstr>
      <vt:lpstr>PowerPoint Presentation</vt:lpstr>
      <vt:lpstr>En Argentina: Podría exigirse la identificación como “x”?</vt:lpstr>
      <vt:lpstr>PowerPoint Presentation</vt:lpstr>
      <vt:lpstr>PowerPoint Presentation</vt:lpstr>
      <vt:lpstr>Y cuando nace? Podríamos inscribirl* como x?</vt:lpstr>
      <vt:lpstr>personenstandsgesetz </vt:lpstr>
      <vt:lpstr>Tribunal constitucional de Alemania 1 BvR 2019/16. </vt:lpstr>
      <vt:lpstr>INTERSEXUALIDAD</vt:lpstr>
      <vt:lpstr>CONSECUENCIAS DE LAS OPERACIONES “NORMALIZADORAS”</vt:lpstr>
      <vt:lpstr>ASPECTOS PSICOEMOCIONALES EN EL DESARROLLO DE LA IDENTIDAD DE GENERO, EN PACIENTES ADOLESCENTES CON DSD, Hospital Garrahan . Lic. Martín Di Martino, Dra. Liliana Ongaro. Medicina Infantil 2013; XX: 311 - 321.  </vt:lpstr>
      <vt:lpstr>principios de Yogyakarta + 10</vt:lpstr>
      <vt:lpstr>Como se inscriben?</vt:lpstr>
      <vt:lpstr>Declaración de San José de Costa Rica. Marzo 2018</vt:lpstr>
      <vt:lpstr>Podriamos inscribir a cualquier niñ* como x?</vt:lpstr>
      <vt:lpstr>PowerPoint Presentation</vt:lpstr>
      <vt:lpstr>Exigir el sexo hoy es una incoherencia legal</vt:lpstr>
      <vt:lpstr>El efecto de la OC.  Tribunal Supremo de Elecciones (TSE).  14 de mayo de 2018. </vt:lpstr>
      <vt:lpstr>Principios de Yogyakarta + 10</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ele</cp:lastModifiedBy>
  <cp:revision>68</cp:revision>
  <dcterms:created xsi:type="dcterms:W3CDTF">2014-09-12T02:14:24Z</dcterms:created>
  <dcterms:modified xsi:type="dcterms:W3CDTF">2018-09-17T12:44:08Z</dcterms:modified>
</cp:coreProperties>
</file>