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F942F2-F874-415F-8634-79BD3DB4C1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dirty="0"/>
              <a:t>AUDIENCIAS JUDICIALES VIRTUALES</a:t>
            </a:r>
            <a:br>
              <a:rPr lang="es-AR" dirty="0"/>
            </a:b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81F3A2-CB02-4A04-A340-44761B589B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3116062"/>
            <a:ext cx="8689976" cy="3071674"/>
          </a:xfrm>
        </p:spPr>
        <p:txBody>
          <a:bodyPr>
            <a:normAutofit lnSpcReduction="10000"/>
          </a:bodyPr>
          <a:lstStyle/>
          <a:p>
            <a:r>
              <a:rPr lang="es-AR" dirty="0"/>
              <a:t>INTRODUCCIÓN</a:t>
            </a:r>
          </a:p>
          <a:p>
            <a:endParaRPr lang="es-AR" dirty="0"/>
          </a:p>
          <a:p>
            <a:endParaRPr lang="es-AR" dirty="0"/>
          </a:p>
          <a:p>
            <a:r>
              <a:rPr lang="es-AR" dirty="0"/>
              <a:t>					</a:t>
            </a:r>
          </a:p>
          <a:p>
            <a:endParaRPr lang="es-AR" dirty="0"/>
          </a:p>
          <a:p>
            <a:r>
              <a:rPr lang="es-AR" dirty="0"/>
              <a:t>					</a:t>
            </a:r>
            <a:r>
              <a:rPr lang="es-AR" sz="1500" dirty="0"/>
              <a:t>Dalmiro garay cueli</a:t>
            </a:r>
          </a:p>
        </p:txBody>
      </p:sp>
      <p:pic>
        <p:nvPicPr>
          <p:cNvPr id="4" name="4 Imagen" descr="LOGO CORTE-02.png">
            <a:extLst>
              <a:ext uri="{FF2B5EF4-FFF2-40B4-BE49-F238E27FC236}">
                <a16:creationId xmlns:a16="http://schemas.microsoft.com/office/drawing/2014/main" id="{99FD589B-F087-43C6-B8AB-229D9F221B1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257" y="5427326"/>
            <a:ext cx="3683868" cy="906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297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BC3575-F2D3-40BB-9EAF-2363C45E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828564"/>
            <a:ext cx="10351752" cy="1452998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CAMBIO DE PARADIGMA?</a:t>
            </a:r>
            <a:br>
              <a:rPr lang="es-AR" b="1" dirty="0"/>
            </a:br>
            <a:r>
              <a:rPr lang="es-AR" b="1" dirty="0"/>
              <a:t>En su caso, ¿Dónde?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30BDB2-E842-4FE9-8F57-15AD1521D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3774" y="1846555"/>
            <a:ext cx="10351752" cy="3179086"/>
          </a:xfrm>
        </p:spPr>
        <p:txBody>
          <a:bodyPr>
            <a:normAutofit/>
          </a:bodyPr>
          <a:lstStyle/>
          <a:p>
            <a:r>
              <a:rPr lang="es-AR" sz="2500" b="1" dirty="0"/>
              <a:t>En la labor interna del tribunal, </a:t>
            </a:r>
          </a:p>
          <a:p>
            <a:r>
              <a:rPr lang="es-AR" sz="2500" b="1" dirty="0"/>
              <a:t>en los esquemas procesales, </a:t>
            </a:r>
          </a:p>
          <a:p>
            <a:r>
              <a:rPr lang="es-AR" sz="2500" b="1" dirty="0"/>
              <a:t>en los principios del proceso, </a:t>
            </a:r>
          </a:p>
          <a:p>
            <a:r>
              <a:rPr lang="es-AR" sz="2500" b="1" dirty="0"/>
              <a:t>en la forma en que se imparte justicia</a:t>
            </a:r>
            <a:r>
              <a:rPr lang="es-AR" b="1" dirty="0"/>
              <a:t>.</a:t>
            </a:r>
          </a:p>
          <a:p>
            <a:endParaRPr lang="es-AR" b="1" dirty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268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26224-9CD8-4989-A0BB-5984FFD5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000" b="1" dirty="0"/>
              <a:t>“Es inevitable que llevar a cabo numerosas audiencias de forma remota cause problemas iniciales. Se insta a todas las partes a simpatizar con las dificultades tecnológicas y de otro tipo que experimentan los demás”.</a:t>
            </a:r>
            <a:br>
              <a:rPr lang="es-AR" sz="3000" dirty="0"/>
            </a:br>
            <a:endParaRPr lang="es-AR" sz="30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3976F8-4797-4C70-9006-8E3591438C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/>
              <a:t>JUSTICIA CIVIL EN INGLATERRA Y GALES</a:t>
            </a:r>
            <a:endParaRPr lang="es-AR" dirty="0"/>
          </a:p>
          <a:p>
            <a:r>
              <a:rPr lang="es-ES" b="1" dirty="0"/>
              <a:t>PROTOCOLO SOBRE AUDIENCIAS REMOTAS</a:t>
            </a:r>
            <a:endParaRPr lang="es-AR" dirty="0"/>
          </a:p>
          <a:p>
            <a:r>
              <a:rPr lang="es-ES" b="1" dirty="0"/>
              <a:t>20 de marzo de 2020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6401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2D395E-9F9D-4E64-99F8-C2DEF85A0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LAS “</a:t>
            </a:r>
            <a:r>
              <a:rPr lang="es-AR" b="1" i="1" dirty="0"/>
              <a:t>BARRERAS”</a:t>
            </a:r>
            <a:br>
              <a:rPr lang="es-AR" b="1" i="1" dirty="0"/>
            </a:br>
            <a:br>
              <a:rPr lang="es-AR" dirty="0"/>
            </a:br>
            <a:r>
              <a:rPr lang="es-AR" b="1" i="1" dirty="0"/>
              <a:t>1.- JURIDICAS</a:t>
            </a:r>
            <a:br>
              <a:rPr lang="es-AR" dirty="0"/>
            </a:br>
            <a:r>
              <a:rPr lang="es-AR" b="1" i="1" dirty="0"/>
              <a:t>2.- TECNICAS</a:t>
            </a:r>
            <a:br>
              <a:rPr lang="es-AR" dirty="0"/>
            </a:br>
            <a:r>
              <a:rPr lang="es-AR" b="1" i="1" dirty="0"/>
              <a:t>3.- ACTITUDINALES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3770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27D6D5-26E9-4CF1-B39E-09F8858C2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753" y="2050741"/>
            <a:ext cx="10351752" cy="807868"/>
          </a:xfrm>
        </p:spPr>
        <p:txBody>
          <a:bodyPr>
            <a:normAutofit fontScale="90000"/>
          </a:bodyPr>
          <a:lstStyle/>
          <a:p>
            <a:r>
              <a:rPr lang="es-AR" b="1" i="1" dirty="0"/>
              <a:t>1.- JURIDICAS</a:t>
            </a:r>
            <a:br>
              <a:rPr lang="es-AR" b="1" i="1" dirty="0"/>
            </a:br>
            <a:r>
              <a:rPr lang="es-AR" b="1" i="1" dirty="0"/>
              <a:t>Existe un derecho a la audiencia presencial?</a:t>
            </a:r>
            <a:br>
              <a:rPr lang="es-AR" dirty="0"/>
            </a:br>
            <a:br>
              <a:rPr lang="es-AR" dirty="0"/>
            </a:br>
            <a:endParaRPr lang="es-A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6494BB-73D8-410F-B93A-C4297043C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2753" y="2689934"/>
            <a:ext cx="10351752" cy="3374393"/>
          </a:xfrm>
        </p:spPr>
        <p:txBody>
          <a:bodyPr>
            <a:normAutofit fontScale="77500" lnSpcReduction="20000"/>
          </a:bodyPr>
          <a:lstStyle/>
          <a:p>
            <a:r>
              <a:rPr lang="es-AR" sz="3400" b="1" i="1" dirty="0"/>
              <a:t>La situación en las normas procesales</a:t>
            </a:r>
          </a:p>
          <a:p>
            <a:pPr algn="l"/>
            <a:r>
              <a:rPr lang="es-AR" b="1" dirty="0"/>
              <a:t>ART. 2 I- REGLAS GENERALES.</a:t>
            </a:r>
          </a:p>
          <a:p>
            <a:pPr algn="l"/>
            <a:r>
              <a:rPr lang="es-ES" dirty="0"/>
              <a:t>a) ACCESO A LA JUSTICIA Y DERECHO AL PROCESO. Toda persona tendrá acceso a un proceso de duración razonable que resuelva sus pretensiones en forma definitiva; </a:t>
            </a:r>
            <a:r>
              <a:rPr lang="es-ES" b="1" dirty="0"/>
              <a:t>tiene derecho a acudir ante los Tribunales</a:t>
            </a:r>
            <a:r>
              <a:rPr lang="es-ES" dirty="0"/>
              <a:t> para exponer un conflicto jurídico concreto….</a:t>
            </a:r>
            <a:endParaRPr lang="es-AR" dirty="0"/>
          </a:p>
          <a:p>
            <a:pPr algn="l"/>
            <a:r>
              <a:rPr lang="es-ES" dirty="0"/>
              <a:t>e) ORALIDAD. Deber de los jueces de encontrarse presentes: Tanto las audiencias como las diligencias de prueba en las que así se indique, </a:t>
            </a:r>
            <a:r>
              <a:rPr lang="es-ES" b="1" dirty="0"/>
              <a:t>se realizarán por ante Juez o Tribunal</a:t>
            </a:r>
            <a:r>
              <a:rPr lang="es-ES" dirty="0"/>
              <a:t>, no pudiendo ser delegadas</a:t>
            </a:r>
            <a:endParaRPr lang="es-AR" dirty="0"/>
          </a:p>
          <a:p>
            <a:pPr algn="l"/>
            <a:r>
              <a:rPr lang="es-ES" dirty="0"/>
              <a:t>j) PLURALIDAD DE FORMAS. Los actos procesales y las resoluciones de todo tipo deberán tener las formas que este Código establezca, ya sea en forma oral o escrita, y ésta en soporte papel, </a:t>
            </a:r>
            <a:r>
              <a:rPr lang="es-ES" b="1" dirty="0"/>
              <a:t>electrónico o digital.</a:t>
            </a:r>
            <a:endParaRPr lang="es-AR" b="1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2659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8D5506C-A377-4E40-A678-D39D55CF52BB}"/>
              </a:ext>
            </a:extLst>
          </p:cNvPr>
          <p:cNvSpPr/>
          <p:nvPr/>
        </p:nvSpPr>
        <p:spPr>
          <a:xfrm>
            <a:off x="1562471" y="831204"/>
            <a:ext cx="770581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AR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El desarrollo “</a:t>
            </a:r>
            <a:r>
              <a:rPr lang="es-AR" i="1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virtual</a:t>
            </a:r>
            <a:r>
              <a:rPr lang="es-AR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” de las audiencias en modo alguno contraviene el principio de inmediación procesal, según las razones siguientes:</a:t>
            </a:r>
            <a:endParaRPr lang="es-A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AR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 </a:t>
            </a:r>
            <a:endParaRPr lang="es-A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81000" algn="just">
              <a:spcAft>
                <a:spcPts val="0"/>
              </a:spcAft>
            </a:pPr>
            <a:r>
              <a:rPr lang="es-AR" b="1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1. </a:t>
            </a:r>
            <a:r>
              <a:rPr lang="es-AR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La inmediación debe ser entendida como </a:t>
            </a:r>
            <a:r>
              <a:rPr lang="es-AR" b="1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la garantía de una comunicación inmediata y efectiva entre el Juez y las partes en audiencia, que permita al justiciable ser escuchado sobre los hechos del caso y las pruebas ofrecidas, asegurando que toda decisión judicial adoptada, principalmente la sentencia, sea producto de aquel dialogo e interacción</a:t>
            </a:r>
            <a:r>
              <a:rPr lang="es-AR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.</a:t>
            </a:r>
            <a:endParaRPr lang="es-A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62000" algn="just">
              <a:spcAft>
                <a:spcPts val="0"/>
              </a:spcAft>
            </a:pPr>
            <a:r>
              <a:rPr lang="es-AR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 </a:t>
            </a:r>
            <a:endParaRPr lang="es-A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81000" algn="just">
              <a:spcAft>
                <a:spcPts val="0"/>
              </a:spcAft>
            </a:pPr>
            <a:r>
              <a:rPr lang="es-AR" b="1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2. </a:t>
            </a:r>
            <a:r>
              <a:rPr lang="es-AR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El uso de tecnologías de la información y comunicación (</a:t>
            </a:r>
            <a:r>
              <a:rPr lang="es-AR" dirty="0" err="1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TICs</a:t>
            </a:r>
            <a:r>
              <a:rPr lang="es-AR" dirty="0">
                <a:solidFill>
                  <a:srgbClr val="2F2F2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) garantiza la inmediación del Juez en las audiencias, al permitir una comunicación inmediata, directa y efectiva con las partes, sus abogados, testigos o peritos; escuchando sus posiciones, declaraciones y explicaciones, requiriendo absolver alguna duda u observación surgida, además de comunicar las decisiones adoptadas en la diligencia.</a:t>
            </a:r>
            <a:endParaRPr lang="es-A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567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1C3BA-FB3C-4756-B393-C6554D5C05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i="1" dirty="0"/>
              <a:t>Entonces, puede obligarse al uso de la tecnología?</a:t>
            </a:r>
            <a:br>
              <a:rPr lang="es-AR" dirty="0"/>
            </a:b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68338B-CFE0-476F-80EE-4D1E41393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81" y="3204840"/>
            <a:ext cx="9757407" cy="3036162"/>
          </a:xfrm>
        </p:spPr>
        <p:txBody>
          <a:bodyPr>
            <a:normAutofit/>
          </a:bodyPr>
          <a:lstStyle/>
          <a:p>
            <a:pPr algn="l"/>
            <a:r>
              <a:rPr lang="es-AR" b="1" i="1" dirty="0"/>
              <a:t>a.- Los tipos de audiencia: 1) la audiencia inicial, de convocatoria obligatoria; y, 2) la audiencia final o de vista de causa, cuya convocatoria está condicionada a las pruebas que requieran actuación.</a:t>
            </a:r>
            <a:endParaRPr lang="es-AR" dirty="0"/>
          </a:p>
          <a:p>
            <a:pPr algn="l"/>
            <a:r>
              <a:rPr lang="es-AR" b="1" i="1" dirty="0"/>
              <a:t>b.- Las condiciones de la convocatoria</a:t>
            </a:r>
            <a:endParaRPr lang="es-AR" dirty="0"/>
          </a:p>
          <a:p>
            <a:pPr algn="l"/>
            <a:r>
              <a:rPr lang="es-AR" b="1" i="1" dirty="0"/>
              <a:t>c.- El </a:t>
            </a:r>
            <a:r>
              <a:rPr lang="es-AR" b="1" i="1" dirty="0" err="1"/>
              <a:t>indubio</a:t>
            </a:r>
            <a:r>
              <a:rPr lang="es-AR" b="1" i="1" dirty="0"/>
              <a:t> pro </a:t>
            </a:r>
            <a:r>
              <a:rPr lang="es-AR" b="1" i="1" dirty="0" err="1"/>
              <a:t>actione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6433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C29DAA-F11F-4779-8B39-748B7EC797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i="1" dirty="0"/>
              <a:t>2.- TECNICAS</a:t>
            </a:r>
            <a:br>
              <a:rPr lang="es-AR" dirty="0"/>
            </a:b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61702-8C59-4695-B1CA-C6200AC2FA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l"/>
            <a:r>
              <a:rPr lang="es-AR" b="1" i="1" dirty="0"/>
              <a:t>a.- A cargo del poder judicial y no</a:t>
            </a:r>
            <a:endParaRPr lang="es-AR" dirty="0"/>
          </a:p>
          <a:p>
            <a:pPr algn="l"/>
            <a:r>
              <a:rPr lang="es-AR" b="1" i="1" dirty="0"/>
              <a:t>b.- Los sistemas: Claridad en los protocolos para todos </a:t>
            </a:r>
            <a:r>
              <a:rPr lang="es-AR" b="1" i="1"/>
              <a:t>los operadores</a:t>
            </a:r>
            <a:r>
              <a:rPr lang="es-AR" b="1" i="1" dirty="0"/>
              <a:t>.</a:t>
            </a:r>
            <a:endParaRPr lang="es-AR" dirty="0"/>
          </a:p>
          <a:p>
            <a:pPr algn="l"/>
            <a:r>
              <a:rPr lang="es-AR" b="1" i="1" dirty="0"/>
              <a:t>c.- El “último metro”.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2786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C927EC-79E9-4D38-A13D-C670993EE8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dirty="0"/>
              <a:t>3.- ACTITUDINALES</a:t>
            </a:r>
            <a:br>
              <a:rPr lang="es-AR" dirty="0"/>
            </a:b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F4E32E-216F-4B02-A74B-968658F8B1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s-AR" b="1" dirty="0"/>
              <a:t>A.- Participación de los colegios de abogados</a:t>
            </a:r>
            <a:endParaRPr lang="es-AR" dirty="0"/>
          </a:p>
          <a:p>
            <a:pPr algn="l"/>
            <a:r>
              <a:rPr lang="es-AR" b="1" dirty="0"/>
              <a:t>B.- Capacitaciones</a:t>
            </a:r>
            <a:endParaRPr lang="es-AR" dirty="0"/>
          </a:p>
          <a:p>
            <a:pPr algn="l"/>
            <a:r>
              <a:rPr lang="es-AR" b="1" dirty="0"/>
              <a:t>C.- Constante relevamiento y mejoras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6771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25</TotalTime>
  <Words>554</Words>
  <Application>Microsoft Office PowerPoint</Application>
  <PresentationFormat>Panorámica</PresentationFormat>
  <Paragraphs>41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Tw Cen MT</vt:lpstr>
      <vt:lpstr>Verdana</vt:lpstr>
      <vt:lpstr>Gota</vt:lpstr>
      <vt:lpstr>AUDIENCIAS JUDICIALES VIRTUALES </vt:lpstr>
      <vt:lpstr>CAMBIO DE PARADIGMA? En su caso, ¿Dónde? </vt:lpstr>
      <vt:lpstr>“Es inevitable que llevar a cabo numerosas audiencias de forma remota cause problemas iniciales. Se insta a todas las partes a simpatizar con las dificultades tecnológicas y de otro tipo que experimentan los demás”. </vt:lpstr>
      <vt:lpstr>LAS “BARRERAS”  1.- JURIDICAS 2.- TECNICAS 3.- ACTITUDINALES </vt:lpstr>
      <vt:lpstr>1.- JURIDICAS Existe un derecho a la audiencia presencial?  </vt:lpstr>
      <vt:lpstr>Presentación de PowerPoint</vt:lpstr>
      <vt:lpstr>Entonces, puede obligarse al uso de la tecnología? </vt:lpstr>
      <vt:lpstr>2.- TECNICAS </vt:lpstr>
      <vt:lpstr>3.- ACTITUDINALES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AUDIENCIAS JUDICIALES VIRTUALES </dc:title>
  <dc:creator>Dalmiro Garay Cueli</dc:creator>
  <cp:lastModifiedBy>Dalmiro Garay Cueli</cp:lastModifiedBy>
  <cp:revision>5</cp:revision>
  <dcterms:created xsi:type="dcterms:W3CDTF">2020-04-22T18:55:31Z</dcterms:created>
  <dcterms:modified xsi:type="dcterms:W3CDTF">2020-04-28T23:22:01Z</dcterms:modified>
</cp:coreProperties>
</file>