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3" r:id="rId7"/>
    <p:sldId id="264" r:id="rId8"/>
    <p:sldId id="267" r:id="rId9"/>
    <p:sldId id="266" r:id="rId10"/>
    <p:sldId id="268" r:id="rId11"/>
    <p:sldId id="270" r:id="rId12"/>
    <p:sldId id="271" r:id="rId13"/>
    <p:sldId id="272" r:id="rId14"/>
    <p:sldId id="282" r:id="rId15"/>
    <p:sldId id="280" r:id="rId16"/>
    <p:sldId id="273" r:id="rId17"/>
    <p:sldId id="274" r:id="rId18"/>
    <p:sldId id="269" r:id="rId19"/>
    <p:sldId id="276" r:id="rId20"/>
    <p:sldId id="277" r:id="rId21"/>
    <p:sldId id="281" r:id="rId22"/>
    <p:sldId id="278" r:id="rId23"/>
    <p:sldId id="279" r:id="rId24"/>
    <p:sldId id="275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>
                <a:solidFill>
                  <a:schemeClr val="tx1"/>
                </a:solidFill>
              </a:rPr>
              <a:t>FALLO CON PERSPECTIVA DE GENERO EN EL </a:t>
            </a:r>
            <a:r>
              <a:rPr lang="es-AR" b="1" u="sng" dirty="0" smtClean="0">
                <a:solidFill>
                  <a:schemeClr val="tx1"/>
                </a:solidFill>
              </a:rPr>
              <a:t>FUERO LABORAL</a:t>
            </a:r>
            <a:endParaRPr lang="es-AR" b="1" u="sng" dirty="0">
              <a:solidFill>
                <a:schemeClr val="tx1"/>
              </a:solidFill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DRA. VIVIANA E.GIL</a:t>
            </a:r>
            <a:endParaRPr lang="es-A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09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82" y="456485"/>
            <a:ext cx="8596668" cy="1320800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TRASLADO DEL ART. 47 CPL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6482" y="1777285"/>
            <a:ext cx="8596668" cy="468790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000" dirty="0" smtClean="0"/>
              <a:t>El ACTOR   niega la DENUNCIA POR VIOLENCIA DE GENERO. </a:t>
            </a:r>
          </a:p>
          <a:p>
            <a:pPr algn="just"/>
            <a:r>
              <a:rPr lang="es-MX" sz="2000" dirty="0" smtClean="0"/>
              <a:t>Refiere que es FALSA. </a:t>
            </a:r>
          </a:p>
          <a:p>
            <a:pPr algn="just"/>
            <a:r>
              <a:rPr lang="es-MX" sz="2000" dirty="0" smtClean="0"/>
              <a:t>INDICA que las Resoluciones  por FALTAS INJUSTIFICADAS,  fueron notificadas a su parte a principio del 2018, por hechos sucedidos a mediados del 2017.</a:t>
            </a:r>
          </a:p>
          <a:p>
            <a:pPr algn="just"/>
            <a:r>
              <a:rPr lang="es-MX" sz="2000" dirty="0" smtClean="0"/>
              <a:t>Plantea Recurso de REVOCATORIA, EL DÍA 7/3/18 en contra de la Resolución que disponía el TRASLADO, por lo que la decisión de trasladarlo había sido dispuesta antes.</a:t>
            </a:r>
          </a:p>
          <a:p>
            <a:pPr algn="just"/>
            <a:r>
              <a:rPr lang="es-MX" sz="2000" dirty="0" smtClean="0"/>
              <a:t>El presente AMPARO, lo interpone el 7/3/18, por lo que la DEMANDADA, al contestar refiere que el TRASLADO, NO se debe a la CONDICION GREMIAL, sino A LAS AMENAZAS que había realizado A UNA compañera de trabajo, el 10/4/18, es decir UN MES DESPUES. </a:t>
            </a:r>
          </a:p>
          <a:p>
            <a:pPr algn="just"/>
            <a:r>
              <a:rPr lang="es-MX" sz="2000" dirty="0" smtClean="0"/>
              <a:t>Se producen pruebas (testimoniales, instrumental (sumarios administrativos).</a:t>
            </a:r>
          </a:p>
          <a:p>
            <a:pPr lvl="8" algn="just"/>
            <a:r>
              <a:rPr lang="es-AR" dirty="0" smtClean="0">
                <a:solidFill>
                  <a:schemeClr val="tx1"/>
                </a:solidFill>
              </a:rPr>
              <a:t>                                                           DRA.VIVIANAE.GIL</a:t>
            </a:r>
            <a:endParaRPr lang="es-AR" dirty="0">
              <a:solidFill>
                <a:schemeClr val="tx1"/>
              </a:solidFill>
            </a:endParaRP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229873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6" y="1279301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RESOLUCIÓN DEL TRIBUNAL</a:t>
            </a:r>
            <a:br>
              <a:rPr lang="es-MX" dirty="0" smtClean="0">
                <a:solidFill>
                  <a:schemeClr val="tx1"/>
                </a:solidFill>
              </a:rPr>
            </a:br>
            <a:r>
              <a:rPr lang="es-MX" dirty="0">
                <a:solidFill>
                  <a:schemeClr val="tx1"/>
                </a:solidFill>
              </a:rPr>
              <a:t/>
            </a:r>
            <a:br>
              <a:rPr lang="es-MX" dirty="0">
                <a:solidFill>
                  <a:schemeClr val="tx1"/>
                </a:solidFill>
              </a:rPr>
            </a:b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MX" sz="2000" dirty="0" smtClean="0"/>
              <a:t>Verificó que se cumpliera con los requisitos legales tales como:</a:t>
            </a:r>
          </a:p>
          <a:p>
            <a:r>
              <a:rPr lang="es-MX" sz="2000" dirty="0" smtClean="0"/>
              <a:t>Cumplido con el proceso electoral.(candidato, asociación inscripta, presentación avales, etc.) </a:t>
            </a:r>
          </a:p>
          <a:p>
            <a:r>
              <a:rPr lang="es-MX" sz="2000" dirty="0" smtClean="0"/>
              <a:t>Candidato electo.</a:t>
            </a:r>
          </a:p>
          <a:p>
            <a:r>
              <a:rPr lang="es-MX" sz="2000" dirty="0" smtClean="0"/>
              <a:t>Comunicación al empleador. </a:t>
            </a:r>
          </a:p>
          <a:p>
            <a:r>
              <a:rPr lang="es-MX" sz="2000" dirty="0" smtClean="0"/>
              <a:t>NO ES UN HECHO CONTROVERTIDO</a:t>
            </a:r>
            <a:endParaRPr lang="es-AR" sz="20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s-MX" sz="2000" b="1" u="sng" dirty="0" smtClean="0"/>
              <a:t>SOLICITUD DEL AMPARISTA</a:t>
            </a:r>
            <a:r>
              <a:rPr lang="es-MX" sz="2000" dirty="0" smtClean="0"/>
              <a:t>:</a:t>
            </a:r>
          </a:p>
          <a:p>
            <a:r>
              <a:rPr lang="es-MX" sz="2000" dirty="0" smtClean="0"/>
              <a:t>- SALARIOS CAIDOS: Diciembre, enero y febrero 2018. </a:t>
            </a:r>
          </a:p>
          <a:p>
            <a:r>
              <a:rPr lang="es-MX" sz="2000" dirty="0" smtClean="0"/>
              <a:t>-REESTABLECIMIENTO de las condiciones laborales ANTES de la notificación de </a:t>
            </a:r>
            <a:r>
              <a:rPr lang="es-MX" sz="2000" smtClean="0"/>
              <a:t>fecha 22/2/18</a:t>
            </a:r>
            <a:r>
              <a:rPr lang="es-MX" sz="2000" dirty="0" smtClean="0"/>
              <a:t>, donde se le NOTIFICÓ el TRASLADO del actor al servicio de UTI del Hospital del Carmen a la Unidad Territorial de MAIPU. </a:t>
            </a:r>
          </a:p>
          <a:p>
            <a:r>
              <a:rPr lang="es-MX" sz="1200" dirty="0"/>
              <a:t> </a:t>
            </a:r>
            <a:r>
              <a:rPr lang="es-MX" sz="1200" dirty="0" smtClean="0"/>
              <a:t>               </a:t>
            </a:r>
          </a:p>
          <a:p>
            <a:pPr marL="2743200" lvl="6" indent="0">
              <a:buNone/>
            </a:pPr>
            <a:r>
              <a:rPr lang="es-AR" dirty="0" smtClean="0">
                <a:solidFill>
                  <a:schemeClr val="tx1"/>
                </a:solidFill>
              </a:rPr>
              <a:t>DRA.VIVIANAE.GIL</a:t>
            </a:r>
            <a:endParaRPr lang="es-AR" dirty="0">
              <a:solidFill>
                <a:schemeClr val="tx1"/>
              </a:solidFill>
            </a:endParaRP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632779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 </a:t>
            </a:r>
            <a:r>
              <a:rPr lang="es-MX" dirty="0" smtClean="0">
                <a:solidFill>
                  <a:schemeClr val="tx1"/>
                </a:solidFill>
              </a:rPr>
              <a:t>SOLUCIONES RESPECTO DE LAS DOS PETICIONES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Respecto de los SALARIOS CAIDOS</a:t>
            </a:r>
          </a:p>
          <a:p>
            <a:pPr algn="just"/>
            <a:r>
              <a:rPr lang="es-MX" dirty="0" smtClean="0"/>
              <a:t>Los mismos fueron resueltos, cuando el actor planteo el </a:t>
            </a:r>
            <a:r>
              <a:rPr lang="es-MX" b="1" dirty="0" smtClean="0"/>
              <a:t>RECURSO DE REVOCATORIA </a:t>
            </a:r>
            <a:r>
              <a:rPr lang="es-MX" dirty="0" smtClean="0"/>
              <a:t>(4/9/18), ordenándose RESTITUIR LOS SALARIOS NO ABONADOS al  mismos.</a:t>
            </a:r>
          </a:p>
          <a:p>
            <a:pPr algn="just"/>
            <a:r>
              <a:rPr lang="es-MX" dirty="0" smtClean="0"/>
              <a:t>Por lo que devino en </a:t>
            </a:r>
            <a:r>
              <a:rPr lang="es-MX" b="1" dirty="0" smtClean="0"/>
              <a:t>ABSTRACTO. </a:t>
            </a:r>
            <a:r>
              <a:rPr lang="es-MX" b="1" dirty="0" err="1" smtClean="0"/>
              <a:t>Moot</a:t>
            </a:r>
            <a:r>
              <a:rPr lang="es-MX" b="1" dirty="0" smtClean="0"/>
              <a:t> Case. 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s-MX" dirty="0" smtClean="0"/>
              <a:t>En cuanto a la SEGUNDA  petición: </a:t>
            </a:r>
          </a:p>
          <a:p>
            <a:pPr algn="just">
              <a:buFontTx/>
              <a:buChar char="-"/>
            </a:pPr>
            <a:r>
              <a:rPr lang="es-MX" dirty="0"/>
              <a:t>Se dejó claro que la empleadora, debería haber interpuesto  EXCLUSION DE TUTELA </a:t>
            </a:r>
            <a:r>
              <a:rPr lang="es-MX" dirty="0" smtClean="0"/>
              <a:t>SINDICAL, a fin de evitar conductas  que menoscaben la actividad sindical. </a:t>
            </a:r>
          </a:p>
          <a:p>
            <a:pPr algn="just">
              <a:buFontTx/>
              <a:buChar char="-"/>
            </a:pPr>
            <a:r>
              <a:rPr lang="es-MX" dirty="0" smtClean="0"/>
              <a:t>-Protección contra actos discriminatorios, proteger la libertad sindical. </a:t>
            </a:r>
          </a:p>
          <a:p>
            <a:pPr algn="just">
              <a:buFontTx/>
              <a:buChar char="-"/>
            </a:pPr>
            <a:r>
              <a:rPr lang="es-MX" dirty="0" smtClean="0"/>
              <a:t>- </a:t>
            </a:r>
            <a:r>
              <a:rPr lang="es-MX" b="1" dirty="0" smtClean="0"/>
              <a:t>DESTACA QUE HAY DOS BIENES JURIDICOS EN JUEGO</a:t>
            </a:r>
            <a:r>
              <a:rPr lang="es-MX" dirty="0" smtClean="0"/>
              <a:t>.</a:t>
            </a:r>
          </a:p>
          <a:p>
            <a:pPr lvl="2">
              <a:buFontTx/>
              <a:buChar char="-"/>
            </a:pPr>
            <a:r>
              <a:rPr lang="es-AR" sz="800" dirty="0" smtClean="0">
                <a:solidFill>
                  <a:schemeClr val="tx1"/>
                </a:solidFill>
              </a:rPr>
              <a:t>                                                     </a:t>
            </a:r>
            <a:r>
              <a:rPr lang="es-AR" sz="1200" dirty="0" smtClean="0">
                <a:solidFill>
                  <a:schemeClr val="tx1"/>
                </a:solidFill>
              </a:rPr>
              <a:t>DRA.VIVIANAE.GIL</a:t>
            </a:r>
            <a:endParaRPr lang="es-AR" sz="12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s-AR" dirty="0"/>
          </a:p>
          <a:p>
            <a:pPr>
              <a:buFontTx/>
              <a:buChar char="-"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415415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Cuales son los bienes jurídicos que se encuentran en conflicto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437882" y="2160589"/>
            <a:ext cx="4423487" cy="434324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s-MX" sz="11200" b="1" dirty="0" smtClean="0"/>
              <a:t>PROTECCION A LA LIBERTAD SINDICAL </a:t>
            </a:r>
          </a:p>
          <a:p>
            <a:pPr algn="ctr"/>
            <a:endParaRPr lang="es-MX" sz="8000" b="1" dirty="0"/>
          </a:p>
          <a:p>
            <a:pPr algn="ctr"/>
            <a:endParaRPr lang="es-MX" sz="2800" b="1" dirty="0" smtClean="0"/>
          </a:p>
          <a:p>
            <a:pPr algn="ctr"/>
            <a:endParaRPr lang="es-MX" sz="2800" b="1" dirty="0" smtClean="0"/>
          </a:p>
          <a:p>
            <a:pPr algn="ctr"/>
            <a:endParaRPr lang="es-MX" sz="2800" b="1" dirty="0"/>
          </a:p>
          <a:p>
            <a:pPr algn="ctr"/>
            <a:endParaRPr lang="es-MX" sz="2800" b="1" dirty="0" smtClean="0"/>
          </a:p>
          <a:p>
            <a:pPr algn="ctr"/>
            <a:endParaRPr lang="es-MX" sz="2800" b="1" dirty="0"/>
          </a:p>
          <a:p>
            <a:pPr algn="ctr"/>
            <a:endParaRPr lang="es-MX" sz="2800" b="1" dirty="0" smtClean="0"/>
          </a:p>
          <a:p>
            <a:pPr algn="ctr"/>
            <a:endParaRPr lang="es-MX" sz="2800" b="1" dirty="0"/>
          </a:p>
          <a:p>
            <a:pPr algn="ctr"/>
            <a:r>
              <a:rPr lang="es-MX" sz="11200" b="1" dirty="0" smtClean="0"/>
              <a:t>Seria un apego a la letra fría de la  ley…sin tener en cuenta la perspectiva de género</a:t>
            </a:r>
            <a:endParaRPr lang="es-MX" sz="11200" b="1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5009882" y="2309641"/>
            <a:ext cx="4264120" cy="419419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s-MX" sz="11200" b="1" dirty="0" smtClean="0">
                <a:solidFill>
                  <a:schemeClr val="tx1"/>
                </a:solidFill>
              </a:rPr>
              <a:t>PROTECCIÓN A LA MUJER VIOLENTADA</a:t>
            </a:r>
            <a:endParaRPr lang="es-AR" sz="11200" b="1" dirty="0">
              <a:solidFill>
                <a:schemeClr val="tx1"/>
              </a:solidFill>
            </a:endParaRPr>
          </a:p>
          <a:p>
            <a:pPr algn="ctr"/>
            <a:endParaRPr lang="es-MX" sz="11200" dirty="0" smtClean="0">
              <a:solidFill>
                <a:schemeClr val="tx1"/>
              </a:solidFill>
            </a:endParaRPr>
          </a:p>
          <a:p>
            <a:pPr algn="ctr"/>
            <a:endParaRPr lang="es-MX" sz="6400" dirty="0">
              <a:solidFill>
                <a:schemeClr val="tx1"/>
              </a:solidFill>
            </a:endParaRPr>
          </a:p>
          <a:p>
            <a:pPr algn="ctr"/>
            <a:endParaRPr lang="es-MX" sz="6400" dirty="0" smtClean="0">
              <a:solidFill>
                <a:schemeClr val="tx1"/>
              </a:solidFill>
            </a:endParaRPr>
          </a:p>
          <a:p>
            <a:pPr algn="ctr"/>
            <a:endParaRPr lang="es-MX" sz="1900" b="1" dirty="0" smtClean="0"/>
          </a:p>
          <a:p>
            <a:pPr algn="ctr"/>
            <a:endParaRPr lang="es-MX" sz="1900" b="1" dirty="0"/>
          </a:p>
          <a:p>
            <a:pPr algn="ctr"/>
            <a:endParaRPr lang="es-MX" sz="4500" b="1" dirty="0"/>
          </a:p>
          <a:p>
            <a:pPr algn="ctr"/>
            <a:r>
              <a:rPr lang="es-MX" sz="11200" b="1" dirty="0" smtClean="0"/>
              <a:t>Si </a:t>
            </a:r>
            <a:r>
              <a:rPr lang="es-MX" sz="11200" b="1" dirty="0"/>
              <a:t>se lo Reintegra… que sucede con la compañera amenazada???</a:t>
            </a:r>
            <a:endParaRPr lang="es-AR" sz="11200" b="1" dirty="0"/>
          </a:p>
          <a:p>
            <a:pPr algn="ctr"/>
            <a:r>
              <a:rPr lang="es-AR" sz="4800" dirty="0" smtClean="0">
                <a:solidFill>
                  <a:schemeClr val="tx1"/>
                </a:solidFill>
              </a:rPr>
              <a:t>DRA.VIVIANAE.GIL</a:t>
            </a:r>
            <a:endParaRPr lang="es-AR" sz="4800" dirty="0">
              <a:solidFill>
                <a:schemeClr val="tx1"/>
              </a:solidFill>
            </a:endParaRPr>
          </a:p>
          <a:p>
            <a:pPr algn="ctr"/>
            <a:endParaRPr lang="es-AR" sz="9600" dirty="0">
              <a:solidFill>
                <a:schemeClr val="tx1"/>
              </a:solidFill>
            </a:endParaRPr>
          </a:p>
        </p:txBody>
      </p:sp>
      <p:sp>
        <p:nvSpPr>
          <p:cNvPr id="10" name="Flecha abajo 9"/>
          <p:cNvSpPr/>
          <p:nvPr/>
        </p:nvSpPr>
        <p:spPr>
          <a:xfrm>
            <a:off x="2305318" y="3528811"/>
            <a:ext cx="464033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 abajo 10"/>
          <p:cNvSpPr/>
          <p:nvPr/>
        </p:nvSpPr>
        <p:spPr>
          <a:xfrm>
            <a:off x="7070501" y="3425779"/>
            <a:ext cx="561905" cy="8242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7112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19001" y="609600"/>
            <a:ext cx="8596668" cy="1320800"/>
          </a:xfrm>
        </p:spPr>
        <p:txBody>
          <a:bodyPr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PERSPECTIVA DE GENERO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sz="2400" dirty="0"/>
              <a:t>La palabra “perspectiva”  sería la  forma de </a:t>
            </a:r>
            <a:r>
              <a:rPr lang="es-AR" sz="2400" b="1" dirty="0"/>
              <a:t>mirar algún fenómeno</a:t>
            </a:r>
            <a:r>
              <a:rPr lang="es-AR" sz="2400" dirty="0"/>
              <a:t>, o  comprender  algo  </a:t>
            </a:r>
            <a:r>
              <a:rPr lang="es-AR" sz="2400" u="sng" dirty="0"/>
              <a:t>respecto al ojo de quien lo observa</a:t>
            </a:r>
            <a:r>
              <a:rPr lang="es-AR" sz="2400" dirty="0"/>
              <a:t>; es asumir un punto vista. </a:t>
            </a:r>
          </a:p>
          <a:p>
            <a:pPr algn="just"/>
            <a:r>
              <a:rPr lang="es-AR" sz="2400" dirty="0"/>
              <a:t>Entonces  una “perspectiva de género”  </a:t>
            </a:r>
            <a:r>
              <a:rPr lang="es-AR" sz="2400" b="1" dirty="0"/>
              <a:t>sería  el acto de  observar  o poner  atención sobre algo,</a:t>
            </a:r>
            <a:r>
              <a:rPr lang="es-AR" sz="2400" dirty="0"/>
              <a:t> en este caso,  la construcción de la categoría de “género” y sus relaciones de poder</a:t>
            </a:r>
            <a:r>
              <a:rPr lang="es-AR" sz="2400" b="1" dirty="0"/>
              <a:t>.</a:t>
            </a:r>
            <a:endParaRPr lang="es-AR" sz="2400" dirty="0"/>
          </a:p>
          <a:p>
            <a:pPr algn="just"/>
            <a:r>
              <a:rPr lang="es-AR" sz="2400" dirty="0"/>
              <a:t>Para explicarlo mejor, imaginemos que </a:t>
            </a:r>
            <a:r>
              <a:rPr lang="es-AR" sz="2400" b="1" dirty="0"/>
              <a:t>utilizamos unos lentes</a:t>
            </a:r>
            <a:r>
              <a:rPr lang="es-AR" sz="2400" b="1" u="sng" dirty="0"/>
              <a:t>,</a:t>
            </a:r>
            <a:r>
              <a:rPr lang="es-AR" sz="2400" u="sng" dirty="0"/>
              <a:t>  con </a:t>
            </a:r>
            <a:r>
              <a:rPr lang="es-AR" sz="2400" b="1" u="sng" dirty="0"/>
              <a:t>aumento</a:t>
            </a:r>
            <a:r>
              <a:rPr lang="es-AR" sz="2400" dirty="0"/>
              <a:t>,  lo cual  nos permiten </a:t>
            </a:r>
            <a:r>
              <a:rPr lang="es-AR" sz="2400" b="1" u="sng" dirty="0"/>
              <a:t>mirar cosas que sin ellos no podríamos ser capaces de ver u observar</a:t>
            </a:r>
            <a:r>
              <a:rPr lang="es-AR" sz="2400" dirty="0"/>
              <a:t>. Dado que vemos cosas que </a:t>
            </a:r>
            <a:r>
              <a:rPr lang="es-AR" sz="2400" u="sng" dirty="0"/>
              <a:t>existen en el mundo de siempre</a:t>
            </a:r>
            <a:r>
              <a:rPr lang="es-AR" sz="2400" dirty="0"/>
              <a:t>, pero </a:t>
            </a:r>
            <a:r>
              <a:rPr lang="es-AR" sz="2400" b="1" dirty="0"/>
              <a:t>con los lentes</a:t>
            </a:r>
            <a:r>
              <a:rPr lang="es-AR" sz="2400" dirty="0"/>
              <a:t> nos permiten entender este mundo de una </a:t>
            </a:r>
            <a:r>
              <a:rPr lang="es-AR" sz="2400" b="1" dirty="0"/>
              <a:t>manera  distinta.</a:t>
            </a:r>
            <a:endParaRPr lang="es-AR" sz="2400" dirty="0"/>
          </a:p>
          <a:p>
            <a:pPr lvl="8"/>
            <a:r>
              <a:rPr lang="es-AR" dirty="0" smtClean="0"/>
              <a:t>                                      DRA. VIVIANA E.  GIL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360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			</a:t>
            </a:r>
            <a:r>
              <a:rPr lang="es-MX" dirty="0" smtClean="0">
                <a:solidFill>
                  <a:schemeClr val="tx1"/>
                </a:solidFill>
              </a:rPr>
              <a:t>CONCLUSION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677334" y="1930400"/>
            <a:ext cx="8565664" cy="388077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MX" sz="8000" dirty="0" smtClean="0"/>
              <a:t>Si bien </a:t>
            </a:r>
            <a:r>
              <a:rPr lang="es-MX" sz="8000" b="1" u="sng" dirty="0" smtClean="0"/>
              <a:t>resultaría PROCEDENTE EL AMPARO SINDICAL</a:t>
            </a:r>
            <a:r>
              <a:rPr lang="es-MX" sz="8000" dirty="0" smtClean="0"/>
              <a:t>, dado que el empleador, modificó las condiciones laborales,  en  detrimento de la protección gremial, que detentaba el delegado.  </a:t>
            </a:r>
          </a:p>
          <a:p>
            <a:pPr algn="just"/>
            <a:endParaRPr lang="es-MX" sz="6200" dirty="0"/>
          </a:p>
          <a:p>
            <a:pPr algn="just"/>
            <a:r>
              <a:rPr lang="es-MX" sz="8000" dirty="0" smtClean="0"/>
              <a:t>En el CASO CONCRETO,  desde un punto de vista </a:t>
            </a:r>
            <a:r>
              <a:rPr lang="es-MX" sz="8000" b="1" u="sng" dirty="0" smtClean="0"/>
              <a:t>DE PERSPECTIVA DE GEN</a:t>
            </a:r>
            <a:r>
              <a:rPr lang="es-MX" sz="8000" dirty="0" smtClean="0"/>
              <a:t>ERO, </a:t>
            </a:r>
            <a:r>
              <a:rPr lang="es-MX" sz="8000" b="1" dirty="0" smtClean="0"/>
              <a:t>el TRIBUNAL EN PLENO</a:t>
            </a:r>
            <a:r>
              <a:rPr lang="es-MX" sz="8000" dirty="0" smtClean="0"/>
              <a:t>, dispuso </a:t>
            </a:r>
            <a:r>
              <a:rPr lang="es-MX" sz="8000" b="1" dirty="0" smtClean="0"/>
              <a:t>hacer prevalecer la INTEGRIDAD PSICOFISICA DE trabajadora amenazada ( SRA. ALFARO),</a:t>
            </a:r>
            <a:r>
              <a:rPr lang="es-MX" sz="8000" dirty="0" smtClean="0"/>
              <a:t> por sobre la </a:t>
            </a:r>
            <a:r>
              <a:rPr lang="es-MX" sz="8000" b="1" dirty="0" smtClean="0"/>
              <a:t>PROTECCION GREMIAL</a:t>
            </a:r>
            <a:r>
              <a:rPr lang="es-MX" sz="8000" dirty="0" smtClean="0"/>
              <a:t>, (del actor) mas  aún cuando ya el cargo gremial  no tenía vigencia. </a:t>
            </a:r>
          </a:p>
          <a:p>
            <a:pPr algn="just"/>
            <a:endParaRPr lang="es-MX" sz="8000" dirty="0" smtClean="0"/>
          </a:p>
          <a:p>
            <a:pPr algn="just"/>
            <a:r>
              <a:rPr lang="es-MX" sz="8000" dirty="0" smtClean="0"/>
              <a:t>Por lo que se dispuso </a:t>
            </a:r>
            <a:r>
              <a:rPr lang="es-MX" sz="8000" b="1" dirty="0" smtClean="0"/>
              <a:t>RECHAZAR LA PETICION DE REINSTALACIÓN</a:t>
            </a:r>
            <a:r>
              <a:rPr lang="es-MX" sz="6200" b="1" dirty="0" smtClean="0"/>
              <a:t>. </a:t>
            </a:r>
            <a:endParaRPr lang="es-MX" sz="6200" b="1" dirty="0"/>
          </a:p>
          <a:p>
            <a:pPr algn="just"/>
            <a:r>
              <a:rPr lang="es-MX" sz="8000" dirty="0" smtClean="0"/>
              <a:t>Nuestro fallo  fue </a:t>
            </a:r>
            <a:r>
              <a:rPr lang="es-MX" sz="8000" b="1" u="sng" dirty="0" smtClean="0"/>
              <a:t>CONFIRMADO POR LA  SCJMZA.</a:t>
            </a:r>
          </a:p>
          <a:p>
            <a:pPr lvl="8" algn="just"/>
            <a:endParaRPr lang="es-AR" sz="600" dirty="0" smtClean="0">
              <a:solidFill>
                <a:schemeClr val="tx1"/>
              </a:solidFill>
            </a:endParaRPr>
          </a:p>
          <a:p>
            <a:pPr lvl="8" algn="just"/>
            <a:r>
              <a:rPr lang="es-AR" sz="48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</a:t>
            </a:r>
            <a:r>
              <a:rPr lang="es-AR" sz="4800" dirty="0">
                <a:solidFill>
                  <a:schemeClr val="tx1"/>
                </a:solidFill>
              </a:rPr>
              <a:t>DRA.VIVIANAE.GIL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21891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965914" y="609600"/>
            <a:ext cx="8308087" cy="884349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MARCO NORMATIVO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746974" y="1493949"/>
            <a:ext cx="8527027" cy="454741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1.- </a:t>
            </a:r>
            <a:r>
              <a:rPr lang="es-MX" b="1" dirty="0" smtClean="0"/>
              <a:t>CONVENCION SOBRE ELIMINACION DE TODAS LAS FORMAS DE DISCRIMINACION CONTRA LA MUJER ( CEDAW</a:t>
            </a:r>
            <a:r>
              <a:rPr lang="es-MX" dirty="0" smtClean="0"/>
              <a:t>)  1981. Forma parte del bloque de constitucionalidad mediante la ley 26.171 del 11/12/06, </a:t>
            </a:r>
            <a:r>
              <a:rPr lang="es-MX" b="1" dirty="0" smtClean="0"/>
              <a:t>en virtud 75 inc. 22 CN., que incorpora los Tratados internacionales. </a:t>
            </a:r>
          </a:p>
          <a:p>
            <a:pPr algn="just"/>
            <a:r>
              <a:rPr lang="es-MX" b="1" u="sng" dirty="0" smtClean="0"/>
              <a:t>ART. 1 DE LA CEDAW</a:t>
            </a:r>
            <a:r>
              <a:rPr lang="es-MX" dirty="0" smtClean="0"/>
              <a:t>: Define a la DISCRIMINACION contra la mujer como: </a:t>
            </a:r>
          </a:p>
          <a:p>
            <a:pPr algn="just"/>
            <a:r>
              <a:rPr lang="es-MX" dirty="0" smtClean="0"/>
              <a:t>TODA DISTINCIÓN, EXCLUSIÓN O RESTRICCIÓN, basada en el  SEXO que tenga  por objeto o por resultado,  MENOSCABAR O ANULAR EL RECONOCIMIENTO, GOCE O EJERCICIO POR LA MUJER, independientemente de su estado civil, sobre la base de la igualdad  DEL HOMBRE Y DE LA MUJER, de los derechos humanos y las libertades fundamentales  en las esferas políticas, económicas, social, cultural y civil y en cualquier otra esfera.</a:t>
            </a:r>
          </a:p>
          <a:p>
            <a:pPr algn="just"/>
            <a:r>
              <a:rPr lang="es-MX" dirty="0" smtClean="0"/>
              <a:t>El Comité de la CEDAW, emitió la </a:t>
            </a:r>
            <a:r>
              <a:rPr lang="es-MX" b="1" u="sng" dirty="0" smtClean="0"/>
              <a:t>Recomendación Gral. 35</a:t>
            </a:r>
            <a:r>
              <a:rPr lang="es-MX" dirty="0" smtClean="0"/>
              <a:t>, “La violencia por RAZÓN de GENERO contra la mujer, es uno de los medios sociales, políticos, económicos fundamentales a través de los cuales se perpetúa la posición subordinada de la MUJER  respecto al HOMBRE y sus papeles estereotipados. </a:t>
            </a:r>
          </a:p>
          <a:p>
            <a:pPr lvl="8" algn="just"/>
            <a:r>
              <a:rPr lang="es-AR" sz="1300" dirty="0" smtClean="0">
                <a:solidFill>
                  <a:schemeClr val="tx1"/>
                </a:solidFill>
              </a:rPr>
              <a:t>                                                     DRA.VIVIANAE.GIL</a:t>
            </a:r>
            <a:endParaRPr lang="es-AR" sz="1300" dirty="0">
              <a:solidFill>
                <a:schemeClr val="tx1"/>
              </a:solidFill>
            </a:endParaRP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59327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CONVENCIÓN DE BELEM DO PARÁ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sz="2400" dirty="0" smtClean="0"/>
              <a:t>La Convención </a:t>
            </a:r>
            <a:r>
              <a:rPr lang="es-MX" sz="2400" b="1" dirty="0" smtClean="0"/>
              <a:t>Interamericana </a:t>
            </a:r>
            <a:r>
              <a:rPr lang="es-MX" sz="2400" dirty="0" smtClean="0"/>
              <a:t>para PREVENIR, SANCIONAR Y ERRADICAR LA VIOLENCIA CONTRA LAS MUJERES. </a:t>
            </a:r>
            <a:endParaRPr lang="es-AR" sz="2400" dirty="0"/>
          </a:p>
          <a:p>
            <a:pPr algn="just"/>
            <a:r>
              <a:rPr lang="es-MX" sz="2400" dirty="0" smtClean="0"/>
              <a:t>Fue incorporada por la Ley </a:t>
            </a:r>
            <a:r>
              <a:rPr lang="es-MX" sz="2400" b="1" dirty="0" smtClean="0"/>
              <a:t>24.632 9/4/96</a:t>
            </a:r>
            <a:r>
              <a:rPr lang="es-MX" sz="2400" dirty="0" smtClean="0"/>
              <a:t>. </a:t>
            </a:r>
          </a:p>
          <a:p>
            <a:pPr algn="just"/>
            <a:r>
              <a:rPr lang="es-MX" sz="2400" dirty="0" smtClean="0"/>
              <a:t>Esta </a:t>
            </a:r>
            <a:r>
              <a:rPr lang="es-MX" sz="2400" b="1" dirty="0" smtClean="0"/>
              <a:t>norma SUPRALEGAL </a:t>
            </a:r>
            <a:r>
              <a:rPr lang="es-MX" sz="2400" dirty="0" smtClean="0"/>
              <a:t>define a la VIOLENCIA CONTRA LA MUJER como: “ CUALQUIER ACCION O CONDUCTA, basada en el genero, que cause, muerte, daño o sufrimiento físico, sexual o psicológico a la MUJER, tanto en </a:t>
            </a:r>
            <a:r>
              <a:rPr lang="es-MX" sz="2400" u="sng" dirty="0" smtClean="0"/>
              <a:t>el ámbito público como en el privado. (art.1). </a:t>
            </a:r>
          </a:p>
          <a:p>
            <a:pPr algn="just"/>
            <a:r>
              <a:rPr lang="es-MX" sz="2400" dirty="0" smtClean="0"/>
              <a:t>En el </a:t>
            </a:r>
            <a:r>
              <a:rPr lang="es-MX" sz="2400" b="1" dirty="0" smtClean="0"/>
              <a:t>art. 7</a:t>
            </a:r>
            <a:r>
              <a:rPr lang="es-MX" sz="2400" dirty="0" smtClean="0"/>
              <a:t>, pone en </a:t>
            </a:r>
            <a:r>
              <a:rPr lang="es-MX" sz="2400" b="1" dirty="0" smtClean="0"/>
              <a:t>cabeza del ESTADO</a:t>
            </a:r>
            <a:r>
              <a:rPr lang="es-MX" sz="2400" dirty="0" smtClean="0"/>
              <a:t>, actuar con la debida diligencia para PREVENIR, INVESTIGAR Y SANCIONAR, toda VIOLENCIA CONTRA LA MUJER. </a:t>
            </a:r>
          </a:p>
          <a:p>
            <a:pPr lvl="8" algn="just"/>
            <a:r>
              <a:rPr lang="es-AR" sz="1300" dirty="0" smtClean="0">
                <a:solidFill>
                  <a:schemeClr val="tx1"/>
                </a:solidFill>
              </a:rPr>
              <a:t>                                                       DRA.VIVIANAE.GIL</a:t>
            </a:r>
            <a:endParaRPr lang="es-AR" sz="1300" dirty="0">
              <a:solidFill>
                <a:schemeClr val="tx1"/>
              </a:solidFill>
            </a:endParaRPr>
          </a:p>
          <a:p>
            <a:endParaRPr lang="es-MX" sz="2400" dirty="0" smtClean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67816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Ley 27.580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/>
              <a:t>Mediante esta ley se aprobó el CONVENIO SOBRE LA ELIMINACIÓN DE LA VIOLENCIA Y EL ACOSO EN EL </a:t>
            </a:r>
            <a:r>
              <a:rPr lang="es-MX" sz="2800" b="1" u="sng" dirty="0" smtClean="0"/>
              <a:t>MUNDO DEL TRABAJO</a:t>
            </a:r>
            <a:r>
              <a:rPr lang="es-MX" sz="2800" dirty="0" smtClean="0"/>
              <a:t>.</a:t>
            </a:r>
          </a:p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CONVENIO 190 adoptado por la Conferencia General de la Organización del trabajo. </a:t>
            </a:r>
          </a:p>
          <a:p>
            <a:pPr lvl="6" algn="just"/>
            <a:endParaRPr lang="es-AR" sz="600" dirty="0" smtClean="0">
              <a:solidFill>
                <a:schemeClr val="tx1"/>
              </a:solidFill>
            </a:endParaRPr>
          </a:p>
          <a:p>
            <a:pPr lvl="8" algn="just"/>
            <a:r>
              <a:rPr lang="es-AR" sz="600" dirty="0">
                <a:solidFill>
                  <a:schemeClr val="tx1"/>
                </a:solidFill>
              </a:rPr>
              <a:t> </a:t>
            </a:r>
            <a:r>
              <a:rPr lang="es-AR" sz="6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</a:t>
            </a:r>
          </a:p>
          <a:p>
            <a:pPr lvl="8" algn="just"/>
            <a:r>
              <a:rPr lang="es-AR" sz="600" dirty="0">
                <a:solidFill>
                  <a:schemeClr val="tx1"/>
                </a:solidFill>
              </a:rPr>
              <a:t> </a:t>
            </a:r>
            <a:r>
              <a:rPr lang="es-AR" sz="600" dirty="0" smtClean="0">
                <a:solidFill>
                  <a:schemeClr val="tx1"/>
                </a:solidFill>
              </a:rPr>
              <a:t>                                                                                               </a:t>
            </a:r>
            <a:r>
              <a:rPr lang="es-AR" dirty="0" smtClean="0">
                <a:solidFill>
                  <a:schemeClr val="tx1"/>
                </a:solidFill>
              </a:rPr>
              <a:t> </a:t>
            </a:r>
            <a:r>
              <a:rPr lang="es-AR" dirty="0">
                <a:solidFill>
                  <a:schemeClr val="tx1"/>
                </a:solidFill>
              </a:rPr>
              <a:t>DRA.VIVIANAE.GIL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18518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 </a:t>
            </a:r>
            <a:r>
              <a:rPr lang="es-MX" dirty="0" smtClean="0">
                <a:solidFill>
                  <a:schemeClr val="tx1"/>
                </a:solidFill>
              </a:rPr>
              <a:t>ESTA NORMATIVA DEFINE “VIOLENCIA Y ACOSO”…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000" dirty="0" smtClean="0"/>
              <a:t>En el mundo </a:t>
            </a:r>
            <a:r>
              <a:rPr lang="es-MX" sz="2000" b="1" u="sng" dirty="0" smtClean="0"/>
              <a:t>del TRABAJO</a:t>
            </a:r>
            <a:r>
              <a:rPr lang="es-MX" sz="2000" dirty="0" smtClean="0"/>
              <a:t>, como un CONJUNTO de comportamientos y practicas INACEPTABLES o de AMENAZAS de tales </a:t>
            </a:r>
            <a:r>
              <a:rPr lang="es-MX" sz="2000" b="1" dirty="0" smtClean="0"/>
              <a:t>comportamientos y prácticas, ya sea que se manifiesten </a:t>
            </a:r>
            <a:r>
              <a:rPr lang="es-MX" sz="2000" b="1" u="sng" dirty="0" smtClean="0"/>
              <a:t>UNA SOLA VEZ </a:t>
            </a:r>
            <a:r>
              <a:rPr lang="es-MX" sz="2000" dirty="0" smtClean="0"/>
              <a:t>o de </a:t>
            </a:r>
            <a:r>
              <a:rPr lang="es-MX" sz="2000" b="1" u="sng" dirty="0" smtClean="0"/>
              <a:t>manera REPETIDA</a:t>
            </a:r>
            <a:r>
              <a:rPr lang="es-MX" sz="2000" dirty="0" smtClean="0"/>
              <a:t>, que tenga por OBJETO, que causen o sean susceptibles de causar, </a:t>
            </a:r>
            <a:r>
              <a:rPr lang="es-MX" sz="2000" b="1" u="sng" dirty="0" smtClean="0"/>
              <a:t>UN DAÑO </a:t>
            </a:r>
            <a:r>
              <a:rPr lang="es-MX" sz="2000" dirty="0" smtClean="0"/>
              <a:t>físico, psicológico, sexual o económico, e incluye la VIOLENCIA Y EL ACOSO por razón de GÉNERO. </a:t>
            </a:r>
          </a:p>
          <a:p>
            <a:pPr algn="just"/>
            <a:r>
              <a:rPr lang="es-MX" sz="2000" dirty="0" smtClean="0"/>
              <a:t>Luego define a la VIOLENCIA O ACOSO POR RAZON DE GÉNERO, como aquella violencia que va dirigida </a:t>
            </a:r>
            <a:r>
              <a:rPr lang="es-MX" sz="2000" u="sng" dirty="0" smtClean="0"/>
              <a:t>contra las personas por razón de su SEXO o GENERO</a:t>
            </a:r>
            <a:r>
              <a:rPr lang="es-MX" sz="2000" dirty="0" smtClean="0"/>
              <a:t>,  o que afecten de manera desproporcionada a personas de un sexo o género determinado, e incluye el ACOSO SEXUAL. </a:t>
            </a:r>
          </a:p>
          <a:p>
            <a:pPr lvl="3"/>
            <a:r>
              <a:rPr lang="es-AR" sz="6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AR" dirty="0" smtClean="0">
                <a:solidFill>
                  <a:schemeClr val="tx1"/>
                </a:solidFill>
              </a:rPr>
              <a:t>DRA.VIVIANAE.GIL</a:t>
            </a:r>
            <a:endParaRPr lang="es-AR" dirty="0">
              <a:solidFill>
                <a:schemeClr val="tx1"/>
              </a:solidFill>
            </a:endParaRP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68786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5" y="1403798"/>
            <a:ext cx="8596668" cy="206062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 </a:t>
            </a:r>
            <a:r>
              <a:rPr lang="es-AR" dirty="0" smtClean="0">
                <a:solidFill>
                  <a:schemeClr val="tx1"/>
                </a:solidFill>
              </a:rPr>
              <a:t>“ZAPATA C/ OSEP P/ AMAPRO SINDICAL</a:t>
            </a:r>
            <a:r>
              <a:rPr lang="es-AR" dirty="0" smtClean="0"/>
              <a:t>”</a:t>
            </a:r>
            <a:endParaRPr lang="es-A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677335" y="4134118"/>
            <a:ext cx="8596668" cy="2034861"/>
          </a:xfrm>
        </p:spPr>
        <p:txBody>
          <a:bodyPr/>
          <a:lstStyle/>
          <a:p>
            <a:pPr algn="just"/>
            <a:r>
              <a:rPr lang="es-AR" b="1" dirty="0" smtClean="0">
                <a:solidFill>
                  <a:schemeClr val="tx1"/>
                </a:solidFill>
              </a:rPr>
              <a:t>Fallo N° 158.541</a:t>
            </a:r>
            <a:r>
              <a:rPr lang="es-AR" dirty="0" smtClean="0">
                <a:solidFill>
                  <a:schemeClr val="tx1"/>
                </a:solidFill>
              </a:rPr>
              <a:t>. </a:t>
            </a:r>
            <a:r>
              <a:rPr lang="es-AR" b="1" dirty="0" smtClean="0">
                <a:solidFill>
                  <a:schemeClr val="tx1"/>
                </a:solidFill>
              </a:rPr>
              <a:t>QUINTA CAMARA DEL TRABAJO</a:t>
            </a:r>
            <a:r>
              <a:rPr lang="es-AR" dirty="0" smtClean="0">
                <a:solidFill>
                  <a:schemeClr val="tx1"/>
                </a:solidFill>
              </a:rPr>
              <a:t>. PRIMERA CIRCUNSCRIPCION PROVINCIAL. </a:t>
            </a:r>
            <a:r>
              <a:rPr lang="es-AR" b="1" dirty="0" smtClean="0">
                <a:solidFill>
                  <a:schemeClr val="tx1"/>
                </a:solidFill>
              </a:rPr>
              <a:t>10/6/2021</a:t>
            </a:r>
            <a:r>
              <a:rPr lang="es-AR" b="1" dirty="0" smtClean="0"/>
              <a:t>.</a:t>
            </a:r>
            <a:r>
              <a:rPr lang="es-AR" dirty="0" smtClean="0"/>
              <a:t> </a:t>
            </a:r>
          </a:p>
          <a:p>
            <a:pPr algn="just"/>
            <a:endParaRPr lang="es-AR" dirty="0"/>
          </a:p>
          <a:p>
            <a:pPr algn="just"/>
            <a:endParaRPr lang="es-AR" dirty="0" smtClean="0"/>
          </a:p>
          <a:p>
            <a:r>
              <a:rPr lang="es-AR" dirty="0"/>
              <a:t>	</a:t>
            </a:r>
            <a:r>
              <a:rPr lang="es-AR" dirty="0" smtClean="0"/>
              <a:t>												</a:t>
            </a:r>
            <a:r>
              <a:rPr lang="es-AR" sz="1200" dirty="0" smtClean="0">
                <a:solidFill>
                  <a:schemeClr val="tx1"/>
                </a:solidFill>
              </a:rPr>
              <a:t>DRA.VIVIANAE.GIL</a:t>
            </a:r>
            <a:endParaRPr lang="es-A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585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EN CUANTO A LA PROTECCIÓN NACIONAL LEY 26.485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/>
              <a:t>LEY DE PROTECCIÓN INTEGRAL PARA </a:t>
            </a:r>
            <a:r>
              <a:rPr lang="es-MX" sz="2800" b="1" u="sng" dirty="0" smtClean="0"/>
              <a:t>PREVENIR, SANCIONAR Y ERRADICAR </a:t>
            </a:r>
            <a:r>
              <a:rPr lang="es-MX" sz="2800" dirty="0" smtClean="0"/>
              <a:t>LA VIOLENCIA CONTRA LAS MUJERES EN LOS AMBITOS EN QUE DESARROLLEN SUS RELACIONES INTERPERSONALES </a:t>
            </a:r>
          </a:p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SE DICTO 1/4/2009. </a:t>
            </a:r>
          </a:p>
          <a:p>
            <a:pPr lvl="8" algn="just"/>
            <a:r>
              <a:rPr lang="es-AR" dirty="0" smtClean="0">
                <a:solidFill>
                  <a:schemeClr val="tx1"/>
                </a:solidFill>
              </a:rPr>
              <a:t>                                                          DRA.VIVIANAE.GIL</a:t>
            </a:r>
            <a:endParaRPr lang="es-AR" dirty="0">
              <a:solidFill>
                <a:schemeClr val="tx1"/>
              </a:solidFill>
            </a:endParaRPr>
          </a:p>
          <a:p>
            <a:pPr lvl="8"/>
            <a:endParaRPr lang="es-AR" sz="2200" dirty="0"/>
          </a:p>
        </p:txBody>
      </p:sp>
    </p:spTree>
    <p:extLst>
      <p:ext uri="{BB962C8B-B14F-4D97-AF65-F5344CB8AC3E}">
        <p14:creationId xmlns:p14="http://schemas.microsoft.com/office/powerpoint/2010/main" val="2882577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Ley 26.486 dispone los - tipos de violencia y las - modalidades o ámbitos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b="1" dirty="0" smtClean="0"/>
              <a:t>ART. 5:  </a:t>
            </a:r>
            <a:r>
              <a:rPr lang="es-AR" dirty="0" smtClean="0"/>
              <a:t>TIPOS DE VIOLENCIA</a:t>
            </a:r>
            <a:endParaRPr lang="es-AR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> FISICA</a:t>
            </a:r>
          </a:p>
          <a:p>
            <a:r>
              <a:rPr lang="es-AR" sz="2800" dirty="0" smtClean="0"/>
              <a:t>PSICOLÓGICA</a:t>
            </a:r>
          </a:p>
          <a:p>
            <a:r>
              <a:rPr lang="es-AR" sz="2800" dirty="0" smtClean="0"/>
              <a:t>SEXUAL</a:t>
            </a:r>
          </a:p>
          <a:p>
            <a:r>
              <a:rPr lang="es-AR" sz="2800" dirty="0" smtClean="0"/>
              <a:t>ECONÓMICA Y PATRIMONIAL</a:t>
            </a:r>
          </a:p>
          <a:p>
            <a:r>
              <a:rPr lang="es-AR" sz="2800" dirty="0" smtClean="0"/>
              <a:t>SIMBÓLICA</a:t>
            </a:r>
            <a:endParaRPr lang="es-AR" sz="2800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/>
          <a:lstStyle/>
          <a:p>
            <a:r>
              <a:rPr lang="es-AR" b="1" dirty="0" smtClean="0"/>
              <a:t>ART. 6:  </a:t>
            </a:r>
            <a:r>
              <a:rPr lang="es-AR" dirty="0" smtClean="0"/>
              <a:t>MODALIDADES </a:t>
            </a:r>
            <a:endParaRPr lang="es-AR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861368" y="2737245"/>
            <a:ext cx="4412633" cy="3637797"/>
          </a:xfrm>
        </p:spPr>
        <p:txBody>
          <a:bodyPr>
            <a:normAutofit lnSpcReduction="10000"/>
          </a:bodyPr>
          <a:lstStyle/>
          <a:p>
            <a:r>
              <a:rPr lang="es-AR" sz="2400" dirty="0" smtClean="0"/>
              <a:t>VIOLENCIA DOMÉSTICA</a:t>
            </a:r>
          </a:p>
          <a:p>
            <a:r>
              <a:rPr lang="es-AR" sz="2400" dirty="0" smtClean="0"/>
              <a:t>VIOLENCIA INSTITUCIONAL</a:t>
            </a:r>
          </a:p>
          <a:p>
            <a:r>
              <a:rPr lang="es-AR" sz="2400" dirty="0" smtClean="0"/>
              <a:t>VIOLENCIA LABORAL</a:t>
            </a:r>
          </a:p>
          <a:p>
            <a:r>
              <a:rPr lang="es-AR" sz="2400" dirty="0" smtClean="0"/>
              <a:t>VIOLENCIA CONTRA LA LIBERTAD REPRODUCTIVA</a:t>
            </a:r>
          </a:p>
          <a:p>
            <a:r>
              <a:rPr lang="es-AR" sz="2400" dirty="0" smtClean="0"/>
              <a:t>VIOLENCIA OBSTÉTRICA</a:t>
            </a:r>
          </a:p>
          <a:p>
            <a:r>
              <a:rPr lang="es-AR" sz="2400" dirty="0" smtClean="0"/>
              <a:t>VIOLENCIA MEDIÁTICA</a:t>
            </a:r>
          </a:p>
          <a:p>
            <a:r>
              <a:rPr lang="es-AR" sz="2400" dirty="0"/>
              <a:t> </a:t>
            </a:r>
            <a:r>
              <a:rPr lang="es-AR" sz="2400" dirty="0" smtClean="0"/>
              <a:t>		</a:t>
            </a:r>
            <a:r>
              <a:rPr lang="es-AR" sz="1200" dirty="0" smtClean="0"/>
              <a:t>	                        DRA. VIVIANA E. GIL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352489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MENDOZA ADHIRIDO A ESTA LEY MEDIANTE  LA </a:t>
            </a:r>
            <a:r>
              <a:rPr lang="es-MX" u="sng" dirty="0" smtClean="0">
                <a:solidFill>
                  <a:schemeClr val="tx1"/>
                </a:solidFill>
              </a:rPr>
              <a:t>LEY PROVINCIAL 8226 </a:t>
            </a:r>
            <a:r>
              <a:rPr lang="es-MX" dirty="0" smtClean="0">
                <a:solidFill>
                  <a:schemeClr val="tx1"/>
                </a:solidFill>
              </a:rPr>
              <a:t>(30/11/10)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sz="2000" dirty="0" smtClean="0"/>
              <a:t>Su modificatoria 9262 (20/11/20)</a:t>
            </a:r>
          </a:p>
          <a:p>
            <a:pPr algn="just"/>
            <a:r>
              <a:rPr lang="es-MX" sz="2000" dirty="0" smtClean="0"/>
              <a:t>Luego a nivel provincial se dictó </a:t>
            </a:r>
            <a:r>
              <a:rPr lang="es-MX" sz="2000" b="1" u="sng" dirty="0" smtClean="0"/>
              <a:t>la ley 9263 </a:t>
            </a:r>
            <a:r>
              <a:rPr lang="es-MX" sz="2000" dirty="0" smtClean="0"/>
              <a:t>publicada 29/10/20. Cuyo OBJETO es PREVENIR, ABORDAR, SANCIONAR Y ERRADICAR LA VIOLENCIA LABORAL. </a:t>
            </a:r>
          </a:p>
          <a:p>
            <a:pPr algn="just"/>
            <a:r>
              <a:rPr lang="es-MX" sz="2000" dirty="0" smtClean="0"/>
              <a:t>Esta ley define a la </a:t>
            </a:r>
            <a:r>
              <a:rPr lang="es-MX" sz="2000" b="1" dirty="0" smtClean="0"/>
              <a:t>VILOLENCIA LABORAL</a:t>
            </a:r>
            <a:r>
              <a:rPr lang="es-MX" sz="2000" dirty="0" smtClean="0"/>
              <a:t>, como toda CONDUCTA de ACCION U OMISIÓN, directa o indirecta, disposición, criterio o práctica, ejercida en el AMBITO LABORAL o en entornos o comunicaciones relacionadas con el TRABAJO, que atenten contra la VIDA, DIGNIDAD, LIBERTAD, SEGURIDAD PERSONAL, INTEGRIDAD FÍSICA, MORAL, SEXUAL, PSICOLÓGICA O SOCIAL, de las personas trabajadoras. </a:t>
            </a:r>
          </a:p>
          <a:p>
            <a:pPr algn="just"/>
            <a:r>
              <a:rPr lang="es-AR" sz="20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															</a:t>
            </a:r>
            <a:r>
              <a:rPr lang="es-AR" sz="1200" dirty="0" smtClean="0">
                <a:solidFill>
                  <a:schemeClr val="tx1"/>
                </a:solidFill>
              </a:rPr>
              <a:t>DRA.VIVIANAE.GIL</a:t>
            </a:r>
            <a:endParaRPr lang="es-AR" sz="1200" dirty="0">
              <a:solidFill>
                <a:schemeClr val="tx1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55064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DECRETO PROVINCIAL N° 526 </a:t>
            </a:r>
            <a:br>
              <a:rPr lang="es-MX" dirty="0" smtClean="0">
                <a:solidFill>
                  <a:schemeClr val="tx1"/>
                </a:solidFill>
              </a:rPr>
            </a:br>
            <a:r>
              <a:rPr lang="es-MX" dirty="0" smtClean="0">
                <a:solidFill>
                  <a:schemeClr val="tx1"/>
                </a:solidFill>
              </a:rPr>
              <a:t>(29/4/21)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000" dirty="0" smtClean="0"/>
              <a:t>Este DECRETO aprobó el </a:t>
            </a:r>
            <a:r>
              <a:rPr lang="es-MX" sz="2000" b="1" dirty="0" smtClean="0"/>
              <a:t>ACUERDO FEDERAL para una Argentina unida contra la VIOLENCIA DE GENERO</a:t>
            </a:r>
            <a:r>
              <a:rPr lang="es-MX" sz="2000" dirty="0" smtClean="0"/>
              <a:t>. </a:t>
            </a:r>
          </a:p>
          <a:p>
            <a:pPr algn="just"/>
            <a:r>
              <a:rPr lang="es-MX" sz="2000" dirty="0" smtClean="0"/>
              <a:t>LA IMPORTANCIA de este acuerdo, es que los GOBERNANTES se comprometieron </a:t>
            </a:r>
            <a:r>
              <a:rPr lang="es-MX" sz="2000" b="1" dirty="0" smtClean="0"/>
              <a:t>adoptar </a:t>
            </a:r>
            <a:r>
              <a:rPr lang="es-MX" sz="2000" b="1" u="sng" dirty="0" smtClean="0"/>
              <a:t>medidas necesarias </a:t>
            </a:r>
            <a:r>
              <a:rPr lang="es-MX" sz="2000" b="1" dirty="0" smtClean="0"/>
              <a:t>tendientes   a PROMOVER en el PODER JUDICIAL de cada provincia</a:t>
            </a:r>
            <a:r>
              <a:rPr lang="es-MX" sz="2000" dirty="0" smtClean="0"/>
              <a:t>, avances con las TRANSFORMACIONES NECESARIAS para la </a:t>
            </a:r>
            <a:r>
              <a:rPr lang="es-MX" sz="2000" b="1" u="sng" dirty="0" smtClean="0"/>
              <a:t>incorporación</a:t>
            </a:r>
            <a:r>
              <a:rPr lang="es-MX" sz="2000" dirty="0" smtClean="0"/>
              <a:t> de la PERSPECTIVA DE GENERO,  realicen las </a:t>
            </a:r>
            <a:r>
              <a:rPr lang="es-MX" sz="2000" u="sng" dirty="0" smtClean="0"/>
              <a:t>capacitaciones necesarias</a:t>
            </a:r>
            <a:r>
              <a:rPr lang="es-MX" sz="2000" dirty="0" smtClean="0"/>
              <a:t> que correspondan para actualizar sus prácticas y que establezcan mecanismos y circuitos de trabajo, que aseguren una rápida, coordinada y especializada gestión de los casos de VIOLENCIA  por motivos de GENERO. </a:t>
            </a:r>
          </a:p>
          <a:p>
            <a:pPr lvl="7" algn="just"/>
            <a:r>
              <a:rPr lang="es-AR" dirty="0" smtClean="0">
                <a:solidFill>
                  <a:schemeClr val="tx1"/>
                </a:solidFill>
              </a:rPr>
              <a:t>                                                                DRA.VIVIANAE.GIL</a:t>
            </a:r>
            <a:endParaRPr lang="es-AR" dirty="0">
              <a:solidFill>
                <a:schemeClr val="tx1"/>
              </a:solidFill>
            </a:endParaRPr>
          </a:p>
          <a:p>
            <a:pPr lvl="7"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264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PRECEDENTES DE NUESTRO SUPERIOR TRIBUNAL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u="sng" dirty="0" smtClean="0"/>
              <a:t>FALLO de la SALA II </a:t>
            </a:r>
            <a:r>
              <a:rPr lang="es-MX" dirty="0" smtClean="0"/>
              <a:t>: </a:t>
            </a:r>
          </a:p>
          <a:p>
            <a:r>
              <a:rPr lang="es-MX" dirty="0" smtClean="0"/>
              <a:t>“MONTANI” del 16/3/20.</a:t>
            </a:r>
          </a:p>
          <a:p>
            <a:r>
              <a:rPr lang="es-MX" dirty="0" smtClean="0"/>
              <a:t>“KRAUS”  del 19/11/20.</a:t>
            </a:r>
          </a:p>
          <a:p>
            <a:r>
              <a:rPr lang="es-MX" dirty="0" smtClean="0"/>
              <a:t>“MORALES”  del 26/3/21.</a:t>
            </a:r>
          </a:p>
          <a:p>
            <a:r>
              <a:rPr lang="es-MX" dirty="0"/>
              <a:t> </a:t>
            </a:r>
            <a:r>
              <a:rPr lang="es-MX" dirty="0" smtClean="0"/>
              <a:t>“CASTILLO OROZCO” del 5/4/21. </a:t>
            </a:r>
          </a:p>
          <a:p>
            <a:r>
              <a:rPr lang="es-MX" dirty="0" smtClean="0"/>
              <a:t>“ARACENA” del 3/5/21. </a:t>
            </a:r>
          </a:p>
          <a:p>
            <a:r>
              <a:rPr lang="es-MX" dirty="0" smtClean="0"/>
              <a:t>Fallo </a:t>
            </a:r>
            <a:r>
              <a:rPr lang="es-MX" b="1" dirty="0" smtClean="0"/>
              <a:t>del 2° Juzgado de NEUQUEN</a:t>
            </a:r>
            <a:r>
              <a:rPr lang="es-MX" dirty="0" smtClean="0"/>
              <a:t>, 	Expediente N° 517.397. “ </a:t>
            </a:r>
            <a:r>
              <a:rPr lang="es-MX" u="sng" dirty="0" smtClean="0"/>
              <a:t>COSSY PABLO C/ CONSEJO PROVINCIAL DE EDUCACIÓN DE NEUQUEN P/ SUMARISIMO”. </a:t>
            </a:r>
            <a:r>
              <a:rPr lang="es-MX" dirty="0" smtClean="0"/>
              <a:t>Dr. Hugo Daniel </a:t>
            </a:r>
            <a:r>
              <a:rPr lang="es-MX" dirty="0" err="1" smtClean="0"/>
              <a:t>Ferreyra</a:t>
            </a:r>
            <a:r>
              <a:rPr lang="es-MX" dirty="0" smtClean="0"/>
              <a:t>. (Delegado Gremial que fue separado de su cargo, por  denuncias de varias compañeras donde se </a:t>
            </a:r>
            <a:r>
              <a:rPr lang="es-MX" b="1" u="sng" dirty="0" smtClean="0"/>
              <a:t>le otorgó también preeminencia </a:t>
            </a:r>
            <a:r>
              <a:rPr lang="es-MX" dirty="0" smtClean="0"/>
              <a:t>a la </a:t>
            </a:r>
            <a:r>
              <a:rPr lang="es-MX" u="sng" dirty="0" smtClean="0"/>
              <a:t>protección de la</a:t>
            </a:r>
            <a:r>
              <a:rPr lang="es-MX" b="1" u="sng" dirty="0" smtClean="0"/>
              <a:t> mujer </a:t>
            </a:r>
            <a:r>
              <a:rPr lang="es-MX" u="sng" dirty="0" smtClean="0"/>
              <a:t>sobre la protección gremial). </a:t>
            </a:r>
          </a:p>
          <a:p>
            <a:pPr lvl="8"/>
            <a:r>
              <a:rPr lang="es-AR" sz="7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</a:t>
            </a:r>
            <a:r>
              <a:rPr lang="es-AR" sz="1300" dirty="0" smtClean="0">
                <a:solidFill>
                  <a:schemeClr val="tx1"/>
                </a:solidFill>
              </a:rPr>
              <a:t>DRA.VIVIANA E.GIL</a:t>
            </a:r>
            <a:endParaRPr lang="es-AR" sz="1300" dirty="0">
              <a:solidFill>
                <a:schemeClr val="tx1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73012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u="sng" dirty="0" smtClean="0">
                <a:solidFill>
                  <a:schemeClr val="tx1"/>
                </a:solidFill>
              </a:rPr>
              <a:t>MUCHAS GRACIAS!!!!</a:t>
            </a:r>
            <a:endParaRPr lang="es-AR" u="sng" dirty="0">
              <a:solidFill>
                <a:schemeClr val="tx1"/>
              </a:solidFill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sz="2800" dirty="0"/>
              <a:t>"</a:t>
            </a:r>
            <a:r>
              <a:rPr lang="es-MX" sz="3600" dirty="0" smtClean="0"/>
              <a:t>Luchemos  </a:t>
            </a:r>
            <a:r>
              <a:rPr lang="es-MX" sz="3600" dirty="0"/>
              <a:t>por un mundo donde seamos socialmente iguales, humanamente diferentes y totalmente libres</a:t>
            </a:r>
            <a:r>
              <a:rPr lang="es-MX" sz="3600" dirty="0" smtClean="0"/>
              <a:t>".</a:t>
            </a:r>
          </a:p>
          <a:p>
            <a:pPr marL="3657600" lvl="8" indent="0" algn="just">
              <a:buNone/>
            </a:pPr>
            <a:endParaRPr lang="es-AR" sz="1800" dirty="0" smtClean="0"/>
          </a:p>
          <a:p>
            <a:pPr marL="3657600" lvl="8" indent="0" algn="just">
              <a:buNone/>
            </a:pPr>
            <a:r>
              <a:rPr lang="es-AR" sz="1800" dirty="0" smtClean="0"/>
              <a:t>Rosa </a:t>
            </a:r>
            <a:r>
              <a:rPr lang="es-AR" sz="1800" dirty="0"/>
              <a:t>Luxemburgo</a:t>
            </a:r>
            <a:endParaRPr lang="es-MX" sz="1800" dirty="0"/>
          </a:p>
          <a:p>
            <a:endParaRPr lang="es-AR" sz="3600" dirty="0"/>
          </a:p>
          <a:p>
            <a:pPr lvl="8"/>
            <a:r>
              <a:rPr lang="es-AR" dirty="0" smtClean="0"/>
              <a:t>                                          DRA. VIVIANA E. GIL</a:t>
            </a:r>
            <a:endParaRPr lang="es-AR" dirty="0"/>
          </a:p>
          <a:p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40542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6" y="545207"/>
            <a:ext cx="8596668" cy="1320800"/>
          </a:xfrm>
        </p:spPr>
        <p:txBody>
          <a:bodyPr/>
          <a:lstStyle/>
          <a:p>
            <a:pPr algn="ctr"/>
            <a:r>
              <a:rPr lang="es-AR" dirty="0" smtClean="0"/>
              <a:t>OBJETO DEL AMPARO SINDICAL </a:t>
            </a:r>
            <a:endParaRPr lang="es-AR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sz="2000" dirty="0" smtClean="0"/>
              <a:t>DEJAR SIN EFECTO 2   RESOLUCIONES:</a:t>
            </a:r>
          </a:p>
          <a:p>
            <a:pPr algn="just"/>
            <a:r>
              <a:rPr lang="es-AR" sz="2000" dirty="0" smtClean="0"/>
              <a:t> </a:t>
            </a:r>
            <a:r>
              <a:rPr lang="es-AR" sz="2000" u="sng" dirty="0" smtClean="0"/>
              <a:t>N° 2018-21 </a:t>
            </a:r>
            <a:r>
              <a:rPr lang="es-AR" sz="2000" dirty="0" smtClean="0"/>
              <a:t>.</a:t>
            </a:r>
          </a:p>
          <a:p>
            <a:pPr algn="just"/>
            <a:r>
              <a:rPr lang="es-AR" sz="2000" dirty="0" smtClean="0"/>
              <a:t> </a:t>
            </a:r>
            <a:r>
              <a:rPr lang="es-AR" sz="2000" u="sng" dirty="0" smtClean="0"/>
              <a:t>N° 2133 -17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sz="2000" dirty="0" smtClean="0"/>
              <a:t>REESTABLECIMIENTO  </a:t>
            </a:r>
            <a:r>
              <a:rPr lang="es-AR" sz="2000" dirty="0"/>
              <a:t>de las condiciones </a:t>
            </a:r>
            <a:r>
              <a:rPr lang="es-AR" sz="2000" dirty="0" smtClean="0"/>
              <a:t>laborales modificadas y </a:t>
            </a:r>
            <a:endParaRPr lang="es-AR" sz="2000" dirty="0"/>
          </a:p>
          <a:p>
            <a:pPr algn="just"/>
            <a:r>
              <a:rPr lang="es-AR" sz="2000" dirty="0"/>
              <a:t> la RESTITUCION de los haberes descontados de – </a:t>
            </a:r>
            <a:r>
              <a:rPr lang="es-AR" sz="2000" dirty="0" smtClean="0"/>
              <a:t>diciembre 2017. </a:t>
            </a:r>
            <a:endParaRPr lang="es-AR" sz="2000" dirty="0"/>
          </a:p>
          <a:p>
            <a:pPr lvl="4" algn="just"/>
            <a:r>
              <a:rPr lang="es-AR" sz="2000" dirty="0"/>
              <a:t>- enero y </a:t>
            </a:r>
          </a:p>
          <a:p>
            <a:pPr lvl="4" algn="just"/>
            <a:r>
              <a:rPr lang="es-AR" sz="2000" dirty="0"/>
              <a:t>- febrero del </a:t>
            </a:r>
            <a:r>
              <a:rPr lang="es-AR" sz="2000" dirty="0" smtClean="0"/>
              <a:t>2018. </a:t>
            </a:r>
          </a:p>
          <a:p>
            <a:pPr lvl="4"/>
            <a:endParaRPr lang="es-MX" sz="2000" dirty="0"/>
          </a:p>
          <a:p>
            <a:pPr marL="1828800" lvl="4" indent="0">
              <a:buNone/>
            </a:pPr>
            <a:r>
              <a:rPr lang="es-AR" sz="1300" dirty="0">
                <a:solidFill>
                  <a:schemeClr val="tx1"/>
                </a:solidFill>
              </a:rPr>
              <a:t>DRA.VIVIANAE.GIL</a:t>
            </a:r>
          </a:p>
          <a:p>
            <a:pPr lvl="4"/>
            <a:endParaRPr lang="es-MX" sz="2000" dirty="0"/>
          </a:p>
          <a:p>
            <a:pPr lvl="4"/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26558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u="sng" dirty="0" smtClean="0"/>
              <a:t>Relato fáctico</a:t>
            </a:r>
            <a:endParaRPr lang="es-AR" u="sng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400" dirty="0" smtClean="0"/>
              <a:t>ACTOR Se desempeñó como </a:t>
            </a:r>
            <a:r>
              <a:rPr lang="es-AR" sz="2400" u="sng" dirty="0" smtClean="0"/>
              <a:t>encargado</a:t>
            </a:r>
            <a:r>
              <a:rPr lang="es-AR" sz="2400" dirty="0" smtClean="0"/>
              <a:t> de TERAPIA INTENSIVA desde el año </a:t>
            </a:r>
            <a:r>
              <a:rPr lang="es-AR" sz="2400" u="sng" dirty="0" smtClean="0"/>
              <a:t>1999,</a:t>
            </a:r>
            <a:r>
              <a:rPr lang="es-AR" sz="2400" dirty="0" smtClean="0"/>
              <a:t>  por  18 AÑOS</a:t>
            </a:r>
          </a:p>
          <a:p>
            <a:pPr algn="just"/>
            <a:r>
              <a:rPr lang="es-AR" sz="2400" dirty="0" smtClean="0"/>
              <a:t>- 11 años como ENCARGADO </a:t>
            </a:r>
          </a:p>
          <a:p>
            <a:pPr algn="just"/>
            <a:r>
              <a:rPr lang="es-AR" sz="2400" dirty="0" smtClean="0"/>
              <a:t>- 4 años como JEFE</a:t>
            </a:r>
            <a:r>
              <a:rPr lang="es-AR" sz="3200" dirty="0" smtClean="0"/>
              <a:t> </a:t>
            </a:r>
            <a:endParaRPr lang="es-AR" sz="32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dirty="0" smtClean="0"/>
              <a:t> DEMANDADA  venía tomando </a:t>
            </a:r>
            <a:r>
              <a:rPr lang="es-AR" u="sng" dirty="0" smtClean="0"/>
              <a:t>MEDIDAS PERSECUTORIAS  </a:t>
            </a:r>
            <a:r>
              <a:rPr lang="es-AR" dirty="0" smtClean="0"/>
              <a:t>en su contra como DELEGADO GREMIAL (inventándole causas o incumplimientos)</a:t>
            </a:r>
          </a:p>
          <a:p>
            <a:pPr algn="just"/>
            <a:endParaRPr lang="es-AR" dirty="0" smtClean="0"/>
          </a:p>
          <a:p>
            <a:pPr marL="0" indent="0" algn="just">
              <a:buNone/>
            </a:pPr>
            <a:r>
              <a:rPr lang="es-AR" u="sng" dirty="0" smtClean="0"/>
              <a:t>PROCEDEN A SUSPENDERLO</a:t>
            </a:r>
            <a:r>
              <a:rPr lang="es-AR" dirty="0" smtClean="0"/>
              <a:t> en forma preventivo por 30 días…..PRORROGABLE por 30 días más, SIN GOCE DE HABERES.</a:t>
            </a:r>
          </a:p>
          <a:p>
            <a:endParaRPr lang="es-MX" dirty="0"/>
          </a:p>
          <a:p>
            <a:endParaRPr lang="es-MX" dirty="0" smtClean="0"/>
          </a:p>
          <a:p>
            <a:pPr lvl="4"/>
            <a:r>
              <a:rPr lang="es-AR" dirty="0">
                <a:solidFill>
                  <a:schemeClr val="tx1"/>
                </a:solidFill>
              </a:rPr>
              <a:t>DRA.VIVIANAE.GIL</a:t>
            </a:r>
          </a:p>
          <a:p>
            <a:pPr lvl="4"/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279688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u="sng" dirty="0" smtClean="0">
                <a:solidFill>
                  <a:schemeClr val="tx1"/>
                </a:solidFill>
              </a:rPr>
              <a:t>ULTIMA  RESOLUCION….NO SE HIZO EXCLUSION DEL FUERO (2018-21)</a:t>
            </a:r>
            <a:endParaRPr lang="es-AR" b="1" u="sng" dirty="0">
              <a:solidFill>
                <a:schemeClr val="tx1"/>
              </a:solidFill>
            </a:endParaRPr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s-AR" sz="900" dirty="0" smtClean="0"/>
              <a:t> </a:t>
            </a:r>
          </a:p>
          <a:p>
            <a:endParaRPr lang="es-AR" sz="900" dirty="0"/>
          </a:p>
          <a:p>
            <a:endParaRPr lang="es-AR" sz="900" dirty="0" smtClean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231820" y="2189408"/>
            <a:ext cx="4402534" cy="4481847"/>
          </a:xfrm>
        </p:spPr>
        <p:txBody>
          <a:bodyPr>
            <a:noAutofit/>
          </a:bodyPr>
          <a:lstStyle/>
          <a:p>
            <a:pPr algn="just"/>
            <a:r>
              <a:rPr lang="es-AR" dirty="0" smtClean="0"/>
              <a:t>-   En  la última Res. se  dispuso el </a:t>
            </a:r>
            <a:r>
              <a:rPr lang="es-AR" u="sng" dirty="0" smtClean="0"/>
              <a:t>TRASLADO del lugar de trabajo del ACTOR, la cual indica es  NULA</a:t>
            </a:r>
            <a:r>
              <a:rPr lang="es-AR" dirty="0" smtClean="0"/>
              <a:t>. </a:t>
            </a:r>
          </a:p>
          <a:p>
            <a:pPr algn="just"/>
            <a:r>
              <a:rPr lang="es-AR" dirty="0" smtClean="0"/>
              <a:t>Por que NO  se hizo </a:t>
            </a:r>
            <a:r>
              <a:rPr lang="es-AR" u="sng" dirty="0" smtClean="0"/>
              <a:t>EL DESAFUERO </a:t>
            </a:r>
            <a:r>
              <a:rPr lang="es-AR" dirty="0" smtClean="0"/>
              <a:t>del trabajador, por su carácter de  </a:t>
            </a:r>
            <a:r>
              <a:rPr lang="es-AR" u="sng" dirty="0" smtClean="0"/>
              <a:t>DELEGADO GREMIAL. </a:t>
            </a:r>
            <a:r>
              <a:rPr lang="es-AR" dirty="0" smtClean="0"/>
              <a:t> </a:t>
            </a:r>
          </a:p>
          <a:p>
            <a:pPr algn="just"/>
            <a:r>
              <a:rPr lang="es-AR" dirty="0" smtClean="0"/>
              <a:t>NO  SIGUIO EL </a:t>
            </a:r>
            <a:r>
              <a:rPr lang="es-AR" u="sng" dirty="0" smtClean="0"/>
              <a:t>PROC. LEGAL</a:t>
            </a:r>
            <a:r>
              <a:rPr lang="es-AR" dirty="0" smtClean="0"/>
              <a:t>. (Exclusión de tutela) </a:t>
            </a:r>
          </a:p>
          <a:p>
            <a:pPr algn="just"/>
            <a:r>
              <a:rPr lang="es-AR" dirty="0" smtClean="0"/>
              <a:t>Declara que es</a:t>
            </a:r>
            <a:r>
              <a:rPr lang="es-AR" u="sng" dirty="0" smtClean="0"/>
              <a:t> DELEGADO  desde el 2011…reelecto en el 2014 y diciembre del 2017,</a:t>
            </a:r>
            <a:r>
              <a:rPr lang="es-AR" dirty="0" smtClean="0"/>
              <a:t> mandato que vencía en el 2019.</a:t>
            </a:r>
          </a:p>
          <a:p>
            <a:pPr algn="just"/>
            <a:r>
              <a:rPr lang="es-AR" dirty="0" smtClean="0"/>
              <a:t> EMPLEADOR Debidamente NOTIFICADO. </a:t>
            </a:r>
            <a:endParaRPr lang="es-AR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3"/>
          </p:nvPr>
        </p:nvSpPr>
        <p:spPr>
          <a:xfrm>
            <a:off x="5088383" y="2009104"/>
            <a:ext cx="4185617" cy="728141"/>
          </a:xfrm>
        </p:spPr>
        <p:txBody>
          <a:bodyPr/>
          <a:lstStyle/>
          <a:p>
            <a:r>
              <a:rPr lang="es-AR" sz="2000" b="1" u="sng" dirty="0" smtClean="0"/>
              <a:t>ACTOR COMO DELEGADO GREMIAL </a:t>
            </a:r>
            <a:endParaRPr lang="es-AR" sz="2000" b="1" u="sng" dirty="0"/>
          </a:p>
        </p:txBody>
      </p:sp>
      <p:sp>
        <p:nvSpPr>
          <p:cNvPr id="12" name="Marcador de contenido 11"/>
          <p:cNvSpPr>
            <a:spLocks noGrp="1"/>
          </p:cNvSpPr>
          <p:nvPr>
            <p:ph sz="quarter" idx="4"/>
          </p:nvPr>
        </p:nvSpPr>
        <p:spPr>
          <a:xfrm>
            <a:off x="5088383" y="2865978"/>
            <a:ext cx="4288650" cy="380527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s-AR" sz="3800" dirty="0" smtClean="0"/>
              <a:t>Protección de los arts. 48 y 50 de la ley 23.551. </a:t>
            </a:r>
          </a:p>
          <a:p>
            <a:pPr algn="just"/>
            <a:r>
              <a:rPr lang="es-AR" sz="3800" dirty="0" smtClean="0"/>
              <a:t>Tenía protección por un año mas. </a:t>
            </a:r>
          </a:p>
          <a:p>
            <a:pPr algn="just"/>
            <a:r>
              <a:rPr lang="es-AR" sz="3800" dirty="0" smtClean="0"/>
              <a:t>Al ser empleado público, se le debe instruir  SUMARIO ADM. </a:t>
            </a:r>
          </a:p>
          <a:p>
            <a:pPr algn="just"/>
            <a:r>
              <a:rPr lang="es-MX" sz="3800" dirty="0" smtClean="0"/>
              <a:t>Se le debería haber efectuado EXCLUSION DE TUTELA. </a:t>
            </a:r>
            <a:endParaRPr lang="es-AR" sz="3800" dirty="0" smtClean="0"/>
          </a:p>
          <a:p>
            <a:pPr algn="just"/>
            <a:r>
              <a:rPr lang="es-AR" sz="3800" dirty="0" smtClean="0"/>
              <a:t>Por lo que el TRASLADO afectaba su función, quien debe estar en su lugar de trabajo. </a:t>
            </a:r>
          </a:p>
          <a:p>
            <a:pPr algn="just"/>
            <a:r>
              <a:rPr lang="es-AR" sz="3800" dirty="0" smtClean="0"/>
              <a:t>Solicita la RESTITUCION, a su lugar de trabajo.  </a:t>
            </a:r>
          </a:p>
          <a:p>
            <a:pPr lvl="4"/>
            <a:endParaRPr lang="es-AR" dirty="0" smtClean="0">
              <a:solidFill>
                <a:schemeClr val="tx1"/>
              </a:solidFill>
            </a:endParaRPr>
          </a:p>
          <a:p>
            <a:pPr lvl="4"/>
            <a:r>
              <a:rPr lang="es-AR" sz="3000" b="1" dirty="0" smtClean="0">
                <a:solidFill>
                  <a:schemeClr val="tx1"/>
                </a:solidFill>
              </a:rPr>
              <a:t>DRA.VIVIANAE.GIL</a:t>
            </a:r>
            <a:endParaRPr lang="es-AR" sz="3000" b="1" dirty="0">
              <a:solidFill>
                <a:schemeClr val="tx1"/>
              </a:solidFill>
            </a:endParaRPr>
          </a:p>
          <a:p>
            <a:pPr marL="1828800" lvl="4" indent="0">
              <a:buNone/>
            </a:pPr>
            <a:endParaRPr lang="es-AR" dirty="0"/>
          </a:p>
        </p:txBody>
      </p:sp>
      <p:sp>
        <p:nvSpPr>
          <p:cNvPr id="8" name="Flecha abajo 7"/>
          <p:cNvSpPr/>
          <p:nvPr/>
        </p:nvSpPr>
        <p:spPr>
          <a:xfrm>
            <a:off x="6619741" y="2137836"/>
            <a:ext cx="45719" cy="51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Flecha abajo 8"/>
          <p:cNvSpPr/>
          <p:nvPr/>
        </p:nvSpPr>
        <p:spPr>
          <a:xfrm flipV="1">
            <a:off x="6665460" y="2009104"/>
            <a:ext cx="45719" cy="3606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062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8490" y="609600"/>
            <a:ext cx="8475512" cy="1219200"/>
          </a:xfrm>
        </p:spPr>
        <p:txBody>
          <a:bodyPr/>
          <a:lstStyle/>
          <a:p>
            <a:pPr algn="ctr"/>
            <a:r>
              <a:rPr lang="es-AR" b="1" dirty="0" smtClean="0">
                <a:solidFill>
                  <a:schemeClr val="tx1"/>
                </a:solidFill>
              </a:rPr>
              <a:t>CONTESTACION DE DEMANDA</a:t>
            </a:r>
            <a:endParaRPr lang="es-AR" b="1" dirty="0">
              <a:solidFill>
                <a:schemeClr val="tx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275" y="1619276"/>
            <a:ext cx="4359093" cy="663746"/>
          </a:xfrm>
        </p:spPr>
        <p:txBody>
          <a:bodyPr/>
          <a:lstStyle/>
          <a:p>
            <a:pPr algn="ctr"/>
            <a:r>
              <a:rPr lang="es-MX" b="1" dirty="0" smtClean="0"/>
              <a:t>OBJETO</a:t>
            </a:r>
            <a:endParaRPr lang="es-AR" b="1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RECHAZO DE LA DEMANDA - DE LA MEDIDA PRECAUTORIA </a:t>
            </a:r>
          </a:p>
          <a:p>
            <a:r>
              <a:rPr lang="es-AR" sz="2400" dirty="0" smtClean="0"/>
              <a:t>DE NO INNOVAR</a:t>
            </a:r>
            <a:endParaRPr lang="es-AR" sz="2400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25792" y="1455314"/>
            <a:ext cx="4148210" cy="1113075"/>
          </a:xfrm>
        </p:spPr>
        <p:txBody>
          <a:bodyPr/>
          <a:lstStyle/>
          <a:p>
            <a:pPr algn="ctr"/>
            <a:endParaRPr lang="es-MX" b="1" dirty="0" smtClean="0"/>
          </a:p>
          <a:p>
            <a:pPr algn="ctr"/>
            <a:endParaRPr lang="es-MX" b="1" dirty="0"/>
          </a:p>
          <a:p>
            <a:pPr algn="ctr"/>
            <a:endParaRPr lang="es-MX" b="1" dirty="0" smtClean="0"/>
          </a:p>
          <a:p>
            <a:pPr algn="ctr"/>
            <a:endParaRPr lang="es-MX" b="1" dirty="0"/>
          </a:p>
          <a:p>
            <a:pPr algn="ctr"/>
            <a:endParaRPr lang="es-MX" b="1" dirty="0" smtClean="0"/>
          </a:p>
          <a:p>
            <a:pPr algn="ctr"/>
            <a:endParaRPr lang="es-MX" b="1" dirty="0"/>
          </a:p>
          <a:p>
            <a:pPr algn="ctr"/>
            <a:endParaRPr lang="es-MX" b="1" dirty="0" smtClean="0"/>
          </a:p>
          <a:p>
            <a:pPr algn="ctr"/>
            <a:endParaRPr lang="es-MX" b="1" dirty="0"/>
          </a:p>
          <a:p>
            <a:pPr algn="ctr"/>
            <a:endParaRPr lang="es-MX" b="1" dirty="0" smtClean="0"/>
          </a:p>
          <a:p>
            <a:pPr algn="ctr"/>
            <a:r>
              <a:rPr lang="es-MX" b="1" dirty="0" smtClean="0"/>
              <a:t>FUNDAMENTA ORIGEN DEL TRASLADO</a:t>
            </a:r>
            <a:r>
              <a:rPr lang="es-AR" b="1" dirty="0"/>
              <a:t> </a:t>
            </a:r>
            <a:r>
              <a:rPr lang="es-AR" b="1" dirty="0" smtClean="0"/>
              <a:t>A MAIPU</a:t>
            </a:r>
            <a:endParaRPr lang="es-MX" b="1" dirty="0" smtClean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35640" y="2737245"/>
            <a:ext cx="4238362" cy="3560524"/>
          </a:xfrm>
        </p:spPr>
        <p:txBody>
          <a:bodyPr>
            <a:normAutofit fontScale="92500" lnSpcReduction="10000"/>
          </a:bodyPr>
          <a:lstStyle/>
          <a:p>
            <a:r>
              <a:rPr lang="es-AR" sz="2400" dirty="0"/>
              <a:t>L</a:t>
            </a:r>
            <a:r>
              <a:rPr lang="es-AR" sz="2400" dirty="0" smtClean="0"/>
              <a:t>as  </a:t>
            </a:r>
            <a:r>
              <a:rPr lang="es-AR" sz="2400" u="sng" dirty="0" smtClean="0"/>
              <a:t>AMENAZAS DEL AMPARISTA  a sus compañeros</a:t>
            </a:r>
            <a:r>
              <a:rPr lang="es-AR" sz="2400" dirty="0"/>
              <a:t> </a:t>
            </a:r>
            <a:r>
              <a:rPr lang="es-AR" sz="2400" dirty="0" smtClean="0"/>
              <a:t>de trabajo. </a:t>
            </a:r>
          </a:p>
          <a:p>
            <a:r>
              <a:rPr lang="es-AR" sz="2400" dirty="0" smtClean="0"/>
              <a:t>Evitar que el PERSONAL DE UTI del Hospital del Carmen, se vea afectado.</a:t>
            </a:r>
          </a:p>
          <a:p>
            <a:r>
              <a:rPr lang="es-AR" sz="2400" dirty="0" smtClean="0"/>
              <a:t>Evitar que se </a:t>
            </a:r>
            <a:r>
              <a:rPr lang="es-AR" sz="2400" u="sng" dirty="0" smtClean="0"/>
              <a:t>efectivizaran </a:t>
            </a:r>
            <a:r>
              <a:rPr lang="es-AR" sz="2400" dirty="0" smtClean="0"/>
              <a:t>las AMENAZAS  del SR. ZAPATA hacia la Sra. Alfaro.  </a:t>
            </a:r>
          </a:p>
          <a:p>
            <a:pPr lvl="5"/>
            <a:r>
              <a:rPr lang="es-AR" sz="1300" dirty="0">
                <a:solidFill>
                  <a:schemeClr val="tx1"/>
                </a:solidFill>
              </a:rPr>
              <a:t>DRA.VIVIANAE.GIL</a:t>
            </a:r>
          </a:p>
          <a:p>
            <a:pPr lvl="5"/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34942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idx="4294967295"/>
          </p:nvPr>
        </p:nvSpPr>
        <p:spPr>
          <a:xfrm>
            <a:off x="0" y="403225"/>
            <a:ext cx="8596313" cy="1516063"/>
          </a:xfrm>
        </p:spPr>
        <p:txBody>
          <a:bodyPr>
            <a:normAutofit/>
          </a:bodyPr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Base </a:t>
            </a:r>
            <a:r>
              <a:rPr lang="es-AR" u="sng" dirty="0" smtClean="0">
                <a:solidFill>
                  <a:schemeClr val="tx1"/>
                </a:solidFill>
              </a:rPr>
              <a:t>del traslado a MAIPU </a:t>
            </a:r>
            <a:r>
              <a:rPr lang="es-AR" dirty="0" smtClean="0">
                <a:solidFill>
                  <a:schemeClr val="tx1"/>
                </a:solidFill>
              </a:rPr>
              <a:t>se debe a dos hechos puntuales:</a:t>
            </a:r>
            <a:endParaRPr lang="es-AR" u="sng" dirty="0">
              <a:solidFill>
                <a:schemeClr val="tx1"/>
              </a:solidFill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idx="4294967295"/>
          </p:nvPr>
        </p:nvSpPr>
        <p:spPr>
          <a:xfrm>
            <a:off x="0" y="2302256"/>
            <a:ext cx="8596313" cy="38814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AR" sz="2400" b="1" u="sng" dirty="0" smtClean="0">
                <a:solidFill>
                  <a:schemeClr val="tx1"/>
                </a:solidFill>
              </a:rPr>
              <a:t>DENUNCIA PENAL</a:t>
            </a:r>
            <a:r>
              <a:rPr lang="es-AR" sz="2400" dirty="0" smtClean="0">
                <a:solidFill>
                  <a:schemeClr val="tx1"/>
                </a:solidFill>
              </a:rPr>
              <a:t>, efectuada por la Sra. MARIA ISABEL ALFARO,  </a:t>
            </a:r>
            <a:r>
              <a:rPr lang="es-AR" sz="2400" dirty="0">
                <a:solidFill>
                  <a:schemeClr val="tx1"/>
                </a:solidFill>
              </a:rPr>
              <a:t>ante el </a:t>
            </a:r>
            <a:r>
              <a:rPr lang="es-AR" sz="2400" u="sng" dirty="0">
                <a:solidFill>
                  <a:schemeClr val="tx1"/>
                </a:solidFill>
              </a:rPr>
              <a:t>Ministerio Público </a:t>
            </a:r>
            <a:r>
              <a:rPr lang="es-AR" sz="2400" u="sng" dirty="0" smtClean="0">
                <a:solidFill>
                  <a:schemeClr val="tx1"/>
                </a:solidFill>
              </a:rPr>
              <a:t>Fiscal. </a:t>
            </a:r>
            <a:endParaRPr lang="es-AR" sz="2400" dirty="0" smtClean="0"/>
          </a:p>
          <a:p>
            <a:pPr algn="just"/>
            <a:r>
              <a:rPr lang="es-AR" sz="2400" dirty="0" smtClean="0">
                <a:solidFill>
                  <a:schemeClr val="tx1"/>
                </a:solidFill>
              </a:rPr>
              <a:t>Expediente Caratulado:  N° P-23236/18 </a:t>
            </a:r>
            <a:r>
              <a:rPr lang="es-AR" sz="2400" u="sng" dirty="0" smtClean="0">
                <a:solidFill>
                  <a:schemeClr val="tx1"/>
                </a:solidFill>
              </a:rPr>
              <a:t>F. c/ Ricardo Zapata p/ av. Amenaza.</a:t>
            </a:r>
          </a:p>
          <a:p>
            <a:pPr algn="just"/>
            <a:r>
              <a:rPr lang="es-AR" sz="2400" b="1" dirty="0" smtClean="0">
                <a:solidFill>
                  <a:schemeClr val="tx1"/>
                </a:solidFill>
              </a:rPr>
              <a:t>Dictamen</a:t>
            </a:r>
            <a:r>
              <a:rPr lang="es-AR" sz="2400" dirty="0" smtClean="0">
                <a:solidFill>
                  <a:schemeClr val="tx1"/>
                </a:solidFill>
              </a:rPr>
              <a:t> de la </a:t>
            </a:r>
            <a:r>
              <a:rPr lang="es-AR" sz="2400" u="sng" dirty="0" smtClean="0">
                <a:solidFill>
                  <a:schemeClr val="tx1"/>
                </a:solidFill>
              </a:rPr>
              <a:t>Asesora de la </a:t>
            </a:r>
            <a:r>
              <a:rPr lang="es-AR" sz="2400" b="1" u="sng" dirty="0" smtClean="0">
                <a:solidFill>
                  <a:schemeClr val="tx1"/>
                </a:solidFill>
              </a:rPr>
              <a:t>Subdirección de Gestión de RH </a:t>
            </a:r>
            <a:r>
              <a:rPr lang="es-AR" sz="2400" u="sng" dirty="0" smtClean="0">
                <a:solidFill>
                  <a:schemeClr val="tx1"/>
                </a:solidFill>
              </a:rPr>
              <a:t>de OSEP:   </a:t>
            </a:r>
            <a:r>
              <a:rPr lang="es-AR" sz="2400" dirty="0" smtClean="0">
                <a:solidFill>
                  <a:schemeClr val="tx1"/>
                </a:solidFill>
              </a:rPr>
              <a:t>donde se consignó  que la</a:t>
            </a:r>
            <a:r>
              <a:rPr lang="es-AR" sz="2400" u="sng" dirty="0" smtClean="0">
                <a:solidFill>
                  <a:schemeClr val="tx1"/>
                </a:solidFill>
              </a:rPr>
              <a:t> CUASA del traslado dispuesto se encuentra en el texto e interpretación de la ley 26.485 de PROTECCIÓN  INTEGRAL para prevenir</a:t>
            </a:r>
            <a:r>
              <a:rPr lang="es-AR" sz="2400" dirty="0" smtClean="0">
                <a:solidFill>
                  <a:schemeClr val="tx1"/>
                </a:solidFill>
              </a:rPr>
              <a:t>, sancionar y erradicar la </a:t>
            </a:r>
            <a:r>
              <a:rPr lang="es-AR" sz="2400" u="sng" dirty="0" smtClean="0">
                <a:solidFill>
                  <a:schemeClr val="tx1"/>
                </a:solidFill>
              </a:rPr>
              <a:t>violencia contra las MUJERES </a:t>
            </a:r>
            <a:r>
              <a:rPr lang="es-AR" sz="2400" dirty="0" smtClean="0">
                <a:solidFill>
                  <a:schemeClr val="tx1"/>
                </a:solidFill>
              </a:rPr>
              <a:t>en los ámbitos en que se desarrollen sus relaciones interpersonales. </a:t>
            </a:r>
          </a:p>
          <a:p>
            <a:pPr lvl="8" algn="just"/>
            <a:r>
              <a:rPr lang="es-AR" sz="1800" dirty="0" smtClean="0">
                <a:solidFill>
                  <a:schemeClr val="tx1"/>
                </a:solidFill>
              </a:rPr>
              <a:t>                                 </a:t>
            </a:r>
            <a:r>
              <a:rPr lang="es-AR" sz="1300" dirty="0" smtClean="0">
                <a:solidFill>
                  <a:schemeClr val="tx1"/>
                </a:solidFill>
              </a:rPr>
              <a:t>DRA.VIVIANAE.GIL</a:t>
            </a:r>
            <a:endParaRPr lang="es-AR" sz="1300" dirty="0">
              <a:solidFill>
                <a:schemeClr val="tx1"/>
              </a:solidFill>
            </a:endParaRPr>
          </a:p>
          <a:p>
            <a:pPr lvl="8"/>
            <a:endParaRPr lang="es-MX" sz="1800" dirty="0">
              <a:solidFill>
                <a:schemeClr val="tx1"/>
              </a:solidFill>
            </a:endParaRPr>
          </a:p>
          <a:p>
            <a:endParaRPr lang="es-A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24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25769" y="811369"/>
            <a:ext cx="553791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3200" u="sng" dirty="0"/>
              <a:t>La </a:t>
            </a:r>
            <a:r>
              <a:rPr lang="es-AR" sz="3200" b="1" u="sng" dirty="0" smtClean="0"/>
              <a:t>PROTECIÓN SINDICAL</a:t>
            </a:r>
            <a:r>
              <a:rPr lang="es-AR" sz="3200" b="1" dirty="0" smtClean="0"/>
              <a:t>:  </a:t>
            </a:r>
            <a:r>
              <a:rPr lang="es-AR" sz="3200" dirty="0"/>
              <a:t/>
            </a:r>
            <a:br>
              <a:rPr lang="es-AR" sz="3200" dirty="0"/>
            </a:br>
            <a:r>
              <a:rPr lang="es-AR" sz="2000" dirty="0"/>
              <a:t/>
            </a:r>
            <a:br>
              <a:rPr lang="es-AR" sz="2000" dirty="0"/>
            </a:br>
            <a:r>
              <a:rPr lang="es-AR" dirty="0"/>
              <a:t> </a:t>
            </a:r>
            <a:r>
              <a:rPr lang="es-AR" sz="2400" dirty="0"/>
              <a:t>No es OBICE  para que </a:t>
            </a:r>
            <a:r>
              <a:rPr lang="es-AR" sz="2400" dirty="0" smtClean="0"/>
              <a:t>se puedan  tomar  Medidas </a:t>
            </a:r>
            <a:r>
              <a:rPr lang="es-AR" sz="2400" dirty="0"/>
              <a:t>frente a la </a:t>
            </a:r>
            <a:r>
              <a:rPr lang="es-AR" sz="2400" b="1" dirty="0"/>
              <a:t>ley 26.485</a:t>
            </a:r>
            <a:r>
              <a:rPr lang="es-AR" sz="2400" dirty="0"/>
              <a:t>. </a:t>
            </a:r>
            <a:endParaRPr lang="es-AR" sz="2400" dirty="0" smtClean="0"/>
          </a:p>
          <a:p>
            <a:pPr algn="just"/>
            <a:endParaRPr lang="es-AR" sz="2400" dirty="0"/>
          </a:p>
          <a:p>
            <a:pPr algn="just"/>
            <a:r>
              <a:rPr lang="es-AR" sz="2400" dirty="0" smtClean="0"/>
              <a:t>Refiere que la </a:t>
            </a:r>
            <a:r>
              <a:rPr lang="es-AR" sz="2400" dirty="0"/>
              <a:t>tutela </a:t>
            </a:r>
            <a:r>
              <a:rPr lang="es-AR" sz="2400" dirty="0" smtClean="0"/>
              <a:t>sindical, </a:t>
            </a:r>
            <a:r>
              <a:rPr lang="es-AR" sz="2400" b="1" dirty="0" smtClean="0"/>
              <a:t>NO </a:t>
            </a:r>
            <a:r>
              <a:rPr lang="es-AR" sz="2400" b="1" dirty="0"/>
              <a:t>ES </a:t>
            </a:r>
            <a:r>
              <a:rPr lang="es-AR" sz="2400" b="1" dirty="0" smtClean="0"/>
              <a:t>ABSOLUTA</a:t>
            </a:r>
            <a:r>
              <a:rPr lang="es-AR" sz="2400" dirty="0" smtClean="0"/>
              <a:t>, ya que se encuentra acotada a la </a:t>
            </a:r>
            <a:r>
              <a:rPr lang="es-AR" sz="2400" u="sng" dirty="0" smtClean="0"/>
              <a:t>protección del delgado. 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No puede ser tomado como un BILL DE INDEMNIDAD para el representante sindical. 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																				</a:t>
            </a:r>
            <a:r>
              <a:rPr lang="es-AR" sz="1200" dirty="0" smtClean="0"/>
              <a:t>DRA.VIVIANAE.GIL</a:t>
            </a:r>
            <a:endParaRPr lang="es-AR" sz="12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28433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0158" y="772732"/>
            <a:ext cx="820384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000" dirty="0" smtClean="0"/>
              <a:t>NEGÓ </a:t>
            </a:r>
            <a:r>
              <a:rPr lang="es-AR" sz="2000" dirty="0"/>
              <a:t>LA DEMANDADA, </a:t>
            </a:r>
            <a:r>
              <a:rPr lang="es-AR" sz="2000" u="sng" dirty="0"/>
              <a:t>que OSEP violara sistemáticamente su protección SINDICAL</a:t>
            </a:r>
            <a:r>
              <a:rPr lang="es-AR" sz="2000" dirty="0"/>
              <a:t>, dado que el actor el último tiempo no ejerció de manera efectiva sus PRERROGATIVAS SINDICALES, al haber solicitado LICENCIAS REITERADAS POR ENFERMEDAD. </a:t>
            </a:r>
            <a:endParaRPr lang="es-AR" sz="2000" dirty="0" smtClean="0"/>
          </a:p>
          <a:p>
            <a:pPr algn="just"/>
            <a:endParaRPr lang="es-AR" sz="2000" dirty="0"/>
          </a:p>
          <a:p>
            <a:pPr algn="just"/>
            <a:r>
              <a:rPr lang="es-AR" sz="2000" dirty="0"/>
              <a:t>Que presentó  en forma EXTEMPORANEA los certificados, 30 días después, luego otro por 15 días. Habiéndole aplicado una SANCION DE SUSPENSION POR 30 DIAS, que CUMPLIO </a:t>
            </a:r>
            <a:r>
              <a:rPr lang="es-AR" sz="2000" dirty="0" smtClean="0"/>
              <a:t>el ACTOR SIN CUESTIONARLA.  </a:t>
            </a:r>
            <a:r>
              <a:rPr lang="es-AR" sz="2000" dirty="0"/>
              <a:t>La cual luego se prorrogó y recién allí hizo valer sus prerrogativas sindicales.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Lo </a:t>
            </a:r>
            <a:r>
              <a:rPr lang="es-AR" sz="2000" dirty="0"/>
              <a:t>cual demostró que </a:t>
            </a:r>
            <a:r>
              <a:rPr lang="es-AR" sz="2000" dirty="0" smtClean="0"/>
              <a:t>usó </a:t>
            </a:r>
            <a:r>
              <a:rPr lang="es-AR" sz="2000" b="1" dirty="0"/>
              <a:t>su PROTECCION SINDICAL EN BENEFICIO PROPIO</a:t>
            </a:r>
            <a:r>
              <a:rPr lang="es-AR" sz="2000" dirty="0"/>
              <a:t> apartándose de la naturaleza intrínseca de su FUNCIÓN.  </a:t>
            </a:r>
          </a:p>
          <a:p>
            <a:pPr algn="just"/>
            <a:r>
              <a:rPr lang="es-AR" sz="2000" dirty="0"/>
              <a:t>Por lo que la OSEP NO INCURRIÓ en una conducta ilegítima ni practica desleal. </a:t>
            </a:r>
            <a:endParaRPr lang="es-AR" sz="2000" dirty="0" smtClean="0"/>
          </a:p>
          <a:p>
            <a:pPr algn="just"/>
            <a:endParaRPr lang="es-AR" sz="2000" dirty="0"/>
          </a:p>
          <a:p>
            <a:pPr algn="just"/>
            <a:r>
              <a:rPr lang="es-AR" sz="2000" dirty="0" smtClean="0"/>
              <a:t>Se corre VISTA </a:t>
            </a:r>
            <a:r>
              <a:rPr lang="es-AR" sz="2000" dirty="0"/>
              <a:t>A  FISCALIA DE </a:t>
            </a:r>
            <a:r>
              <a:rPr lang="es-AR" sz="2000" dirty="0" smtClean="0"/>
              <a:t>ESTADO.   </a:t>
            </a:r>
            <a:r>
              <a:rPr lang="es-AR" sz="2000" dirty="0"/>
              <a:t>( CONTROL DE LEGALIDAD) </a:t>
            </a:r>
            <a:endParaRPr lang="es-AR" sz="2000" dirty="0" smtClean="0"/>
          </a:p>
          <a:p>
            <a:pPr algn="just"/>
            <a:r>
              <a:rPr lang="es-MX" sz="2000" dirty="0"/>
              <a:t>	</a:t>
            </a:r>
            <a:r>
              <a:rPr lang="es-MX" sz="2000" dirty="0" smtClean="0"/>
              <a:t>																								</a:t>
            </a:r>
            <a:r>
              <a:rPr lang="es-MX" sz="1200" dirty="0" smtClean="0"/>
              <a:t>				</a:t>
            </a:r>
            <a:r>
              <a:rPr lang="es-AR" sz="1200" dirty="0" smtClean="0"/>
              <a:t>DRA.VIVIANAE.GIL</a:t>
            </a:r>
            <a:endParaRPr lang="es-AR" sz="1200" dirty="0"/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7036340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621</TotalTime>
  <Words>2034</Words>
  <Application>Microsoft Office PowerPoint</Application>
  <PresentationFormat>Panorámica</PresentationFormat>
  <Paragraphs>217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Faceta</vt:lpstr>
      <vt:lpstr>  FALLO CON PERSPECTIVA DE GENERO EN EL FUERO LABORAL</vt:lpstr>
      <vt:lpstr> “ZAPATA C/ OSEP P/ AMAPRO SINDICAL”</vt:lpstr>
      <vt:lpstr>OBJETO DEL AMPARO SINDICAL </vt:lpstr>
      <vt:lpstr>Relato fáctico</vt:lpstr>
      <vt:lpstr>ULTIMA  RESOLUCION….NO SE HIZO EXCLUSION DEL FUERO (2018-21)</vt:lpstr>
      <vt:lpstr>CONTESTACION DE DEMANDA</vt:lpstr>
      <vt:lpstr>Base del traslado a MAIPU se debe a dos hechos puntuales:</vt:lpstr>
      <vt:lpstr>Presentación de PowerPoint</vt:lpstr>
      <vt:lpstr>Presentación de PowerPoint</vt:lpstr>
      <vt:lpstr>TRASLADO DEL ART. 47 CPL</vt:lpstr>
      <vt:lpstr>RESOLUCIÓN DEL TRIBUNAL  </vt:lpstr>
      <vt:lpstr> SOLUCIONES RESPECTO DE LAS DOS PETICIONES</vt:lpstr>
      <vt:lpstr>Cuales son los bienes jurídicos que se encuentran en conflicto</vt:lpstr>
      <vt:lpstr>PERSPECTIVA DE GENERO</vt:lpstr>
      <vt:lpstr>   CONCLUSION </vt:lpstr>
      <vt:lpstr>MARCO NORMATIVO</vt:lpstr>
      <vt:lpstr>CONVENCIÓN DE BELEM DO PARÁ</vt:lpstr>
      <vt:lpstr>Ley 27.580</vt:lpstr>
      <vt:lpstr> ESTA NORMATIVA DEFINE “VIOLENCIA Y ACOSO”…</vt:lpstr>
      <vt:lpstr>EN CUANTO A LA PROTECCIÓN NACIONAL LEY 26.485</vt:lpstr>
      <vt:lpstr>Ley 26.486 dispone los - tipos de violencia y las - modalidades o ámbitos </vt:lpstr>
      <vt:lpstr>MENDOZA ADHIRIDO A ESTA LEY MEDIANTE  LA LEY PROVINCIAL 8226 (30/11/10)</vt:lpstr>
      <vt:lpstr>DECRETO PROVINCIAL N° 526  (29/4/21)</vt:lpstr>
      <vt:lpstr>PRECEDENTES DE NUESTRO SUPERIOR TRIBUNAL </vt:lpstr>
      <vt:lpstr>MUCHAS GRACIAS!!!!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FALLO CON PERSPECTIVA DE GENERO</dc:title>
  <dc:creator>tony.pipistrelli@yahoo.com.ar</dc:creator>
  <cp:lastModifiedBy>tony.pipistrelli@yahoo.com.ar</cp:lastModifiedBy>
  <cp:revision>45</cp:revision>
  <dcterms:created xsi:type="dcterms:W3CDTF">2022-04-23T23:48:46Z</dcterms:created>
  <dcterms:modified xsi:type="dcterms:W3CDTF">2022-05-05T09:32:33Z</dcterms:modified>
</cp:coreProperties>
</file>