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6" r:id="rId2"/>
    <p:sldId id="259" r:id="rId3"/>
    <p:sldId id="260" r:id="rId4"/>
    <p:sldId id="270" r:id="rId5"/>
    <p:sldId id="271" r:id="rId6"/>
    <p:sldId id="272" r:id="rId7"/>
    <p:sldId id="273" r:id="rId8"/>
    <p:sldId id="274" r:id="rId9"/>
    <p:sldId id="269" r:id="rId10"/>
    <p:sldId id="261" r:id="rId11"/>
    <p:sldId id="267" r:id="rId12"/>
    <p:sldId id="262" r:id="rId13"/>
    <p:sldId id="264" r:id="rId14"/>
    <p:sldId id="275" r:id="rId15"/>
    <p:sldId id="276" r:id="rId16"/>
    <p:sldId id="277" r:id="rId17"/>
    <p:sldId id="278" r:id="rId18"/>
    <p:sldId id="279" r:id="rId19"/>
    <p:sldId id="280" r:id="rId20"/>
    <p:sldId id="281" r:id="rId21"/>
    <p:sldId id="282" r:id="rId22"/>
  </p:sldIdLst>
  <p:sldSz cx="9144000" cy="5143500" type="screen16x9"/>
  <p:notesSz cx="6858000" cy="9144000"/>
  <p:embeddedFontLst>
    <p:embeddedFont>
      <p:font typeface="Roboto" panose="02000000000000000000" pitchFamily="2"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28"/>
  </p:normalViewPr>
  <p:slideViewPr>
    <p:cSldViewPr snapToGrid="0">
      <p:cViewPr varScale="1">
        <p:scale>
          <a:sx n="153" d="100"/>
          <a:sy n="153" d="100"/>
        </p:scale>
        <p:origin x="344" y="176"/>
      </p:cViewPr>
      <p:guideLst>
        <p:guide orient="horz" pos="1620"/>
        <p:guide pos="2880"/>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20903324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c6f9e470d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c6f9e470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192183da69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2192183da69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c6f9e470d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c6f9e470d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84526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2192183da69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2192183da69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192183da69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2192183da69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c6f9e470d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c6f9e470d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486788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c6f9e470d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c6f9e470d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00735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36066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2192183da69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2192183da69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65488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c6f9e470d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c6f9e470d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6098378" y="5"/>
            <a:ext cx="3045625" cy="2030570"/>
            <a:chOff x="6098378" y="5"/>
            <a:chExt cx="3045625" cy="2030570"/>
          </a:xfrm>
        </p:grpSpPr>
        <p:sp>
          <p:nvSpPr>
            <p:cNvPr id="11" name="Google Shape;11;p2"/>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17" name="Google Shape;17;p2"/>
          <p:cNvSpPr txBox="1">
            <a:spLocks noGrp="1"/>
          </p:cNvSpPr>
          <p:nvPr>
            <p:ph type="subTitle" idx="1"/>
          </p:nvPr>
        </p:nvSpPr>
        <p:spPr>
          <a:xfrm>
            <a:off x="598088" y="2715913"/>
            <a:ext cx="8222100" cy="4329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endParaRPr/>
          </a:p>
        </p:txBody>
      </p:sp>
      <p:sp>
        <p:nvSpPr>
          <p:cNvPr id="18" name="Google Shape;18;p2"/>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9"/>
        <p:cNvGrpSpPr/>
        <p:nvPr/>
      </p:nvGrpSpPr>
      <p:grpSpPr>
        <a:xfrm>
          <a:off x="0" y="0"/>
          <a:ext cx="0" cy="0"/>
          <a:chOff x="0" y="0"/>
          <a:chExt cx="0" cy="0"/>
        </a:xfrm>
      </p:grpSpPr>
      <p:grpSp>
        <p:nvGrpSpPr>
          <p:cNvPr id="20" name="Google Shape;20;p3"/>
          <p:cNvGrpSpPr/>
          <p:nvPr/>
        </p:nvGrpSpPr>
        <p:grpSpPr>
          <a:xfrm>
            <a:off x="6098378" y="5"/>
            <a:ext cx="3045625" cy="2030570"/>
            <a:chOff x="6098378" y="5"/>
            <a:chExt cx="3045625" cy="2030570"/>
          </a:xfrm>
        </p:grpSpPr>
        <p:sp>
          <p:nvSpPr>
            <p:cNvPr id="21" name="Google Shape;21;p3"/>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Google Shape;26;p3"/>
          <p:cNvSpPr txBox="1">
            <a:spLocks noGrp="1"/>
          </p:cNvSpPr>
          <p:nvPr>
            <p:ph type="title"/>
          </p:nvPr>
        </p:nvSpPr>
        <p:spPr>
          <a:xfrm>
            <a:off x="598100" y="2152347"/>
            <a:ext cx="8222100" cy="838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endParaRPr/>
          </a:p>
        </p:txBody>
      </p:sp>
      <p:sp>
        <p:nvSpPr>
          <p:cNvPr id="27" name="Google Shape;27;p3"/>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8"/>
        <p:cNvGrpSpPr/>
        <p:nvPr/>
      </p:nvGrpSpPr>
      <p:grpSpPr>
        <a:xfrm>
          <a:off x="0" y="0"/>
          <a:ext cx="0" cy="0"/>
          <a:chOff x="0" y="0"/>
          <a:chExt cx="0" cy="0"/>
        </a:xfrm>
      </p:grpSpPr>
      <p:grpSp>
        <p:nvGrpSpPr>
          <p:cNvPr id="29" name="Google Shape;29;p4"/>
          <p:cNvGrpSpPr/>
          <p:nvPr/>
        </p:nvGrpSpPr>
        <p:grpSpPr>
          <a:xfrm>
            <a:off x="0" y="3903669"/>
            <a:ext cx="9144000" cy="1239925"/>
            <a:chOff x="0" y="3903669"/>
            <a:chExt cx="9144000" cy="1239925"/>
          </a:xfrm>
        </p:grpSpPr>
        <p:sp>
          <p:nvSpPr>
            <p:cNvPr id="30" name="Google Shape;30;p4"/>
            <p:cNvSpPr/>
            <p:nvPr/>
          </p:nvSpPr>
          <p:spPr>
            <a:xfrm>
              <a:off x="8154895"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flipH="1">
              <a:off x="6181163" y="3903669"/>
              <a:ext cx="989100" cy="9879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4"/>
            <p:cNvSpPr/>
            <p:nvPr/>
          </p:nvSpPr>
          <p:spPr>
            <a:xfrm>
              <a:off x="7170274" y="3903669"/>
              <a:ext cx="989100" cy="9879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10800000">
              <a:off x="8154757" y="3903682"/>
              <a:ext cx="989100" cy="9879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a:off x="0" y="4891594"/>
              <a:ext cx="9144000" cy="2520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35;p4"/>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6" name="Google Shape;36;p4"/>
          <p:cNvSpPr txBox="1">
            <a:spLocks noGrp="1"/>
          </p:cNvSpPr>
          <p:nvPr>
            <p:ph type="body" idx="1"/>
          </p:nvPr>
        </p:nvSpPr>
        <p:spPr>
          <a:xfrm>
            <a:off x="311700" y="1229875"/>
            <a:ext cx="8520600" cy="3339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7" name="Google Shape;37;p4"/>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8"/>
        <p:cNvGrpSpPr/>
        <p:nvPr/>
      </p:nvGrpSpPr>
      <p:grpSpPr>
        <a:xfrm>
          <a:off x="0" y="0"/>
          <a:ext cx="0" cy="0"/>
          <a:chOff x="0" y="0"/>
          <a:chExt cx="0" cy="0"/>
        </a:xfrm>
      </p:grpSpPr>
      <p:sp>
        <p:nvSpPr>
          <p:cNvPr id="39" name="Google Shape;39;p5"/>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0" name="Google Shape;40;p5"/>
          <p:cNvSpPr txBox="1">
            <a:spLocks noGrp="1"/>
          </p:cNvSpPr>
          <p:nvPr>
            <p:ph type="body" idx="1"/>
          </p:nvPr>
        </p:nvSpPr>
        <p:spPr>
          <a:xfrm>
            <a:off x="3117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5"/>
          <p:cNvSpPr txBox="1">
            <a:spLocks noGrp="1"/>
          </p:cNvSpPr>
          <p:nvPr>
            <p:ph type="body" idx="2"/>
          </p:nvPr>
        </p:nvSpPr>
        <p:spPr>
          <a:xfrm>
            <a:off x="4832400" y="1229975"/>
            <a:ext cx="3999900" cy="3339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2" name="Google Shape;42;p5"/>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3"/>
        <p:cNvGrpSpPr/>
        <p:nvPr/>
      </p:nvGrpSpPr>
      <p:grpSpPr>
        <a:xfrm>
          <a:off x="0" y="0"/>
          <a:ext cx="0" cy="0"/>
          <a:chOff x="0" y="0"/>
          <a:chExt cx="0" cy="0"/>
        </a:xfrm>
      </p:grpSpPr>
      <p:sp>
        <p:nvSpPr>
          <p:cNvPr id="44" name="Google Shape;44;p6"/>
          <p:cNvSpPr txBox="1">
            <a:spLocks noGrp="1"/>
          </p:cNvSpPr>
          <p:nvPr>
            <p:ph type="title"/>
          </p:nvPr>
        </p:nvSpPr>
        <p:spPr>
          <a:xfrm>
            <a:off x="311700" y="410000"/>
            <a:ext cx="8520600" cy="6078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45" name="Google Shape;45;p6"/>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6"/>
        <p:cNvGrpSpPr/>
        <p:nvPr/>
      </p:nvGrpSpPr>
      <p:grpSpPr>
        <a:xfrm>
          <a:off x="0" y="0"/>
          <a:ext cx="0" cy="0"/>
          <a:chOff x="0" y="0"/>
          <a:chExt cx="0" cy="0"/>
        </a:xfrm>
      </p:grpSpPr>
      <p:sp>
        <p:nvSpPr>
          <p:cNvPr id="47" name="Google Shape;47;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8" name="Google Shape;48;p7"/>
          <p:cNvSpPr txBox="1">
            <a:spLocks noGrp="1"/>
          </p:cNvSpPr>
          <p:nvPr>
            <p:ph type="body" idx="1"/>
          </p:nvPr>
        </p:nvSpPr>
        <p:spPr>
          <a:xfrm>
            <a:off x="311700" y="1465804"/>
            <a:ext cx="2808000" cy="31032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9" name="Google Shape;49;p7"/>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4"/>
        </a:solidFill>
        <a:effectLst/>
      </p:bgPr>
    </p:bg>
    <p:spTree>
      <p:nvGrpSpPr>
        <p:cNvPr id="1" name="Shape 50"/>
        <p:cNvGrpSpPr/>
        <p:nvPr/>
      </p:nvGrpSpPr>
      <p:grpSpPr>
        <a:xfrm>
          <a:off x="0" y="0"/>
          <a:ext cx="0" cy="0"/>
          <a:chOff x="0" y="0"/>
          <a:chExt cx="0" cy="0"/>
        </a:xfrm>
      </p:grpSpPr>
      <p:grpSp>
        <p:nvGrpSpPr>
          <p:cNvPr id="51" name="Google Shape;51;p8"/>
          <p:cNvGrpSpPr/>
          <p:nvPr/>
        </p:nvGrpSpPr>
        <p:grpSpPr>
          <a:xfrm>
            <a:off x="6098378" y="5"/>
            <a:ext cx="3045625" cy="2030570"/>
            <a:chOff x="6098378" y="5"/>
            <a:chExt cx="3045625" cy="2030570"/>
          </a:xfrm>
        </p:grpSpPr>
        <p:sp>
          <p:nvSpPr>
            <p:cNvPr id="52" name="Google Shape;52;p8"/>
            <p:cNvSpPr/>
            <p:nvPr/>
          </p:nvSpPr>
          <p:spPr>
            <a:xfrm>
              <a:off x="8128803" y="16"/>
              <a:ext cx="1015200" cy="10152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8"/>
            <p:cNvSpPr/>
            <p:nvPr/>
          </p:nvSpPr>
          <p:spPr>
            <a:xfrm flipH="1">
              <a:off x="7113463" y="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8"/>
            <p:cNvSpPr/>
            <p:nvPr/>
          </p:nvSpPr>
          <p:spPr>
            <a:xfrm rot="10800000" flipH="1">
              <a:off x="7113588" y="107"/>
              <a:ext cx="1015200" cy="10152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8"/>
            <p:cNvSpPr/>
            <p:nvPr/>
          </p:nvSpPr>
          <p:spPr>
            <a:xfrm rot="10800000">
              <a:off x="6098378" y="97"/>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8"/>
            <p:cNvSpPr/>
            <p:nvPr/>
          </p:nvSpPr>
          <p:spPr>
            <a:xfrm rot="10800000">
              <a:off x="8128789" y="1015375"/>
              <a:ext cx="1015200" cy="1015200"/>
            </a:xfrm>
            <a:prstGeom prst="rtTriangle">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 name="Google Shape;57;p8"/>
          <p:cNvSpPr txBox="1">
            <a:spLocks noGrp="1"/>
          </p:cNvSpPr>
          <p:nvPr>
            <p:ph type="title"/>
          </p:nvPr>
        </p:nvSpPr>
        <p:spPr>
          <a:xfrm>
            <a:off x="490250" y="526350"/>
            <a:ext cx="56187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58" name="Google Shape;58;p8"/>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9"/>
        <p:cNvGrpSpPr/>
        <p:nvPr/>
      </p:nvGrpSpPr>
      <p:grpSpPr>
        <a:xfrm>
          <a:off x="0" y="0"/>
          <a:ext cx="0" cy="0"/>
          <a:chOff x="0" y="0"/>
          <a:chExt cx="0" cy="0"/>
        </a:xfrm>
      </p:grpSpPr>
      <p:sp>
        <p:nvSpPr>
          <p:cNvPr id="60" name="Google Shape;60;p9"/>
          <p:cNvSpPr/>
          <p:nvPr/>
        </p:nvSpPr>
        <p:spPr>
          <a:xfrm>
            <a:off x="4572000" y="-1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1" name="Google Shape;6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62" name="Google Shape;62;p9"/>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63" name="Google Shape;63;p9"/>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64" name="Google Shape;6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65" name="Google Shape;65;p9"/>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6"/>
        <p:cNvGrpSpPr/>
        <p:nvPr/>
      </p:nvGrpSpPr>
      <p:grpSpPr>
        <a:xfrm>
          <a:off x="0" y="0"/>
          <a:ext cx="0" cy="0"/>
          <a:chOff x="0" y="0"/>
          <a:chExt cx="0" cy="0"/>
        </a:xfrm>
      </p:grpSpPr>
      <p:sp>
        <p:nvSpPr>
          <p:cNvPr id="67" name="Google Shape;67;p10"/>
          <p:cNvSpPr txBox="1">
            <a:spLocks noGrp="1"/>
          </p:cNvSpPr>
          <p:nvPr>
            <p:ph type="body" idx="1"/>
          </p:nvPr>
        </p:nvSpPr>
        <p:spPr>
          <a:xfrm>
            <a:off x="319500" y="423057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68" name="Google Shape;68;p10"/>
          <p:cNvSpPr txBox="1">
            <a:spLocks noGrp="1"/>
          </p:cNvSpPr>
          <p:nvPr>
            <p:ph type="sldNum" idx="12"/>
          </p:nvPr>
        </p:nvSpPr>
        <p:spPr>
          <a:xfrm>
            <a:off x="8460431" y="4651190"/>
            <a:ext cx="548700" cy="393600"/>
          </a:xfrm>
          <a:prstGeom prst="rect">
            <a:avLst/>
          </a:prstGeom>
        </p:spPr>
        <p:txBody>
          <a:bodyPr spcFirstLastPara="1" wrap="square" lIns="91425" tIns="91425" rIns="91425" bIns="91425" anchor="ctr" anchorCtr="0">
            <a:no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eometr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10000"/>
            <a:ext cx="8520600" cy="607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1pPr>
            <a:lvl2pPr lvl="1">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2pPr>
            <a:lvl3pPr lvl="2">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3pPr>
            <a:lvl4pPr lvl="3">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4pPr>
            <a:lvl5pPr lvl="4">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5pPr>
            <a:lvl6pPr lvl="5">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6pPr>
            <a:lvl7pPr lvl="6">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7pPr>
            <a:lvl8pPr lvl="7">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8pPr>
            <a:lvl9pPr lvl="8">
              <a:spcBef>
                <a:spcPts val="0"/>
              </a:spcBef>
              <a:spcAft>
                <a:spcPts val="0"/>
              </a:spcAft>
              <a:buClr>
                <a:schemeClr val="dk1"/>
              </a:buClr>
              <a:buSzPts val="3000"/>
              <a:buFont typeface="Roboto"/>
              <a:buNone/>
              <a:defRPr sz="3000">
                <a:solidFill>
                  <a:schemeClr val="dk1"/>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229875"/>
            <a:ext cx="8520600" cy="3339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Roboto"/>
              <a:buChar char="●"/>
              <a:defRPr sz="1800">
                <a:solidFill>
                  <a:schemeClr val="dk2"/>
                </a:solidFill>
                <a:latin typeface="Roboto"/>
                <a:ea typeface="Roboto"/>
                <a:cs typeface="Roboto"/>
                <a:sym typeface="Roboto"/>
              </a:defRPr>
            </a:lvl1pPr>
            <a:lvl2pPr marL="914400" lvl="1"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2pPr>
            <a:lvl3pPr marL="1371600" lvl="2"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3pPr>
            <a:lvl4pPr marL="1828800" lvl="3"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4pPr>
            <a:lvl5pPr marL="2286000" lvl="4"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5pPr>
            <a:lvl6pPr marL="2743200" lvl="5"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6pPr>
            <a:lvl7pPr marL="3200400" lvl="6"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7pPr>
            <a:lvl8pPr marL="3657600" lvl="7" indent="-317500">
              <a:lnSpc>
                <a:spcPct val="115000"/>
              </a:lnSpc>
              <a:spcBef>
                <a:spcPts val="1600"/>
              </a:spcBef>
              <a:spcAft>
                <a:spcPts val="0"/>
              </a:spcAft>
              <a:buClr>
                <a:schemeClr val="dk2"/>
              </a:buClr>
              <a:buSzPts val="1400"/>
              <a:buFont typeface="Roboto"/>
              <a:buChar char="○"/>
              <a:defRPr>
                <a:solidFill>
                  <a:schemeClr val="dk2"/>
                </a:solidFill>
                <a:latin typeface="Roboto"/>
                <a:ea typeface="Roboto"/>
                <a:cs typeface="Roboto"/>
                <a:sym typeface="Roboto"/>
              </a:defRPr>
            </a:lvl8pPr>
            <a:lvl9pPr marL="4114800" lvl="8" indent="-317500">
              <a:lnSpc>
                <a:spcPct val="115000"/>
              </a:lnSpc>
              <a:spcBef>
                <a:spcPts val="1600"/>
              </a:spcBef>
              <a:spcAft>
                <a:spcPts val="1600"/>
              </a:spcAft>
              <a:buClr>
                <a:schemeClr val="dk2"/>
              </a:buClr>
              <a:buSzPts val="1400"/>
              <a:buFont typeface="Roboto"/>
              <a:buChar char="■"/>
              <a:defRPr>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60431" y="4651190"/>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lt1"/>
                </a:solidFill>
                <a:latin typeface="Roboto"/>
                <a:ea typeface="Roboto"/>
                <a:cs typeface="Roboto"/>
                <a:sym typeface="Roboto"/>
              </a:defRPr>
            </a:lvl1pPr>
            <a:lvl2pPr lvl="1" algn="r">
              <a:buNone/>
              <a:defRPr sz="1000">
                <a:solidFill>
                  <a:schemeClr val="lt1"/>
                </a:solidFill>
                <a:latin typeface="Roboto"/>
                <a:ea typeface="Roboto"/>
                <a:cs typeface="Roboto"/>
                <a:sym typeface="Roboto"/>
              </a:defRPr>
            </a:lvl2pPr>
            <a:lvl3pPr lvl="2" algn="r">
              <a:buNone/>
              <a:defRPr sz="1000">
                <a:solidFill>
                  <a:schemeClr val="lt1"/>
                </a:solidFill>
                <a:latin typeface="Roboto"/>
                <a:ea typeface="Roboto"/>
                <a:cs typeface="Roboto"/>
                <a:sym typeface="Roboto"/>
              </a:defRPr>
            </a:lvl3pPr>
            <a:lvl4pPr lvl="3" algn="r">
              <a:buNone/>
              <a:defRPr sz="1000">
                <a:solidFill>
                  <a:schemeClr val="lt1"/>
                </a:solidFill>
                <a:latin typeface="Roboto"/>
                <a:ea typeface="Roboto"/>
                <a:cs typeface="Roboto"/>
                <a:sym typeface="Roboto"/>
              </a:defRPr>
            </a:lvl4pPr>
            <a:lvl5pPr lvl="4" algn="r">
              <a:buNone/>
              <a:defRPr sz="1000">
                <a:solidFill>
                  <a:schemeClr val="lt1"/>
                </a:solidFill>
                <a:latin typeface="Roboto"/>
                <a:ea typeface="Roboto"/>
                <a:cs typeface="Roboto"/>
                <a:sym typeface="Roboto"/>
              </a:defRPr>
            </a:lvl5pPr>
            <a:lvl6pPr lvl="5" algn="r">
              <a:buNone/>
              <a:defRPr sz="1000">
                <a:solidFill>
                  <a:schemeClr val="lt1"/>
                </a:solidFill>
                <a:latin typeface="Roboto"/>
                <a:ea typeface="Roboto"/>
                <a:cs typeface="Roboto"/>
                <a:sym typeface="Roboto"/>
              </a:defRPr>
            </a:lvl6pPr>
            <a:lvl7pPr lvl="6" algn="r">
              <a:buNone/>
              <a:defRPr sz="1000">
                <a:solidFill>
                  <a:schemeClr val="lt1"/>
                </a:solidFill>
                <a:latin typeface="Roboto"/>
                <a:ea typeface="Roboto"/>
                <a:cs typeface="Roboto"/>
                <a:sym typeface="Roboto"/>
              </a:defRPr>
            </a:lvl7pPr>
            <a:lvl8pPr lvl="7" algn="r">
              <a:buNone/>
              <a:defRPr sz="1000">
                <a:solidFill>
                  <a:schemeClr val="lt1"/>
                </a:solidFill>
                <a:latin typeface="Roboto"/>
                <a:ea typeface="Roboto"/>
                <a:cs typeface="Roboto"/>
                <a:sym typeface="Roboto"/>
              </a:defRPr>
            </a:lvl8pPr>
            <a:lvl9pPr lvl="8" algn="r">
              <a:buNone/>
              <a:defRPr sz="1000">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3"/>
          <p:cNvSpPr txBox="1">
            <a:spLocks noGrp="1"/>
          </p:cNvSpPr>
          <p:nvPr>
            <p:ph type="ctrTitle"/>
          </p:nvPr>
        </p:nvSpPr>
        <p:spPr>
          <a:xfrm>
            <a:off x="598100" y="1775222"/>
            <a:ext cx="8222100" cy="8388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s" b="1" dirty="0"/>
              <a:t>RESPONSABILIDAD </a:t>
            </a:r>
            <a:endParaRPr b="1" dirty="0"/>
          </a:p>
          <a:p>
            <a:pPr marL="0" lvl="0" indent="0" algn="l" rtl="0">
              <a:spcBef>
                <a:spcPts val="0"/>
              </a:spcBef>
              <a:spcAft>
                <a:spcPts val="0"/>
              </a:spcAft>
              <a:buNone/>
            </a:pPr>
            <a:r>
              <a:rPr lang="es" b="1" dirty="0"/>
              <a:t>DEL ESTADO</a:t>
            </a:r>
            <a:endParaRPr b="1" dirty="0"/>
          </a:p>
        </p:txBody>
      </p:sp>
      <p:sp>
        <p:nvSpPr>
          <p:cNvPr id="86" name="Google Shape;86;p13"/>
          <p:cNvSpPr txBox="1">
            <a:spLocks noGrp="1"/>
          </p:cNvSpPr>
          <p:nvPr>
            <p:ph type="subTitle" idx="1"/>
          </p:nvPr>
        </p:nvSpPr>
        <p:spPr>
          <a:xfrm>
            <a:off x="598100" y="2715925"/>
            <a:ext cx="8387700" cy="4329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dirty="0">
                <a:solidFill>
                  <a:srgbClr val="00B0F0"/>
                </a:solidFill>
              </a:rPr>
              <a:t>MÓDULO 2 - 27/03</a:t>
            </a:r>
            <a:endParaRPr dirty="0">
              <a:solidFill>
                <a:srgbClr val="00B0F0"/>
              </a:solidFill>
            </a:endParaRPr>
          </a:p>
          <a:p>
            <a:pPr marL="0" lvl="0" indent="0" algn="l" rtl="0">
              <a:spcBef>
                <a:spcPts val="0"/>
              </a:spcBef>
              <a:spcAft>
                <a:spcPts val="0"/>
              </a:spcAft>
              <a:buNone/>
            </a:pPr>
            <a:endParaRPr dirty="0"/>
          </a:p>
          <a:p>
            <a:pPr marL="0" lvl="0" indent="0" algn="l" rtl="0">
              <a:spcBef>
                <a:spcPts val="0"/>
              </a:spcBef>
              <a:spcAft>
                <a:spcPts val="0"/>
              </a:spcAft>
              <a:buNone/>
            </a:pPr>
            <a:r>
              <a:rPr lang="es" dirty="0"/>
              <a:t>CICLO DE CAPACITACIONES 2023</a:t>
            </a:r>
            <a:endParaRPr dirty="0"/>
          </a:p>
          <a:p>
            <a:pPr marL="0" lvl="0" indent="0" algn="l" rtl="0">
              <a:spcBef>
                <a:spcPts val="0"/>
              </a:spcBef>
              <a:spcAft>
                <a:spcPts val="0"/>
              </a:spcAft>
              <a:buNone/>
            </a:pPr>
            <a:endParaRPr dirty="0"/>
          </a:p>
          <a:p>
            <a:pPr marL="0" lvl="0" indent="0" rtl="0">
              <a:spcBef>
                <a:spcPts val="0"/>
              </a:spcBef>
              <a:spcAft>
                <a:spcPts val="0"/>
              </a:spcAft>
              <a:buNone/>
            </a:pPr>
            <a:r>
              <a:rPr lang="es" sz="1500" dirty="0"/>
              <a:t>            </a:t>
            </a:r>
            <a:r>
              <a:rPr lang="es" sz="1500" dirty="0">
                <a:solidFill>
                  <a:srgbClr val="00B0F0"/>
                </a:solidFill>
              </a:rPr>
              <a:t>PANELISTAS: </a:t>
            </a:r>
            <a:r>
              <a:rPr lang="es" sz="1500" dirty="0">
                <a:solidFill>
                  <a:srgbClr val="C00000"/>
                </a:solidFill>
              </a:rPr>
              <a:t>	</a:t>
            </a:r>
            <a:r>
              <a:rPr lang="es" sz="1500" dirty="0">
                <a:solidFill>
                  <a:schemeClr val="bg1"/>
                </a:solidFill>
              </a:rPr>
              <a:t>HORACIO CUERVO</a:t>
            </a:r>
          </a:p>
          <a:p>
            <a:pPr marL="0" indent="0"/>
            <a:r>
              <a:rPr lang="es" sz="1500" dirty="0">
                <a:solidFill>
                  <a:schemeClr val="bg1"/>
                </a:solidFill>
              </a:rPr>
              <a:t>		PABLO PERRINO		</a:t>
            </a:r>
            <a:endParaRPr lang="es-AR" sz="1500" dirty="0">
              <a:solidFill>
                <a:schemeClr val="bg1"/>
              </a:solidFill>
            </a:endParaRPr>
          </a:p>
          <a:p>
            <a:pPr marL="0" lvl="0" indent="0" rtl="0">
              <a:spcBef>
                <a:spcPts val="0"/>
              </a:spcBef>
              <a:spcAft>
                <a:spcPts val="0"/>
              </a:spcAft>
              <a:buNone/>
            </a:pPr>
            <a:r>
              <a:rPr lang="es" sz="1500" dirty="0">
                <a:solidFill>
                  <a:schemeClr val="bg1"/>
                </a:solidFill>
              </a:rPr>
              <a:t>		OSCAR CUADROS</a:t>
            </a:r>
            <a:r>
              <a:rPr lang="es-AR" sz="1500" dirty="0">
                <a:solidFill>
                  <a:schemeClr val="bg1"/>
                </a:solidFill>
              </a:rPr>
              <a:t>     </a:t>
            </a:r>
            <a:r>
              <a:rPr lang="es-AR" sz="1500" dirty="0"/>
              <a:t>		         	</a:t>
            </a:r>
            <a:r>
              <a:rPr lang="es-AR" sz="1500" dirty="0">
                <a:solidFill>
                  <a:srgbClr val="00B0F0"/>
                </a:solidFill>
              </a:rPr>
              <a:t>MODERADOR:</a:t>
            </a:r>
            <a:r>
              <a:rPr lang="es-AR" sz="1500" dirty="0"/>
              <a:t> Javier Urrutigoity</a:t>
            </a:r>
            <a:endParaRPr lang="es" sz="1500" dirty="0"/>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a:t>CASO 2</a:t>
            </a:r>
            <a:endParaRPr/>
          </a:p>
        </p:txBody>
      </p:sp>
      <p:sp>
        <p:nvSpPr>
          <p:cNvPr id="116" name="Google Shape;116;p18"/>
          <p:cNvSpPr txBox="1">
            <a:spLocks noGrp="1"/>
          </p:cNvSpPr>
          <p:nvPr>
            <p:ph type="subTitle" idx="1"/>
          </p:nvPr>
        </p:nvSpPr>
        <p:spPr>
          <a:xfrm>
            <a:off x="265500" y="2769000"/>
            <a:ext cx="4045200" cy="1505287"/>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ES" dirty="0"/>
              <a:t>CSJN Ceballos c/DNV s/</a:t>
            </a:r>
            <a:r>
              <a:rPr lang="es-ES" dirty="0" err="1"/>
              <a:t>DyP</a:t>
            </a:r>
            <a:endParaRPr dirty="0"/>
          </a:p>
          <a:p>
            <a:pPr marL="0" lvl="0" indent="0" algn="ctr" rtl="0">
              <a:spcBef>
                <a:spcPts val="0"/>
              </a:spcBef>
              <a:spcAft>
                <a:spcPts val="0"/>
              </a:spcAft>
              <a:buNone/>
            </a:pPr>
            <a:endParaRPr lang="es" dirty="0"/>
          </a:p>
          <a:p>
            <a:pPr marL="0" lvl="0" indent="0" algn="ctr" rtl="0">
              <a:spcBef>
                <a:spcPts val="0"/>
              </a:spcBef>
              <a:spcAft>
                <a:spcPts val="0"/>
              </a:spcAft>
              <a:buNone/>
            </a:pPr>
            <a:r>
              <a:rPr lang="es" dirty="0"/>
              <a:t>2021</a:t>
            </a:r>
            <a:endParaRPr dirty="0"/>
          </a:p>
        </p:txBody>
      </p:sp>
      <p:sp>
        <p:nvSpPr>
          <p:cNvPr id="117" name="Google Shape;117;p18"/>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spcAft>
                <a:spcPts val="1600"/>
              </a:spcAft>
              <a:buNone/>
            </a:pPr>
            <a:r>
              <a:rPr lang="es-ES" sz="1400" dirty="0"/>
              <a:t>Recurso de Hecho del EN c/sentencia </a:t>
            </a:r>
            <a:r>
              <a:rPr lang="es-ES" sz="1400" dirty="0" err="1"/>
              <a:t>Cám</a:t>
            </a:r>
            <a:r>
              <a:rPr lang="es-ES" sz="1400" dirty="0"/>
              <a:t>. Fed. Corrientes condenando al EN y DNV a indemnizar los daños materiales y morales ocasionados por un incendio del campo de la actora por fuego iniciado en banquina Ruta Nacional 14 que afectó el pinar de ese lugar</a:t>
            </a:r>
          </a:p>
        </p:txBody>
      </p:sp>
    </p:spTree>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50"/>
        <p:cNvGrpSpPr/>
        <p:nvPr/>
      </p:nvGrpSpPr>
      <p:grpSpPr>
        <a:xfrm>
          <a:off x="0" y="0"/>
          <a:ext cx="0" cy="0"/>
          <a:chOff x="0" y="0"/>
          <a:chExt cx="0" cy="0"/>
        </a:xfrm>
      </p:grpSpPr>
      <p:sp>
        <p:nvSpPr>
          <p:cNvPr id="151" name="Google Shape;151;p24"/>
          <p:cNvSpPr txBox="1">
            <a:spLocks noGrp="1"/>
          </p:cNvSpPr>
          <p:nvPr>
            <p:ph type="title"/>
          </p:nvPr>
        </p:nvSpPr>
        <p:spPr>
          <a:xfrm>
            <a:off x="0" y="1068512"/>
            <a:ext cx="2866490" cy="2938409"/>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es" dirty="0"/>
              <a:t>CUESTIÓN</a:t>
            </a:r>
            <a:endParaRPr dirty="0"/>
          </a:p>
        </p:txBody>
      </p:sp>
      <p:sp>
        <p:nvSpPr>
          <p:cNvPr id="6" name="5 Rectángulo"/>
          <p:cNvSpPr/>
          <p:nvPr/>
        </p:nvSpPr>
        <p:spPr>
          <a:xfrm>
            <a:off x="2979505" y="768001"/>
            <a:ext cx="6069161" cy="3539430"/>
          </a:xfrm>
          <a:prstGeom prst="rect">
            <a:avLst/>
          </a:prstGeom>
          <a:solidFill>
            <a:schemeClr val="tx1"/>
          </a:solidFill>
        </p:spPr>
        <p:txBody>
          <a:bodyPr wrap="square">
            <a:spAutoFit/>
          </a:bodyPr>
          <a:lstStyle/>
          <a:p>
            <a:pPr lvl="0" algn="ctr">
              <a:buClr>
                <a:srgbClr val="FFFFFF"/>
              </a:buClr>
              <a:buSzPts val="4200"/>
            </a:pPr>
            <a:r>
              <a:rPr lang="es-AR" sz="3200" b="1" dirty="0">
                <a:solidFill>
                  <a:srgbClr val="FFFFFF"/>
                </a:solidFill>
                <a:latin typeface="Roboto"/>
                <a:ea typeface="Roboto"/>
                <a:sym typeface="Roboto"/>
              </a:rPr>
              <a:t>Falta de servicio</a:t>
            </a:r>
          </a:p>
          <a:p>
            <a:pPr lvl="0">
              <a:buClr>
                <a:srgbClr val="FFFFFF"/>
              </a:buClr>
              <a:buSzPts val="4200"/>
            </a:pPr>
            <a:endParaRPr lang="es-AR" sz="3200" b="1" dirty="0">
              <a:solidFill>
                <a:srgbClr val="FFFFFF"/>
              </a:solidFill>
              <a:latin typeface="Roboto"/>
              <a:ea typeface="Roboto"/>
              <a:sym typeface="Roboto"/>
            </a:endParaRPr>
          </a:p>
          <a:p>
            <a:pPr marL="457200" lvl="0" indent="-457200">
              <a:buClr>
                <a:srgbClr val="FFFFFF"/>
              </a:buClr>
              <a:buSzPts val="4200"/>
              <a:buFont typeface="Arial" panose="020B0604020202020204" pitchFamily="34" charset="0"/>
              <a:buChar char="•"/>
            </a:pPr>
            <a:r>
              <a:rPr lang="es-AR" sz="3200" dirty="0">
                <a:solidFill>
                  <a:srgbClr val="FFFFFF"/>
                </a:solidFill>
                <a:latin typeface="Roboto"/>
                <a:ea typeface="Roboto"/>
                <a:sym typeface="Roboto"/>
              </a:rPr>
              <a:t>¿es el requisito </a:t>
            </a:r>
            <a:r>
              <a:rPr lang="es-AR" sz="3200" dirty="0" err="1">
                <a:solidFill>
                  <a:srgbClr val="FFFFFF"/>
                </a:solidFill>
                <a:latin typeface="Roboto"/>
                <a:ea typeface="Roboto"/>
                <a:sym typeface="Roboto"/>
              </a:rPr>
              <a:t>antijuridiciad</a:t>
            </a:r>
            <a:r>
              <a:rPr lang="es-AR" sz="3200" dirty="0">
                <a:solidFill>
                  <a:srgbClr val="FFFFFF"/>
                </a:solidFill>
                <a:latin typeface="Roboto"/>
                <a:ea typeface="Roboto"/>
                <a:sym typeface="Roboto"/>
              </a:rPr>
              <a:t>?</a:t>
            </a:r>
          </a:p>
          <a:p>
            <a:pPr lvl="0">
              <a:buClr>
                <a:srgbClr val="FFFFFF"/>
              </a:buClr>
              <a:buSzPts val="4200"/>
            </a:pPr>
            <a:endParaRPr lang="es-AR" sz="3200" dirty="0">
              <a:solidFill>
                <a:srgbClr val="FFFFFF"/>
              </a:solidFill>
              <a:latin typeface="Roboto"/>
              <a:ea typeface="Roboto"/>
              <a:sym typeface="Roboto"/>
            </a:endParaRPr>
          </a:p>
          <a:p>
            <a:pPr marL="457200" lvl="0" indent="-457200">
              <a:buClr>
                <a:srgbClr val="FFFFFF"/>
              </a:buClr>
              <a:buSzPts val="4200"/>
              <a:buFont typeface="Arial" panose="020B0604020202020204" pitchFamily="34" charset="0"/>
              <a:buChar char="•"/>
            </a:pPr>
            <a:endParaRPr lang="es-AR" sz="3200" dirty="0">
              <a:solidFill>
                <a:srgbClr val="FFFFFF"/>
              </a:solidFill>
              <a:latin typeface="Roboto"/>
              <a:ea typeface="Roboto"/>
              <a:sym typeface="Roboto"/>
            </a:endParaRPr>
          </a:p>
          <a:p>
            <a:pPr marL="457200" lvl="0" indent="-457200">
              <a:buClr>
                <a:srgbClr val="FFFFFF"/>
              </a:buClr>
              <a:buSzPts val="4200"/>
              <a:buFont typeface="Arial" panose="020B0604020202020204" pitchFamily="34" charset="0"/>
              <a:buChar char="•"/>
            </a:pPr>
            <a:r>
              <a:rPr lang="es-AR" sz="3200" dirty="0">
                <a:solidFill>
                  <a:srgbClr val="FFFFFF"/>
                </a:solidFill>
                <a:latin typeface="Roboto"/>
                <a:ea typeface="Roboto"/>
                <a:sym typeface="Roboto"/>
              </a:rPr>
              <a:t>¿o un factor de atribución que desplaza otros específicos?</a:t>
            </a:r>
            <a:endParaRPr lang="es-AR" sz="3200" dirty="0"/>
          </a:p>
        </p:txBody>
      </p:sp>
    </p:spTree>
    <p:extLst>
      <p:ext uri="{BB962C8B-B14F-4D97-AF65-F5344CB8AC3E}">
        <p14:creationId xmlns:p14="http://schemas.microsoft.com/office/powerpoint/2010/main" val="603203531"/>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9"/>
          <p:cNvSpPr txBox="1">
            <a:spLocks noGrp="1"/>
          </p:cNvSpPr>
          <p:nvPr>
            <p:ph type="title"/>
          </p:nvPr>
        </p:nvSpPr>
        <p:spPr>
          <a:xfrm>
            <a:off x="637952" y="290622"/>
            <a:ext cx="8182247" cy="4852877"/>
          </a:xfrm>
          <a:prstGeom prst="rect">
            <a:avLst/>
          </a:prstGeom>
        </p:spPr>
        <p:txBody>
          <a:bodyPr spcFirstLastPara="1" wrap="square" lIns="91425" tIns="91425" rIns="91425" bIns="91425" anchor="ctr" anchorCtr="0">
            <a:noAutofit/>
          </a:bodyPr>
          <a:lstStyle/>
          <a:p>
            <a:pPr algn="just"/>
            <a:r>
              <a:rPr lang="es-ES" sz="1800" dirty="0"/>
              <a:t>La Cámara tuvo por probado que el incendio se originó en la banquina oeste de la Ruta Nacional 14, descartando la existencia del “caso fortuito o fuerza mayor”, como eximente del daño causado por el hecho de la cosa (art. 1113 del Código Civil) que intervino de manera activa en la producción del daño, escapando al control de su “guardián”. El riesgo que presentaba la banquina fue causa del daño por la “falta de diligencia” u “omisión de cuidado” del personal de la demandada, que tenía el “deber de prevención” y no actuó de buena fe, conforme a las circunstancias y las medidas razonables para evitar el incendio del campo</a:t>
            </a:r>
            <a:endParaRPr sz="1400" dirty="0"/>
          </a:p>
        </p:txBody>
      </p:sp>
    </p:spTree>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133"/>
        <p:cNvGrpSpPr/>
        <p:nvPr/>
      </p:nvGrpSpPr>
      <p:grpSpPr>
        <a:xfrm>
          <a:off x="0" y="0"/>
          <a:ext cx="0" cy="0"/>
          <a:chOff x="0" y="0"/>
          <a:chExt cx="0" cy="0"/>
        </a:xfrm>
      </p:grpSpPr>
      <p:sp>
        <p:nvSpPr>
          <p:cNvPr id="134" name="Google Shape;134;p21"/>
          <p:cNvSpPr txBox="1">
            <a:spLocks noGrp="1"/>
          </p:cNvSpPr>
          <p:nvPr>
            <p:ph type="title"/>
          </p:nvPr>
        </p:nvSpPr>
        <p:spPr>
          <a:xfrm>
            <a:off x="256854" y="565080"/>
            <a:ext cx="8577522" cy="4347162"/>
          </a:xfrm>
          <a:prstGeom prst="rect">
            <a:avLst/>
          </a:prstGeom>
        </p:spPr>
        <p:txBody>
          <a:bodyPr spcFirstLastPara="1" wrap="square" lIns="91425" tIns="91425" rIns="91425" bIns="91425" anchor="b" anchorCtr="0">
            <a:noAutofit/>
          </a:bodyPr>
          <a:lstStyle/>
          <a:p>
            <a:r>
              <a:rPr lang="es" sz="2000" b="1" dirty="0"/>
              <a:t>REQUISITOS</a:t>
            </a:r>
            <a:br>
              <a:rPr lang="es" sz="1400" dirty="0"/>
            </a:br>
            <a:br>
              <a:rPr lang="es" sz="1400" dirty="0"/>
            </a:br>
            <a:r>
              <a:rPr lang="es-ES" sz="1600" dirty="0"/>
              <a:t>5°) Esta Corte ha sostenido en forma reiterada que para tener por configurada la obligación estatal de resarcir debe acreditarse: a) un daño cierto; b) falta de servicio </a:t>
            </a:r>
            <a:r>
              <a:rPr lang="es-ES" sz="1200" dirty="0"/>
              <a:t>(como se concebía en el art. 1112 del Código Civil aquí aplicable en virtud de la fecha de los hechos)</a:t>
            </a:r>
            <a:r>
              <a:rPr lang="es-ES" sz="1600" dirty="0"/>
              <a:t>; y c) la existencia de una relación de causalidad directa entre la conducta estatal impugnada y el daño cuya reparación se persigue (</a:t>
            </a:r>
            <a:r>
              <a:rPr lang="es-ES" sz="1200" dirty="0"/>
              <a:t>Fallos: 328:2546 y 341:1555, entre muchos otros</a:t>
            </a:r>
            <a:r>
              <a:rPr lang="es-ES" sz="1600" dirty="0"/>
              <a:t>). </a:t>
            </a:r>
            <a:br>
              <a:rPr lang="es-ES" sz="1600" dirty="0"/>
            </a:br>
            <a:br>
              <a:rPr lang="es-ES" sz="1600" dirty="0"/>
            </a:br>
            <a:r>
              <a:rPr lang="es-ES" sz="1600" dirty="0"/>
              <a:t>La idea objetiva de falta de servicio supone que quien titulariza la obligación de prestar un servicio lo debe realizar en condiciones adecuadas para llenar el fin para el que ha sido establecido, y es responsable de los daños causados por incumplimiento o su ejecución irregular (</a:t>
            </a:r>
            <a:r>
              <a:rPr lang="es-ES" sz="1200" dirty="0"/>
              <a:t>Fallos:331:1690; 334:1036, entre muchos otros</a:t>
            </a:r>
            <a:r>
              <a:rPr lang="es-ES" sz="1600" dirty="0"/>
              <a:t>).                                                   	                                                        </a:t>
            </a:r>
            <a:br>
              <a:rPr lang="es-ES" sz="1600" dirty="0"/>
            </a:br>
            <a:br>
              <a:rPr lang="es-ES" sz="1600" dirty="0"/>
            </a:br>
            <a:r>
              <a:rPr lang="es-ES" sz="1600" dirty="0"/>
              <a:t>Cuando la falta de servicio proviene de una omisión, según conocida jurisprudencia de esta Corte, exige una apreciación en concreto que tome en cuenta la naturaleza de la actividad estatal, los medios de que dispone el servicio, el lazo que une a la víctima con el servicio y el grado de previsibilidad del daño (</a:t>
            </a:r>
            <a:r>
              <a:rPr lang="es-ES" sz="1200" dirty="0"/>
              <a:t>Fallos: 343:184 y sus citas</a:t>
            </a:r>
            <a:r>
              <a:rPr lang="es-ES" sz="1600" dirty="0"/>
              <a:t>).</a:t>
            </a:r>
            <a:br>
              <a:rPr lang="es-ES" sz="1600" dirty="0"/>
            </a:br>
            <a:endParaRPr sz="1600" dirty="0"/>
          </a:p>
        </p:txBody>
      </p:sp>
    </p:spTree>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7F8457-FE96-183E-97B9-887C5E1E94AA}"/>
              </a:ext>
            </a:extLst>
          </p:cNvPr>
          <p:cNvSpPr>
            <a:spLocks noGrp="1"/>
          </p:cNvSpPr>
          <p:nvPr>
            <p:ph type="title"/>
          </p:nvPr>
        </p:nvSpPr>
        <p:spPr>
          <a:xfrm>
            <a:off x="598100" y="233916"/>
            <a:ext cx="8222100" cy="4735033"/>
          </a:xfrm>
        </p:spPr>
        <p:txBody>
          <a:bodyPr/>
          <a:lstStyle/>
          <a:p>
            <a:r>
              <a:rPr lang="es-ES" sz="1800" dirty="0"/>
              <a:t>El Estado, al igual que todas las personas jurídicas obra por las personas físicas cuya actuación se imputa al Estado.</a:t>
            </a:r>
            <a:br>
              <a:rPr lang="es-ES" sz="1800" dirty="0"/>
            </a:br>
            <a:br>
              <a:rPr lang="es-ES" sz="1800" dirty="0"/>
            </a:br>
            <a:br>
              <a:rPr lang="es-ES" sz="1800" dirty="0"/>
            </a:br>
            <a:r>
              <a:rPr lang="es-ES" sz="1800" dirty="0"/>
              <a:t>Frente a lo cual el Derecho ha dado diferentes respuestas, algunas basadas en principios propios del Derecho Civil, como la teoría del mandato y de la representación legal, y otras basadas en la teoría del órgano (</a:t>
            </a:r>
            <a:r>
              <a:rPr lang="es-ES" sz="1200" dirty="0" err="1"/>
              <a:t>arg.</a:t>
            </a:r>
            <a:r>
              <a:rPr lang="es-ES" sz="1200" dirty="0"/>
              <a:t> </a:t>
            </a:r>
            <a:r>
              <a:rPr lang="es-ES" sz="1200" dirty="0" err="1"/>
              <a:t>doct</a:t>
            </a:r>
            <a:r>
              <a:rPr lang="es-ES" sz="1200" dirty="0"/>
              <a:t>. de Fallos: 327:5295</a:t>
            </a:r>
            <a:r>
              <a:rPr lang="es-ES" sz="1800" dirty="0"/>
              <a:t>).</a:t>
            </a:r>
            <a:br>
              <a:rPr lang="es-ES" sz="1800" dirty="0"/>
            </a:br>
            <a:r>
              <a:rPr lang="es-ES" sz="1800" dirty="0"/>
              <a:t> </a:t>
            </a:r>
            <a:br>
              <a:rPr lang="es-ES" sz="1800" dirty="0"/>
            </a:br>
            <a:br>
              <a:rPr lang="es-ES" sz="1800" dirty="0"/>
            </a:br>
            <a:r>
              <a:rPr lang="es-ES" sz="1800" dirty="0"/>
              <a:t>La teoría del órgano rige esta materia e imputa la actuación (u omisión) de las personas físicas a la persona ideal, exigiendo verificar y diferenciar cuidadosamente los entes y órganos involucrados y las atribuciones e incumbencias que cada uno de ellos despliegan.</a:t>
            </a:r>
            <a:endParaRPr lang="es-AR" sz="1800" dirty="0"/>
          </a:p>
        </p:txBody>
      </p:sp>
    </p:spTree>
    <p:extLst>
      <p:ext uri="{BB962C8B-B14F-4D97-AF65-F5344CB8AC3E}">
        <p14:creationId xmlns:p14="http://schemas.microsoft.com/office/powerpoint/2010/main" val="2166417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326066"/>
            <a:ext cx="8222100" cy="4557822"/>
          </a:xfrm>
        </p:spPr>
        <p:txBody>
          <a:bodyPr/>
          <a:lstStyle/>
          <a:p>
            <a:r>
              <a:rPr lang="es-ES" sz="1800" dirty="0"/>
              <a:t>En definitiva, la </a:t>
            </a:r>
            <a:r>
              <a:rPr lang="es-ES" sz="1800" b="1" dirty="0"/>
              <a:t>falta de servicio </a:t>
            </a:r>
            <a:r>
              <a:rPr lang="es-ES" sz="1800" dirty="0"/>
              <a:t>-fundada en el art. 1112 del Código Civil- supone una atribución de responsabilidad que desplaza del derecho público otros factores de atribución de naturaleza civilista, como los previstos en el art. 1113 de ese código.</a:t>
            </a:r>
            <a:br>
              <a:rPr lang="es-ES" sz="1800" dirty="0"/>
            </a:br>
            <a:br>
              <a:rPr lang="es-ES" sz="1800" dirty="0"/>
            </a:br>
            <a:r>
              <a:rPr lang="es-ES" sz="1800" dirty="0"/>
              <a:t>6°) Sin embargo, la falta de servicio no es suficiente por sí misma para dar nacimiento a la obligación estatal de resarcir, pues debe atenderse a la </a:t>
            </a:r>
            <a:r>
              <a:rPr lang="es-ES" sz="1800" b="1" dirty="0"/>
              <a:t>relación de causalidad</a:t>
            </a:r>
            <a:r>
              <a:rPr lang="es-ES" sz="1800" dirty="0"/>
              <a:t> entre ella y el </a:t>
            </a:r>
            <a:r>
              <a:rPr lang="es-ES" sz="1800" b="1" dirty="0"/>
              <a:t>daño</a:t>
            </a:r>
            <a:r>
              <a:rPr lang="es-ES" sz="1800" dirty="0"/>
              <a:t> ocasionado. Los tribunales han de examinar meticulosamente si suprimida la conducta que se reputa ilegítima, el daño igualmente se hubiese consumado y todos los factores que a él contribuyen (</a:t>
            </a:r>
            <a:r>
              <a:rPr lang="es-ES" sz="1800" dirty="0" err="1"/>
              <a:t>doct</a:t>
            </a:r>
            <a:r>
              <a:rPr lang="es-ES" sz="1800" dirty="0"/>
              <a:t>. de Fallos: 317:1233; 329:2088; 330:2748).</a:t>
            </a:r>
            <a:endParaRPr lang="es-AR" sz="1800" dirty="0"/>
          </a:p>
        </p:txBody>
      </p:sp>
    </p:spTree>
    <p:extLst>
      <p:ext uri="{BB962C8B-B14F-4D97-AF65-F5344CB8AC3E}">
        <p14:creationId xmlns:p14="http://schemas.microsoft.com/office/powerpoint/2010/main" val="22452820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177209"/>
            <a:ext cx="8222100" cy="4706679"/>
          </a:xfrm>
        </p:spPr>
        <p:txBody>
          <a:bodyPr/>
          <a:lstStyle/>
          <a:p>
            <a:r>
              <a:rPr lang="es-ES" sz="1800" dirty="0"/>
              <a:t>No puede prescindirse de aquellos extremos que, parcial o totalmente, son aptos para interrumpir el nexo causal… Serían las hipótesis que colocan al Estado en situación de responsabilidad vinculadas a una previa situación fáctica generada por un particular que hizo posible la ocurrencia del acontecimiento. Para evitarlo, es deber de los jueces indagar con la mayor exhaustividad posible un ciclo más largo de hechos que permita asignar la responsabilidad del evento a quien realmente hizo posible el daño.</a:t>
            </a:r>
            <a:br>
              <a:rPr lang="es-ES" sz="1800" dirty="0"/>
            </a:br>
            <a:endParaRPr lang="es-AR" sz="1800" dirty="0"/>
          </a:p>
        </p:txBody>
      </p:sp>
    </p:spTree>
    <p:extLst>
      <p:ext uri="{BB962C8B-B14F-4D97-AF65-F5344CB8AC3E}">
        <p14:creationId xmlns:p14="http://schemas.microsoft.com/office/powerpoint/2010/main" val="2498918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177209"/>
            <a:ext cx="8222100" cy="4706679"/>
          </a:xfrm>
        </p:spPr>
        <p:txBody>
          <a:bodyPr/>
          <a:lstStyle/>
          <a:p>
            <a:r>
              <a:rPr lang="es-ES" sz="1800" dirty="0"/>
              <a:t>El Estado solo responde si incumplió un deber legal de impedir el evento lesivo, puesto que una conclusión contraria llevaría al irrazonable extremo de convertirlo en un ente asegurador de todo hecho dañoso que se cometiera (</a:t>
            </a:r>
            <a:r>
              <a:rPr lang="es-ES" sz="1200" dirty="0"/>
              <a:t>conf. doctrina de Fallos: 329:2088 y 332:2328</a:t>
            </a:r>
            <a:r>
              <a:rPr lang="es-ES" sz="1800" dirty="0"/>
              <a:t>). </a:t>
            </a:r>
            <a:br>
              <a:rPr lang="es-ES" sz="1800" dirty="0"/>
            </a:br>
            <a:br>
              <a:rPr lang="es-ES" sz="1800" dirty="0"/>
            </a:br>
            <a:br>
              <a:rPr lang="es-ES" sz="1800" dirty="0"/>
            </a:br>
            <a:r>
              <a:rPr lang="es-ES" sz="1800" dirty="0"/>
              <a:t>Como lo ha expuesto esta Corte en diversas ocasiones no se puede responsabilizar al Estado por accidentes ocurridos en rutas, donde el ejercicio del poder de policía de seguridad no resulta suficiente para atribuirle un evento en el cual ninguno de sus órganos o dependencias tuvo parte. No parece razonable pretender que su responsabilidad general en orden a la prevención de los delitos pueda llegar a involucrarlo a tal extremo en las consecuencias dañosas que ellos produzcan con motivo de hechos extraños a su intervención directa (</a:t>
            </a:r>
            <a:r>
              <a:rPr lang="es-ES" sz="1200" dirty="0"/>
              <a:t>Fallos: 312:2138 y 325:1265, entre otros</a:t>
            </a:r>
            <a:r>
              <a:rPr lang="es-ES" sz="1800" dirty="0"/>
              <a:t>)</a:t>
            </a:r>
            <a:br>
              <a:rPr lang="es-ES" sz="1800" dirty="0"/>
            </a:br>
            <a:endParaRPr lang="es-AR" sz="1800" dirty="0"/>
          </a:p>
        </p:txBody>
      </p:sp>
    </p:spTree>
    <p:extLst>
      <p:ext uri="{BB962C8B-B14F-4D97-AF65-F5344CB8AC3E}">
        <p14:creationId xmlns:p14="http://schemas.microsoft.com/office/powerpoint/2010/main" val="4276314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177209"/>
            <a:ext cx="8222100" cy="4706679"/>
          </a:xfrm>
        </p:spPr>
        <p:txBody>
          <a:bodyPr/>
          <a:lstStyle/>
          <a:p>
            <a:r>
              <a:rPr lang="es-ES" sz="1800" dirty="0"/>
              <a:t>7) No se debió responsabilizar al Estado Nacional con un factor de atribución ajeno a la falta de servicio, pasando por alto la existencia de una persona jurídica diferenciada cuyas competencias no le resultaban imputables de forma directa.</a:t>
            </a:r>
            <a:br>
              <a:rPr lang="es-ES" sz="1800" dirty="0"/>
            </a:br>
            <a:br>
              <a:rPr lang="es-ES" sz="1800" dirty="0"/>
            </a:br>
            <a:br>
              <a:rPr lang="es-ES" sz="1800" dirty="0"/>
            </a:br>
            <a:br>
              <a:rPr lang="es-ES" sz="1800" dirty="0"/>
            </a:br>
            <a:r>
              <a:rPr lang="es-ES" sz="1800" dirty="0"/>
              <a:t>La banquina de la Ruta no es una cosa riesgosa cuya custodia fuera a cargo del Estado Nacional como “dueño o guardián”, en los términos del art. 1113, segundo párrafo, del Código Civil, prescindiendo de los principios que regulan la responsabilidad estatal, específicamente, del factor de atribución previsto en el art. 1112 de ese código, que exige indagar en las normas que regulan y estructuran los servicios brindados por las autoridades para demostrar concretamente su prestación irregular o defectuosa.</a:t>
            </a:r>
            <a:br>
              <a:rPr lang="es-ES" sz="1800" dirty="0"/>
            </a:br>
            <a:endParaRPr lang="es-AR" sz="1800" dirty="0"/>
          </a:p>
        </p:txBody>
      </p:sp>
    </p:spTree>
    <p:extLst>
      <p:ext uri="{BB962C8B-B14F-4D97-AF65-F5344CB8AC3E}">
        <p14:creationId xmlns:p14="http://schemas.microsoft.com/office/powerpoint/2010/main" val="21363759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177209"/>
            <a:ext cx="8222100" cy="4706679"/>
          </a:xfrm>
        </p:spPr>
        <p:txBody>
          <a:bodyPr/>
          <a:lstStyle/>
          <a:p>
            <a:r>
              <a:rPr lang="es-ES" sz="1800" dirty="0"/>
              <a:t>8°) No debió pasarse por alto que la DNV, codemandada en este caso, es “una entidad autárquica de derecho público, con personalidad para actuar privada y públicamente” (art. 1° del decreto-ley 505/58) y que, entre sus funciones, tiene a cargo la conservación de rutas nacionales (cfr. arts. 2 y 25 del decreto–ley 505/58), con competencias específicas en materia de dominio de las rutas nacionales… estableciendo que “los caminos nacionales, así como los ensanches y obras anexas a los mismos, serán de propiedad exclusiva de la Nación” y que ese derecho de propiedad “no afectará al de las provincias y municipalidades dentro de sus respectivas jurisdicciones”.</a:t>
            </a:r>
            <a:br>
              <a:rPr lang="es-ES" sz="1800" dirty="0"/>
            </a:br>
            <a:r>
              <a:rPr lang="es-ES" sz="1800" dirty="0"/>
              <a:t>De esta manera se consideró al Estado Nacional como titular de bienes que posiblemente no le pertenezcan -tal era, precisamente, uno de los puntos a discernir- y responsable de competencias que el ordenamiento jurídico ha descentralizado y atribuido explícitamente a una persona jurídica diferente.</a:t>
            </a:r>
            <a:endParaRPr lang="es-AR" sz="1800" dirty="0"/>
          </a:p>
        </p:txBody>
      </p:sp>
    </p:spTree>
    <p:extLst>
      <p:ext uri="{BB962C8B-B14F-4D97-AF65-F5344CB8AC3E}">
        <p14:creationId xmlns:p14="http://schemas.microsoft.com/office/powerpoint/2010/main" val="3366733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lt1"/>
        </a:solidFill>
        <a:effectLst/>
      </p:bgPr>
    </p:bg>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265500" y="1151100"/>
            <a:ext cx="4045200" cy="156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a:t>CASO 1</a:t>
            </a:r>
            <a:endParaRPr/>
          </a:p>
        </p:txBody>
      </p:sp>
      <p:sp>
        <p:nvSpPr>
          <p:cNvPr id="104" name="Google Shape;104;p16"/>
          <p:cNvSpPr txBox="1">
            <a:spLocks noGrp="1"/>
          </p:cNvSpPr>
          <p:nvPr>
            <p:ph type="subTitle" idx="1"/>
          </p:nvPr>
        </p:nvSpPr>
        <p:spPr>
          <a:xfrm>
            <a:off x="265500" y="2769001"/>
            <a:ext cx="4045200" cy="1269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dirty="0"/>
              <a:t>CSJN “ALPHA SHIPPING”</a:t>
            </a:r>
            <a:endParaRPr dirty="0"/>
          </a:p>
          <a:p>
            <a:pPr marL="0" lvl="0" indent="0" algn="ctr" rtl="0">
              <a:spcBef>
                <a:spcPts val="0"/>
              </a:spcBef>
              <a:spcAft>
                <a:spcPts val="0"/>
              </a:spcAft>
              <a:buNone/>
            </a:pPr>
            <a:endParaRPr dirty="0"/>
          </a:p>
          <a:p>
            <a:pPr marL="0" lvl="0" indent="0" algn="ctr" rtl="0">
              <a:spcBef>
                <a:spcPts val="0"/>
              </a:spcBef>
              <a:spcAft>
                <a:spcPts val="0"/>
              </a:spcAft>
              <a:buNone/>
            </a:pPr>
            <a:r>
              <a:rPr lang="es" dirty="0"/>
              <a:t>2023</a:t>
            </a:r>
            <a:endParaRPr dirty="0"/>
          </a:p>
        </p:txBody>
      </p:sp>
      <p:sp>
        <p:nvSpPr>
          <p:cNvPr id="105" name="Google Shape;105;p16"/>
          <p:cNvSpPr txBox="1">
            <a:spLocks noGrp="1"/>
          </p:cNvSpPr>
          <p:nvPr>
            <p:ph type="body" idx="2"/>
          </p:nvPr>
        </p:nvSpPr>
        <p:spPr>
          <a:xfrm>
            <a:off x="4217581" y="112568"/>
            <a:ext cx="4805917" cy="4918364"/>
          </a:xfrm>
          <a:prstGeom prst="rect">
            <a:avLst/>
          </a:prstGeom>
          <a:solidFill>
            <a:schemeClr val="accent1"/>
          </a:solidFill>
        </p:spPr>
        <p:txBody>
          <a:bodyPr spcFirstLastPara="1" wrap="square" lIns="91425" tIns="91425" rIns="91425" bIns="91425" anchor="ctr" anchorCtr="0">
            <a:noAutofit/>
          </a:bodyPr>
          <a:lstStyle/>
          <a:p>
            <a:pPr marL="0" lvl="0" indent="0">
              <a:spcAft>
                <a:spcPts val="1600"/>
              </a:spcAft>
              <a:buNone/>
            </a:pPr>
            <a:r>
              <a:rPr lang="es-ES" sz="1400" dirty="0"/>
              <a:t>Recurso de Hecho deducido por AS c/multa tributaria provincial </a:t>
            </a:r>
            <a:r>
              <a:rPr lang="es-ES" sz="1100" dirty="0"/>
              <a:t>(falta de pago ingresos brutos)</a:t>
            </a:r>
            <a:r>
              <a:rPr lang="es-ES" sz="1400" dirty="0"/>
              <a:t>.</a:t>
            </a:r>
          </a:p>
          <a:p>
            <a:pPr marL="0" indent="0">
              <a:spcAft>
                <a:spcPts val="1600"/>
              </a:spcAft>
              <a:buNone/>
            </a:pPr>
            <a:r>
              <a:rPr lang="it-IT" sz="1400" dirty="0"/>
              <a:t>Denegatoria REF ST Tierra del Fuego</a:t>
            </a:r>
          </a:p>
          <a:p>
            <a:pPr marL="0" lvl="0" indent="0">
              <a:spcAft>
                <a:spcPts val="1600"/>
              </a:spcAft>
              <a:buNone/>
            </a:pPr>
            <a:r>
              <a:rPr lang="es-ES" sz="1400" dirty="0"/>
              <a:t>Antecedente común: adhesión doctrina Corte en “</a:t>
            </a:r>
            <a:r>
              <a:rPr lang="es-ES" sz="1400" dirty="0" err="1"/>
              <a:t>Filcrosa</a:t>
            </a:r>
            <a:r>
              <a:rPr lang="es-ES" sz="1400" dirty="0"/>
              <a:t>” </a:t>
            </a:r>
            <a:r>
              <a:rPr lang="es-ES" sz="1100" dirty="0"/>
              <a:t>(Fallos: 326:3899)</a:t>
            </a:r>
            <a:r>
              <a:rPr lang="es-ES" sz="1400" dirty="0"/>
              <a:t>. </a:t>
            </a:r>
          </a:p>
          <a:p>
            <a:pPr marL="0" lvl="0" indent="0">
              <a:spcAft>
                <a:spcPts val="1600"/>
              </a:spcAft>
              <a:buNone/>
            </a:pPr>
            <a:r>
              <a:rPr lang="es-ES" sz="1400" dirty="0"/>
              <a:t>Plazo de prescripción </a:t>
            </a:r>
            <a:r>
              <a:rPr lang="es-ES" sz="1100" dirty="0"/>
              <a:t>(5 años CF) </a:t>
            </a:r>
            <a:r>
              <a:rPr lang="es-ES" sz="1400" dirty="0"/>
              <a:t>inicia c/determinación tributaria </a:t>
            </a:r>
            <a:r>
              <a:rPr lang="es-ES" sz="1100" dirty="0"/>
              <a:t>(1 de enero año posterior al vencimiento obligación tributaria)  </a:t>
            </a:r>
          </a:p>
          <a:p>
            <a:pPr marL="0" lvl="0" indent="0">
              <a:spcAft>
                <a:spcPts val="1600"/>
              </a:spcAft>
              <a:buNone/>
            </a:pPr>
            <a:r>
              <a:rPr lang="es-ES" sz="1400" dirty="0"/>
              <a:t>Inaplica plazo 2 años </a:t>
            </a:r>
            <a:r>
              <a:rPr lang="es-ES" sz="1100" dirty="0"/>
              <a:t>(art. 65-4°, del Código Penal) </a:t>
            </a:r>
            <a:r>
              <a:rPr lang="es-ES" sz="1400" dirty="0"/>
              <a:t>y la forma de computarlo </a:t>
            </a:r>
            <a:r>
              <a:rPr lang="es-ES" sz="1100" dirty="0"/>
              <a:t>(art. 63)</a:t>
            </a:r>
            <a:r>
              <a:rPr lang="es-ES" sz="1400" dirty="0"/>
              <a:t>.</a:t>
            </a:r>
          </a:p>
          <a:p>
            <a:pPr marL="0" lvl="0" indent="0">
              <a:spcAft>
                <a:spcPts val="1600"/>
              </a:spcAft>
              <a:buNone/>
            </a:pPr>
            <a:r>
              <a:rPr lang="es-ES" sz="1400" dirty="0"/>
              <a:t>Conformidad plazos de prescripción locales con los del </a:t>
            </a:r>
            <a:r>
              <a:rPr lang="es-ES" sz="1400" dirty="0" err="1"/>
              <a:t>C.Civil</a:t>
            </a:r>
            <a:r>
              <a:rPr lang="es-ES" sz="1400" dirty="0"/>
              <a:t>, los principios y disposiciones generales del </a:t>
            </a:r>
            <a:r>
              <a:rPr lang="es-ES" sz="1400" dirty="0" err="1"/>
              <a:t>C.Penal</a:t>
            </a:r>
            <a:r>
              <a:rPr lang="es-ES" sz="1400" dirty="0"/>
              <a:t> </a:t>
            </a:r>
            <a:r>
              <a:rPr lang="es-ES" sz="1100" dirty="0"/>
              <a:t>(p/carácter específico de la sanción pecuniaria)</a:t>
            </a:r>
          </a:p>
        </p:txBody>
      </p:sp>
    </p:spTree>
  </p:cSld>
  <p:clrMapOvr>
    <a:masterClrMapping/>
  </p:clrMapOvr>
  <p:transition spd="slow">
    <p:wipe/>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1137D5-3DB2-707B-6E6F-8BFCBF8EEDD0}"/>
              </a:ext>
            </a:extLst>
          </p:cNvPr>
          <p:cNvSpPr>
            <a:spLocks noGrp="1"/>
          </p:cNvSpPr>
          <p:nvPr>
            <p:ph type="title"/>
          </p:nvPr>
        </p:nvSpPr>
        <p:spPr>
          <a:xfrm>
            <a:off x="598100" y="177209"/>
            <a:ext cx="8222100" cy="4706679"/>
          </a:xfrm>
        </p:spPr>
        <p:txBody>
          <a:bodyPr/>
          <a:lstStyle/>
          <a:p>
            <a:r>
              <a:rPr lang="es-ES" sz="1800" dirty="0"/>
              <a:t>9°) La Cámara “dejó sin efecto el acogimiento de la excepción de falta de legitimación pasiva de la DNV”, pese a que la decisión cuestionada en primera instancia no desvinculó a ese organismo por falta de legitimación pasiva, sino a la Dirección Provincial de Vialidad (cfr. considerando VIII, vigésimo noveno párrafo de la sentencia de fs. 1303/1311 y sentencia de primera instancia a fs. 1231/1242)… En virtud de lo expuesto, la decisión recurrida, bajo fundamentaciones aparentes, ha prescindido de normativa relevante y omitido el adecuado análisis de extremos conducentes para la solución del litigio... se apoya en conclusiones dogmáticas e inferencias sin sostén jurídico o fáctico con el solo sustento de la voluntad de los jueces y debe ser dejada sin efecto (</a:t>
            </a:r>
            <a:r>
              <a:rPr lang="es-ES" sz="1200" dirty="0"/>
              <a:t>conf. doctrina de Fallos: 326:3734, entre muchos otros</a:t>
            </a:r>
            <a:r>
              <a:rPr lang="es-ES" sz="1800" dirty="0"/>
              <a:t>).</a:t>
            </a:r>
            <a:endParaRPr lang="es-AR" sz="1800" dirty="0"/>
          </a:p>
        </p:txBody>
      </p:sp>
    </p:spTree>
    <p:extLst>
      <p:ext uri="{BB962C8B-B14F-4D97-AF65-F5344CB8AC3E}">
        <p14:creationId xmlns:p14="http://schemas.microsoft.com/office/powerpoint/2010/main" val="38037135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4"/>
          <p:cNvSpPr txBox="1">
            <a:spLocks noGrp="1"/>
          </p:cNvSpPr>
          <p:nvPr>
            <p:ph type="title"/>
          </p:nvPr>
        </p:nvSpPr>
        <p:spPr>
          <a:xfrm>
            <a:off x="222970" y="1590579"/>
            <a:ext cx="4045200" cy="1564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s" dirty="0"/>
              <a:t>MUCHAS GRACIAS</a:t>
            </a:r>
            <a:endParaRPr dirty="0"/>
          </a:p>
        </p:txBody>
      </p:sp>
      <p:sp>
        <p:nvSpPr>
          <p:cNvPr id="3" name="2 Rectángulo"/>
          <p:cNvSpPr/>
          <p:nvPr/>
        </p:nvSpPr>
        <p:spPr>
          <a:xfrm>
            <a:off x="4761914" y="3957247"/>
            <a:ext cx="4572000" cy="523220"/>
          </a:xfrm>
          <a:prstGeom prst="rect">
            <a:avLst/>
          </a:prstGeom>
        </p:spPr>
        <p:txBody>
          <a:bodyPr>
            <a:spAutoFit/>
          </a:bodyPr>
          <a:lstStyle/>
          <a:p>
            <a:pPr lvl="0" algn="ctr">
              <a:buClr>
                <a:srgbClr val="FFFFFF"/>
              </a:buClr>
              <a:buSzPts val="2100"/>
            </a:pPr>
            <a:r>
              <a:rPr lang="es-ES" dirty="0">
                <a:solidFill>
                  <a:srgbClr val="FFFFFF"/>
                </a:solidFill>
                <a:latin typeface="Roboto"/>
                <a:ea typeface="Roboto"/>
                <a:sym typeface="Roboto"/>
              </a:rPr>
              <a:t>MODULO DE CAPACITACION 2</a:t>
            </a:r>
          </a:p>
          <a:p>
            <a:pPr lvl="0" algn="ctr">
              <a:buClr>
                <a:srgbClr val="FFFFFF"/>
              </a:buClr>
              <a:buSzPts val="2100"/>
            </a:pPr>
            <a:r>
              <a:rPr lang="es-ES" dirty="0">
                <a:solidFill>
                  <a:srgbClr val="FFFFFF"/>
                </a:solidFill>
                <a:latin typeface="Roboto"/>
                <a:ea typeface="Roboto"/>
                <a:sym typeface="Roboto"/>
              </a:rPr>
              <a:t>27 de marzo 2023</a:t>
            </a:r>
          </a:p>
        </p:txBody>
      </p:sp>
      <p:sp>
        <p:nvSpPr>
          <p:cNvPr id="6" name="5 Rectángulo"/>
          <p:cNvSpPr/>
          <p:nvPr/>
        </p:nvSpPr>
        <p:spPr>
          <a:xfrm>
            <a:off x="4761914" y="2451670"/>
            <a:ext cx="4572000" cy="1077218"/>
          </a:xfrm>
          <a:prstGeom prst="rect">
            <a:avLst/>
          </a:prstGeom>
        </p:spPr>
        <p:txBody>
          <a:bodyPr>
            <a:spAutoFit/>
          </a:bodyPr>
          <a:lstStyle/>
          <a:p>
            <a:pPr lvl="0" algn="ctr">
              <a:buClr>
                <a:srgbClr val="FFFFFF"/>
              </a:buClr>
              <a:buSzPts val="4200"/>
            </a:pPr>
            <a:r>
              <a:rPr lang="es-AR" sz="3200" b="1" dirty="0">
                <a:solidFill>
                  <a:srgbClr val="FFFFFF"/>
                </a:solidFill>
                <a:latin typeface="Roboto"/>
                <a:ea typeface="Roboto"/>
                <a:sym typeface="Roboto"/>
              </a:rPr>
              <a:t>RESPONSABILIDAD DEL ESTADO</a:t>
            </a:r>
            <a:endParaRPr lang="es-AR" sz="3200" dirty="0"/>
          </a:p>
        </p:txBody>
      </p:sp>
    </p:spTree>
    <p:extLst>
      <p:ext uri="{BB962C8B-B14F-4D97-AF65-F5344CB8AC3E}">
        <p14:creationId xmlns:p14="http://schemas.microsoft.com/office/powerpoint/2010/main" val="204234840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591172" y="436419"/>
            <a:ext cx="8222100" cy="893617"/>
          </a:xfrm>
          <a:prstGeom prst="rect">
            <a:avLst/>
          </a:prstGeom>
        </p:spPr>
        <p:txBody>
          <a:bodyPr spcFirstLastPara="1" wrap="square" lIns="91425" tIns="91425" rIns="91425" bIns="91425" anchor="ctr" anchorCtr="0">
            <a:noAutofit/>
          </a:bodyPr>
          <a:lstStyle/>
          <a:p>
            <a:pPr algn="ctr"/>
            <a:br>
              <a:rPr lang="es" sz="2000" b="1" dirty="0"/>
            </a:br>
            <a:br>
              <a:rPr lang="es" sz="2000" b="1" dirty="0"/>
            </a:br>
            <a:r>
              <a:rPr lang="es" sz="2000" b="1" dirty="0"/>
              <a:t>ADMISIÓN FORMAL REF</a:t>
            </a:r>
            <a:br>
              <a:rPr lang="es" sz="2000" b="1" dirty="0"/>
            </a:br>
            <a:r>
              <a:rPr lang="es" sz="1400" dirty="0">
                <a:solidFill>
                  <a:schemeClr val="bg1"/>
                </a:solidFill>
                <a:latin typeface="Arial"/>
                <a:cs typeface="Arial"/>
                <a:sym typeface="Arial"/>
              </a:rPr>
              <a:t>Considerando 3</a:t>
            </a:r>
            <a:br>
              <a:rPr lang="es" sz="2000" dirty="0"/>
            </a:br>
            <a:br>
              <a:rPr lang="es" sz="2000" dirty="0"/>
            </a:br>
            <a:endParaRPr sz="2000" dirty="0"/>
          </a:p>
        </p:txBody>
      </p:sp>
      <p:sp>
        <p:nvSpPr>
          <p:cNvPr id="2" name="CuadroTexto 1">
            <a:extLst>
              <a:ext uri="{FF2B5EF4-FFF2-40B4-BE49-F238E27FC236}">
                <a16:creationId xmlns:a16="http://schemas.microsoft.com/office/drawing/2014/main" id="{E728450E-4AEC-68C6-998E-8122886B8BEC}"/>
              </a:ext>
            </a:extLst>
          </p:cNvPr>
          <p:cNvSpPr txBox="1"/>
          <p:nvPr/>
        </p:nvSpPr>
        <p:spPr>
          <a:xfrm>
            <a:off x="768926" y="2486891"/>
            <a:ext cx="7994073" cy="1815882"/>
          </a:xfrm>
          <a:prstGeom prst="rect">
            <a:avLst/>
          </a:prstGeom>
          <a:noFill/>
        </p:spPr>
        <p:txBody>
          <a:bodyPr wrap="square" rtlCol="0">
            <a:spAutoFit/>
          </a:bodyPr>
          <a:lstStyle/>
          <a:p>
            <a:pPr algn="just"/>
            <a:r>
              <a:rPr lang="es-ES" dirty="0">
                <a:solidFill>
                  <a:schemeClr val="bg1"/>
                </a:solidFill>
              </a:rPr>
              <a:t>Sentencia apelada favorable a la validez de la legislación local</a:t>
            </a:r>
          </a:p>
          <a:p>
            <a:pPr algn="just"/>
            <a:endParaRPr lang="es-ES" dirty="0">
              <a:solidFill>
                <a:schemeClr val="bg1"/>
              </a:solidFill>
            </a:endParaRPr>
          </a:p>
          <a:p>
            <a:pPr algn="just"/>
            <a:r>
              <a:rPr lang="es-ES" dirty="0">
                <a:solidFill>
                  <a:schemeClr val="bg1"/>
                </a:solidFill>
              </a:rPr>
              <a:t>Rechazo cuestión federal: prescripción invocada (arts. 65-4°, </a:t>
            </a:r>
            <a:r>
              <a:rPr lang="es-ES" dirty="0" err="1">
                <a:solidFill>
                  <a:schemeClr val="bg1"/>
                </a:solidFill>
              </a:rPr>
              <a:t>cc.</a:t>
            </a:r>
            <a:r>
              <a:rPr lang="es-ES" dirty="0">
                <a:solidFill>
                  <a:schemeClr val="bg1"/>
                </a:solidFill>
              </a:rPr>
              <a:t> del Código Penal y al art. 75, inc. 12)</a:t>
            </a:r>
          </a:p>
          <a:p>
            <a:pPr algn="just"/>
            <a:endParaRPr lang="es-ES" dirty="0">
              <a:solidFill>
                <a:schemeClr val="bg1"/>
              </a:solidFill>
            </a:endParaRPr>
          </a:p>
          <a:p>
            <a:pPr algn="just"/>
            <a:r>
              <a:rPr lang="es-ES" dirty="0">
                <a:solidFill>
                  <a:schemeClr val="bg1"/>
                </a:solidFill>
              </a:rPr>
              <a:t>Supuesto inc. 2° del art. 14 de la ley 48</a:t>
            </a:r>
          </a:p>
          <a:p>
            <a:pPr algn="just"/>
            <a:br>
              <a:rPr lang="es-ES" dirty="0">
                <a:solidFill>
                  <a:schemeClr val="bg1"/>
                </a:solidFill>
              </a:rPr>
            </a:br>
            <a:endParaRPr lang="es-AR" dirty="0">
              <a:solidFill>
                <a:schemeClr val="bg1"/>
              </a:solidFill>
            </a:endParaRPr>
          </a:p>
        </p:txBody>
      </p:sp>
    </p:spTree>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540327" y="387926"/>
            <a:ext cx="8279873" cy="4530437"/>
          </a:xfrm>
          <a:prstGeom prst="rect">
            <a:avLst/>
          </a:prstGeom>
        </p:spPr>
        <p:txBody>
          <a:bodyPr spcFirstLastPara="1" wrap="square" lIns="91425" tIns="91425" rIns="91425" bIns="91425" anchor="ctr" anchorCtr="0">
            <a:noAutofit/>
          </a:bodyPr>
          <a:lstStyle/>
          <a:p>
            <a:br>
              <a:rPr lang="es-ES" sz="1400" dirty="0"/>
            </a:br>
            <a:br>
              <a:rPr lang="es-ES" sz="1400" dirty="0"/>
            </a:br>
            <a:r>
              <a:rPr lang="es-ES" sz="1400" dirty="0"/>
              <a:t>4°) La sanción cuya prescripción persigue la actora es de “carácter penal”, más allá “interés de tipo fiscal” de la multa para la percepción del tributo; </a:t>
            </a:r>
            <a:br>
              <a:rPr lang="es-ES" sz="1400" dirty="0"/>
            </a:br>
            <a:br>
              <a:rPr lang="es-ES" sz="1400" dirty="0"/>
            </a:br>
            <a:r>
              <a:rPr lang="es-ES" sz="1400" dirty="0"/>
              <a:t>Finalidad que “no altera su naturaleza principalmente punitiva” y “la aplicabilidad a la materia (sanciones administrativas) de los principios del derecho penal” (art. 4° del Código Penal, doctrina de Fallos: 288:356), “siempre que la solución no esté prevista en el ordenamiento jurídico específico y en tanto aquellos principios y reglas resulten compatibles con el régimen jurídico estructurado por las normas especiales de que se trate, por lo que corresponde estar a las disposiciones de ese cuerpo normativo (</a:t>
            </a:r>
            <a:r>
              <a:rPr lang="es-ES" sz="1400" dirty="0" err="1"/>
              <a:t>arg.</a:t>
            </a:r>
            <a:r>
              <a:rPr lang="es-ES" sz="1400" dirty="0"/>
              <a:t> de Fallos: 335:1089).</a:t>
            </a:r>
            <a:br>
              <a:rPr lang="es-ES" sz="1400" dirty="0"/>
            </a:br>
            <a:br>
              <a:rPr lang="es-ES" sz="1400" dirty="0"/>
            </a:br>
            <a:r>
              <a:rPr lang="es-ES" sz="1400" dirty="0"/>
              <a:t>Las multas funcionan como penas y no como indemnización: “son sanciones ejemplificadoras e intimidatorias, indispensables para lograr el acatamiento de las leyes que, de otra manera, serían burladas impunemente (Fallos: 185:251 y 198:139).”</a:t>
            </a:r>
            <a:endParaRPr sz="1400" dirty="0"/>
          </a:p>
        </p:txBody>
      </p:sp>
    </p:spTree>
    <p:extLst>
      <p:ext uri="{BB962C8B-B14F-4D97-AF65-F5344CB8AC3E}">
        <p14:creationId xmlns:p14="http://schemas.microsoft.com/office/powerpoint/2010/main" val="742801111"/>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401782" y="498764"/>
            <a:ext cx="8418418" cy="4509654"/>
          </a:xfrm>
          <a:prstGeom prst="rect">
            <a:avLst/>
          </a:prstGeom>
        </p:spPr>
        <p:txBody>
          <a:bodyPr spcFirstLastPara="1" wrap="square" lIns="91425" tIns="91425" rIns="91425" bIns="91425" anchor="ctr" anchorCtr="0">
            <a:noAutofit/>
          </a:bodyPr>
          <a:lstStyle/>
          <a:p>
            <a:br>
              <a:rPr lang="es-ES" sz="1400" dirty="0"/>
            </a:br>
            <a:br>
              <a:rPr lang="es-ES" sz="1400" dirty="0"/>
            </a:br>
            <a:endParaRPr sz="1400" dirty="0"/>
          </a:p>
        </p:txBody>
      </p:sp>
      <p:sp>
        <p:nvSpPr>
          <p:cNvPr id="3" name="CuadroTexto 2">
            <a:extLst>
              <a:ext uri="{FF2B5EF4-FFF2-40B4-BE49-F238E27FC236}">
                <a16:creationId xmlns:a16="http://schemas.microsoft.com/office/drawing/2014/main" id="{7960D1F0-A1C6-3743-9685-A56C8624257D}"/>
              </a:ext>
            </a:extLst>
          </p:cNvPr>
          <p:cNvSpPr txBox="1"/>
          <p:nvPr/>
        </p:nvSpPr>
        <p:spPr>
          <a:xfrm>
            <a:off x="346364" y="228600"/>
            <a:ext cx="8626236" cy="4401205"/>
          </a:xfrm>
          <a:prstGeom prst="rect">
            <a:avLst/>
          </a:prstGeom>
          <a:noFill/>
        </p:spPr>
        <p:txBody>
          <a:bodyPr wrap="square">
            <a:spAutoFit/>
          </a:bodyPr>
          <a:lstStyle/>
          <a:p>
            <a:pPr algn="just"/>
            <a:r>
              <a:rPr lang="es-ES" dirty="0">
                <a:solidFill>
                  <a:schemeClr val="bg1"/>
                </a:solidFill>
              </a:rPr>
              <a:t>5°) Doctrina de “Lázaro </a:t>
            </a:r>
            <a:r>
              <a:rPr lang="es-ES" dirty="0" err="1">
                <a:solidFill>
                  <a:schemeClr val="bg1"/>
                </a:solidFill>
              </a:rPr>
              <a:t>Rabinovich</a:t>
            </a:r>
            <a:r>
              <a:rPr lang="es-ES" dirty="0">
                <a:solidFill>
                  <a:schemeClr val="bg1"/>
                </a:solidFill>
              </a:rPr>
              <a:t>” </a:t>
            </a:r>
            <a:r>
              <a:rPr lang="es-ES" sz="1100" dirty="0">
                <a:solidFill>
                  <a:schemeClr val="bg1"/>
                </a:solidFill>
              </a:rPr>
              <a:t>(Fallos: 198:139)</a:t>
            </a:r>
            <a:r>
              <a:rPr lang="es-ES" dirty="0">
                <a:solidFill>
                  <a:schemeClr val="bg1"/>
                </a:solidFill>
              </a:rPr>
              <a:t>: la prescripción de la acción para imponer multa por infracción a las disposiciones de las leyes 371 y 1002 de la Provincia de Mendoza (descanso dominical) se rige por el C. Penal, sin que puedan apartarse las leyes provinciales para no violar arts. 67, inc. 11 y 108 de la Constitución Nacional”.</a:t>
            </a:r>
          </a:p>
          <a:p>
            <a:pPr algn="just"/>
            <a:endParaRPr lang="es-ES" dirty="0">
              <a:solidFill>
                <a:schemeClr val="bg1"/>
              </a:solidFill>
            </a:endParaRPr>
          </a:p>
          <a:p>
            <a:pPr algn="just"/>
            <a:r>
              <a:rPr lang="es-ES" dirty="0">
                <a:solidFill>
                  <a:schemeClr val="bg1"/>
                </a:solidFill>
              </a:rPr>
              <a:t>Doctrina ratificada en la causa “</a:t>
            </a:r>
            <a:r>
              <a:rPr lang="es-ES" dirty="0" err="1">
                <a:solidFill>
                  <a:schemeClr val="bg1"/>
                </a:solidFill>
              </a:rPr>
              <a:t>Filcrosa</a:t>
            </a:r>
            <a:r>
              <a:rPr lang="es-ES" dirty="0">
                <a:solidFill>
                  <a:schemeClr val="bg1"/>
                </a:solidFill>
              </a:rPr>
              <a:t>” (</a:t>
            </a:r>
            <a:r>
              <a:rPr lang="es-ES" sz="1100" dirty="0">
                <a:solidFill>
                  <a:schemeClr val="bg1"/>
                </a:solidFill>
              </a:rPr>
              <a:t>Fallos: 326:3899</a:t>
            </a:r>
            <a:r>
              <a:rPr lang="es-ES" dirty="0">
                <a:solidFill>
                  <a:schemeClr val="bg1"/>
                </a:solidFill>
              </a:rPr>
              <a:t>) y recientemente en “Volkswagen de Ahorro para Fines Determinados S.A.” (</a:t>
            </a:r>
            <a:r>
              <a:rPr lang="es-ES" sz="1100" dirty="0">
                <a:solidFill>
                  <a:schemeClr val="bg1"/>
                </a:solidFill>
              </a:rPr>
              <a:t>Fallos: 342:1903</a:t>
            </a:r>
            <a:r>
              <a:rPr lang="es-ES" dirty="0">
                <a:solidFill>
                  <a:schemeClr val="bg1"/>
                </a:solidFill>
              </a:rPr>
              <a:t>), con fundamento en ser materia regulada por el Código Civil.</a:t>
            </a:r>
          </a:p>
          <a:p>
            <a:pPr algn="just"/>
            <a:endParaRPr lang="es-ES" dirty="0">
              <a:solidFill>
                <a:schemeClr val="bg1"/>
              </a:solidFill>
            </a:endParaRPr>
          </a:p>
          <a:p>
            <a:pPr algn="just"/>
            <a:r>
              <a:rPr lang="es-ES" dirty="0">
                <a:solidFill>
                  <a:schemeClr val="bg1"/>
                </a:solidFill>
              </a:rPr>
              <a:t>La prescripción es instituto ajeno al derecho público local, por ser uno general del derecho.</a:t>
            </a:r>
          </a:p>
          <a:p>
            <a:pPr algn="just"/>
            <a:endParaRPr lang="es-ES" dirty="0">
              <a:solidFill>
                <a:schemeClr val="bg1"/>
              </a:solidFill>
            </a:endParaRPr>
          </a:p>
          <a:p>
            <a:pPr algn="just"/>
            <a:r>
              <a:rPr lang="es-ES" dirty="0">
                <a:solidFill>
                  <a:schemeClr val="bg1"/>
                </a:solidFill>
              </a:rPr>
              <a:t>Regulación nacional (art. 75, inc. 12)</a:t>
            </a:r>
          </a:p>
          <a:p>
            <a:pPr algn="just"/>
            <a:endParaRPr lang="es-ES" dirty="0">
              <a:solidFill>
                <a:schemeClr val="bg1"/>
              </a:solidFill>
            </a:endParaRPr>
          </a:p>
          <a:p>
            <a:pPr algn="just"/>
            <a:r>
              <a:rPr lang="es-ES" dirty="0">
                <a:solidFill>
                  <a:schemeClr val="bg1"/>
                </a:solidFill>
              </a:rPr>
              <a:t>Su propósito de sancionar un régimen comprensivo de la generalidad de las acciones susceptibles de extinguirse por esa vía.</a:t>
            </a:r>
          </a:p>
          <a:p>
            <a:pPr algn="just"/>
            <a:endParaRPr lang="es-ES" dirty="0">
              <a:solidFill>
                <a:schemeClr val="bg1"/>
              </a:solidFill>
            </a:endParaRPr>
          </a:p>
          <a:p>
            <a:pPr algn="just"/>
            <a:r>
              <a:rPr lang="es-ES" dirty="0">
                <a:solidFill>
                  <a:schemeClr val="bg1"/>
                </a:solidFill>
              </a:rPr>
              <a:t>Las leyes locales no pueden ser incompatibles con las previsiones de los códigos de fondo.</a:t>
            </a:r>
          </a:p>
          <a:p>
            <a:endParaRPr lang="es-ES" dirty="0">
              <a:solidFill>
                <a:schemeClr val="bg1"/>
              </a:solidFill>
            </a:endParaRPr>
          </a:p>
          <a:p>
            <a:r>
              <a:rPr lang="es-ES" dirty="0">
                <a:solidFill>
                  <a:schemeClr val="bg1"/>
                </a:solidFill>
              </a:rPr>
              <a:t>La prescripción de las obligaciones tributarias locales: sus plazos, su inicio y las causales de interrupción o suspensión, se rigen por la legislación nacional uniforme para toda la República ("Municipalidad de San Pedro c/ Monte </a:t>
            </a:r>
            <a:r>
              <a:rPr lang="es-ES" dirty="0" err="1">
                <a:solidFill>
                  <a:schemeClr val="bg1"/>
                </a:solidFill>
              </a:rPr>
              <a:t>Yaboti</a:t>
            </a:r>
            <a:r>
              <a:rPr lang="es-ES" dirty="0">
                <a:solidFill>
                  <a:schemeClr val="bg1"/>
                </a:solidFill>
              </a:rPr>
              <a:t> S.A. s/ ejecución fiscal", sentencia del 27 de noviembre de 2014).</a:t>
            </a:r>
          </a:p>
        </p:txBody>
      </p:sp>
    </p:spTree>
    <p:extLst>
      <p:ext uri="{BB962C8B-B14F-4D97-AF65-F5344CB8AC3E}">
        <p14:creationId xmlns:p14="http://schemas.microsoft.com/office/powerpoint/2010/main" val="2249231815"/>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401782" y="1738744"/>
            <a:ext cx="8418418" cy="1169551"/>
          </a:xfrm>
          <a:prstGeom prst="rect">
            <a:avLst/>
          </a:prstGeom>
        </p:spPr>
        <p:txBody>
          <a:bodyPr spcFirstLastPara="1" wrap="square" lIns="91425" tIns="91425" rIns="91425" bIns="91425" anchor="ctr" anchorCtr="0">
            <a:noAutofit/>
          </a:bodyPr>
          <a:lstStyle/>
          <a:p>
            <a:br>
              <a:rPr lang="es-ES" sz="1400" dirty="0"/>
            </a:br>
            <a:br>
              <a:rPr lang="es-ES" sz="1400" dirty="0"/>
            </a:br>
            <a:endParaRPr sz="1400" dirty="0"/>
          </a:p>
        </p:txBody>
      </p:sp>
      <p:sp>
        <p:nvSpPr>
          <p:cNvPr id="3" name="CuadroTexto 2">
            <a:extLst>
              <a:ext uri="{FF2B5EF4-FFF2-40B4-BE49-F238E27FC236}">
                <a16:creationId xmlns:a16="http://schemas.microsoft.com/office/drawing/2014/main" id="{7960D1F0-A1C6-3743-9685-A56C8624257D}"/>
              </a:ext>
            </a:extLst>
          </p:cNvPr>
          <p:cNvSpPr txBox="1"/>
          <p:nvPr/>
        </p:nvSpPr>
        <p:spPr>
          <a:xfrm>
            <a:off x="401782" y="1081351"/>
            <a:ext cx="8626236" cy="1169551"/>
          </a:xfrm>
          <a:prstGeom prst="rect">
            <a:avLst/>
          </a:prstGeom>
          <a:noFill/>
        </p:spPr>
        <p:txBody>
          <a:bodyPr wrap="square" anchor="ctr">
            <a:spAutoFit/>
          </a:bodyPr>
          <a:lstStyle/>
          <a:p>
            <a:pPr algn="just"/>
            <a:r>
              <a:rPr lang="es-AR" dirty="0">
                <a:solidFill>
                  <a:schemeClr val="bg1"/>
                </a:solidFill>
              </a:rPr>
              <a:t>6°) Conclusión de la mayoría: rige el plazo del inc. 4° del art. 65 del Código Penal y es procedente el REF porque incumbe al CP legislar la extinción de acciones y penas, sin perjuicio del derecho de las provincias al establecimiento infracciones y penas en asuntos de interés puramente local, según los precedentes de Fallos: 191:245 y 195:319</a:t>
            </a:r>
            <a:endParaRPr lang="es-ES" dirty="0">
              <a:solidFill>
                <a:schemeClr val="bg1"/>
              </a:solidFill>
            </a:endParaRPr>
          </a:p>
          <a:p>
            <a:pPr algn="just"/>
            <a:endParaRPr lang="es-ES" dirty="0"/>
          </a:p>
        </p:txBody>
      </p:sp>
      <p:sp>
        <p:nvSpPr>
          <p:cNvPr id="2" name="CuadroTexto 1">
            <a:extLst>
              <a:ext uri="{FF2B5EF4-FFF2-40B4-BE49-F238E27FC236}">
                <a16:creationId xmlns:a16="http://schemas.microsoft.com/office/drawing/2014/main" id="{78EDDEDC-5526-7EC9-9F97-D7ADB09976D2}"/>
              </a:ext>
            </a:extLst>
          </p:cNvPr>
          <p:cNvSpPr txBox="1"/>
          <p:nvPr/>
        </p:nvSpPr>
        <p:spPr>
          <a:xfrm>
            <a:off x="533400" y="3257911"/>
            <a:ext cx="8418418" cy="954107"/>
          </a:xfrm>
          <a:prstGeom prst="rect">
            <a:avLst/>
          </a:prstGeom>
          <a:noFill/>
        </p:spPr>
        <p:txBody>
          <a:bodyPr wrap="square" rtlCol="0">
            <a:spAutoFit/>
          </a:bodyPr>
          <a:lstStyle/>
          <a:p>
            <a:r>
              <a:rPr lang="es-ES" dirty="0">
                <a:solidFill>
                  <a:schemeClr val="bg1"/>
                </a:solidFill>
              </a:rPr>
              <a:t>Disidencia del Juez Horacio </a:t>
            </a:r>
            <a:r>
              <a:rPr lang="es-ES" dirty="0" err="1">
                <a:solidFill>
                  <a:schemeClr val="bg1"/>
                </a:solidFill>
              </a:rPr>
              <a:t>Rosatti</a:t>
            </a:r>
            <a:r>
              <a:rPr lang="es-ES" dirty="0">
                <a:solidFill>
                  <a:schemeClr val="bg1"/>
                </a:solidFill>
              </a:rPr>
              <a:t>:</a:t>
            </a:r>
          </a:p>
          <a:p>
            <a:pPr algn="just"/>
            <a:r>
              <a:rPr lang="es-ES" dirty="0">
                <a:solidFill>
                  <a:schemeClr val="bg1"/>
                </a:solidFill>
              </a:rPr>
              <a:t>El reparto constitucional determina que la prescripción de las multas por infracciones a tributos provinciales es competencia del legislador local, por imperio de los arts. 5° y 121 de la Constitución Nacional, no integrando la materia delegada al Congreso de la Nación en los arts. 75, inc. 12 y 126. </a:t>
            </a:r>
            <a:endParaRPr lang="es-AR" dirty="0">
              <a:solidFill>
                <a:schemeClr val="bg1"/>
              </a:solidFill>
            </a:endParaRPr>
          </a:p>
        </p:txBody>
      </p:sp>
    </p:spTree>
    <p:extLst>
      <p:ext uri="{BB962C8B-B14F-4D97-AF65-F5344CB8AC3E}">
        <p14:creationId xmlns:p14="http://schemas.microsoft.com/office/powerpoint/2010/main" val="658590123"/>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401782" y="498764"/>
            <a:ext cx="8418418" cy="4509654"/>
          </a:xfrm>
          <a:prstGeom prst="rect">
            <a:avLst/>
          </a:prstGeom>
        </p:spPr>
        <p:txBody>
          <a:bodyPr spcFirstLastPara="1" wrap="square" lIns="91425" tIns="91425" rIns="91425" bIns="91425" anchor="ctr" anchorCtr="0">
            <a:noAutofit/>
          </a:bodyPr>
          <a:lstStyle/>
          <a:p>
            <a:br>
              <a:rPr lang="es-ES" sz="1400" dirty="0"/>
            </a:br>
            <a:br>
              <a:rPr lang="es-ES" sz="1400" dirty="0"/>
            </a:br>
            <a:endParaRPr sz="1400" dirty="0"/>
          </a:p>
        </p:txBody>
      </p:sp>
      <p:sp>
        <p:nvSpPr>
          <p:cNvPr id="3" name="CuadroTexto 2">
            <a:extLst>
              <a:ext uri="{FF2B5EF4-FFF2-40B4-BE49-F238E27FC236}">
                <a16:creationId xmlns:a16="http://schemas.microsoft.com/office/drawing/2014/main" id="{7960D1F0-A1C6-3743-9685-A56C8624257D}"/>
              </a:ext>
            </a:extLst>
          </p:cNvPr>
          <p:cNvSpPr txBox="1"/>
          <p:nvPr/>
        </p:nvSpPr>
        <p:spPr>
          <a:xfrm>
            <a:off x="162791" y="135082"/>
            <a:ext cx="8818418" cy="5047536"/>
          </a:xfrm>
          <a:prstGeom prst="rect">
            <a:avLst/>
          </a:prstGeom>
          <a:noFill/>
        </p:spPr>
        <p:txBody>
          <a:bodyPr wrap="square">
            <a:spAutoFit/>
          </a:bodyPr>
          <a:lstStyle/>
          <a:p>
            <a:pPr algn="just"/>
            <a:r>
              <a:rPr lang="es-ES" dirty="0">
                <a:solidFill>
                  <a:schemeClr val="bg1"/>
                </a:solidFill>
              </a:rPr>
              <a:t>10) Materias no delegadas por las provincias a la Nación:</a:t>
            </a:r>
          </a:p>
          <a:p>
            <a:pPr indent="269875" algn="just"/>
            <a:r>
              <a:rPr lang="es-ES" dirty="0">
                <a:solidFill>
                  <a:schemeClr val="bg1"/>
                </a:solidFill>
              </a:rPr>
              <a:t>a) Su </a:t>
            </a:r>
            <a:r>
              <a:rPr lang="es-ES" b="1" i="1" dirty="0">
                <a:solidFill>
                  <a:schemeClr val="bg1"/>
                </a:solidFill>
              </a:rPr>
              <a:t>poder tributario</a:t>
            </a:r>
            <a:r>
              <a:rPr lang="es-ES" b="1" dirty="0">
                <a:solidFill>
                  <a:schemeClr val="bg1"/>
                </a:solidFill>
              </a:rPr>
              <a:t> </a:t>
            </a:r>
            <a:r>
              <a:rPr lang="es-ES" dirty="0">
                <a:solidFill>
                  <a:schemeClr val="bg1"/>
                </a:solidFill>
              </a:rPr>
              <a:t>(esencial a la autonomía provincial), con la potestad de imponer contribuciones y percibirlas, sin intervención de autoridad extraña </a:t>
            </a:r>
            <a:r>
              <a:rPr lang="es-ES" sz="1200" dirty="0">
                <a:solidFill>
                  <a:schemeClr val="bg1"/>
                </a:solidFill>
              </a:rPr>
              <a:t>(</a:t>
            </a:r>
            <a:r>
              <a:rPr lang="es-ES" sz="1200" dirty="0" err="1">
                <a:solidFill>
                  <a:schemeClr val="bg1"/>
                </a:solidFill>
              </a:rPr>
              <a:t>arg.</a:t>
            </a:r>
            <a:r>
              <a:rPr lang="es-ES" sz="1200" dirty="0">
                <a:solidFill>
                  <a:schemeClr val="bg1"/>
                </a:solidFill>
              </a:rPr>
              <a:t> </a:t>
            </a:r>
            <a:r>
              <a:rPr lang="es-ES" sz="1200" dirty="0" err="1">
                <a:solidFill>
                  <a:schemeClr val="bg1"/>
                </a:solidFill>
              </a:rPr>
              <a:t>doct</a:t>
            </a:r>
            <a:r>
              <a:rPr lang="es-ES" sz="1200" dirty="0">
                <a:solidFill>
                  <a:schemeClr val="bg1"/>
                </a:solidFill>
              </a:rPr>
              <a:t>. Fallos: 137:212; 150:419; 174:358; 235:571; 243:98; 302:1181; 320:619; 331:1412, entre otros)</a:t>
            </a:r>
            <a:r>
              <a:rPr lang="es-ES" dirty="0">
                <a:solidFill>
                  <a:schemeClr val="bg1"/>
                </a:solidFill>
              </a:rPr>
              <a:t>. </a:t>
            </a:r>
          </a:p>
          <a:p>
            <a:pPr algn="just"/>
            <a:endParaRPr lang="es-ES" dirty="0">
              <a:solidFill>
                <a:schemeClr val="bg1"/>
              </a:solidFill>
            </a:endParaRPr>
          </a:p>
          <a:p>
            <a:pPr algn="just"/>
            <a:r>
              <a:rPr lang="es-ES" dirty="0">
                <a:solidFill>
                  <a:schemeClr val="bg1"/>
                </a:solidFill>
              </a:rPr>
              <a:t>Implica que las provincias tienen competencia para regular el nacimiento y exigibilidad de la obligación tributaria y sus diversos modos de extinción, entre ellos, la prescripción (</a:t>
            </a:r>
            <a:r>
              <a:rPr lang="es-ES" sz="1200" dirty="0">
                <a:solidFill>
                  <a:schemeClr val="bg1"/>
                </a:solidFill>
              </a:rPr>
              <a:t>Fallos: 342:1903, disidencia del juez </a:t>
            </a:r>
            <a:r>
              <a:rPr lang="es-ES" sz="1200" dirty="0" err="1">
                <a:solidFill>
                  <a:schemeClr val="bg1"/>
                </a:solidFill>
              </a:rPr>
              <a:t>Rosatti</a:t>
            </a:r>
            <a:r>
              <a:rPr lang="es-ES" sz="1200" dirty="0">
                <a:solidFill>
                  <a:schemeClr val="bg1"/>
                </a:solidFill>
              </a:rPr>
              <a:t>).</a:t>
            </a:r>
          </a:p>
          <a:p>
            <a:pPr algn="just"/>
            <a:endParaRPr lang="es-ES" dirty="0">
              <a:solidFill>
                <a:schemeClr val="bg1"/>
              </a:solidFill>
            </a:endParaRPr>
          </a:p>
          <a:p>
            <a:pPr indent="269875" algn="just"/>
            <a:r>
              <a:rPr lang="es-ES" dirty="0">
                <a:solidFill>
                  <a:schemeClr val="bg1"/>
                </a:solidFill>
              </a:rPr>
              <a:t>b) Su </a:t>
            </a:r>
            <a:r>
              <a:rPr lang="es-ES" b="1" i="1" dirty="0">
                <a:solidFill>
                  <a:schemeClr val="bg1"/>
                </a:solidFill>
              </a:rPr>
              <a:t>poder de policía </a:t>
            </a:r>
            <a:r>
              <a:rPr lang="es-ES" dirty="0">
                <a:solidFill>
                  <a:schemeClr val="bg1"/>
                </a:solidFill>
              </a:rPr>
              <a:t>(</a:t>
            </a:r>
            <a:r>
              <a:rPr lang="es-ES" dirty="0" err="1">
                <a:solidFill>
                  <a:schemeClr val="bg1"/>
                </a:solidFill>
              </a:rPr>
              <a:t>arg.</a:t>
            </a:r>
            <a:r>
              <a:rPr lang="es-ES" dirty="0">
                <a:solidFill>
                  <a:schemeClr val="bg1"/>
                </a:solidFill>
              </a:rPr>
              <a:t> arts. 5°, 75 inc. 30 y 121), excluido de la delegación para dictar el Código Penal (art. 75, inc. 12). </a:t>
            </a:r>
          </a:p>
          <a:p>
            <a:pPr algn="just"/>
            <a:endParaRPr lang="es-ES" dirty="0">
              <a:solidFill>
                <a:schemeClr val="bg1"/>
              </a:solidFill>
            </a:endParaRPr>
          </a:p>
          <a:p>
            <a:pPr algn="just"/>
            <a:r>
              <a:rPr lang="es-ES" dirty="0">
                <a:solidFill>
                  <a:schemeClr val="bg1"/>
                </a:solidFill>
              </a:rPr>
              <a:t>Es inherente a los poderes reservados la potestad punitiva propia asegurar su normal ejercicio, con la prerrogativa exclusiva de establecer infracciones contravencionales y sus sanciones, en asuntos de interés local exclusivo.</a:t>
            </a:r>
          </a:p>
          <a:p>
            <a:pPr algn="just"/>
            <a:endParaRPr lang="es-ES" dirty="0">
              <a:solidFill>
                <a:schemeClr val="bg1"/>
              </a:solidFill>
            </a:endParaRPr>
          </a:p>
          <a:p>
            <a:pPr algn="just"/>
            <a:r>
              <a:rPr lang="es-ES" dirty="0">
                <a:solidFill>
                  <a:schemeClr val="bg1"/>
                </a:solidFill>
              </a:rPr>
              <a:t>Materias del derecho público local, competente para estatuir su régimen sancionatorio </a:t>
            </a:r>
            <a:r>
              <a:rPr lang="es-ES" b="1" dirty="0">
                <a:solidFill>
                  <a:schemeClr val="bg1"/>
                </a:solidFill>
              </a:rPr>
              <a:t>no penal </a:t>
            </a:r>
            <a:r>
              <a:rPr lang="es-ES" dirty="0">
                <a:solidFill>
                  <a:schemeClr val="bg1"/>
                </a:solidFill>
              </a:rPr>
              <a:t>(arts. 1°, 5°, 75 inc. 30, 121 y 123); puede tipificar esas conductas punibles, las sanciones y sus modos de extinción. </a:t>
            </a:r>
          </a:p>
          <a:p>
            <a:pPr algn="just"/>
            <a:endParaRPr lang="es-ES" dirty="0">
              <a:solidFill>
                <a:schemeClr val="bg1"/>
              </a:solidFill>
            </a:endParaRPr>
          </a:p>
          <a:p>
            <a:pPr algn="just"/>
            <a:r>
              <a:rPr lang="es-ES" dirty="0">
                <a:solidFill>
                  <a:schemeClr val="bg1"/>
                </a:solidFill>
              </a:rPr>
              <a:t>La legislación </a:t>
            </a:r>
            <a:r>
              <a:rPr lang="es-ES" b="1" dirty="0">
                <a:solidFill>
                  <a:schemeClr val="bg1"/>
                </a:solidFill>
              </a:rPr>
              <a:t>contravencional administrativa </a:t>
            </a:r>
            <a:r>
              <a:rPr lang="es-ES" dirty="0">
                <a:solidFill>
                  <a:schemeClr val="bg1"/>
                </a:solidFill>
              </a:rPr>
              <a:t>(federal o local) tiene los mismos límites que la penal: “razonabilidad” y respeto de las garantías constitucionales, en materia de plazos, su cómputo y las causales de interrupción o suspensión de la prescripción de las sanciones (</a:t>
            </a:r>
            <a:r>
              <a:rPr lang="es-ES" sz="1200" i="1" dirty="0">
                <a:solidFill>
                  <a:schemeClr val="bg1"/>
                </a:solidFill>
              </a:rPr>
              <a:t>mutatis mutandis</a:t>
            </a:r>
            <a:r>
              <a:rPr lang="es-ES" sz="1200" dirty="0">
                <a:solidFill>
                  <a:schemeClr val="bg1"/>
                </a:solidFill>
              </a:rPr>
              <a:t>, Fallos: 342:1903, disidencia del juez </a:t>
            </a:r>
            <a:r>
              <a:rPr lang="es-ES" sz="1200" dirty="0" err="1">
                <a:solidFill>
                  <a:schemeClr val="bg1"/>
                </a:solidFill>
              </a:rPr>
              <a:t>Rosatti</a:t>
            </a:r>
            <a:r>
              <a:rPr lang="es-ES" sz="1200" dirty="0">
                <a:solidFill>
                  <a:schemeClr val="bg1"/>
                </a:solidFill>
              </a:rPr>
              <a:t>, considerando 11</a:t>
            </a:r>
            <a:r>
              <a:rPr lang="es-ES" dirty="0">
                <a:solidFill>
                  <a:schemeClr val="bg1"/>
                </a:solidFill>
              </a:rPr>
              <a:t>).</a:t>
            </a:r>
            <a:endParaRPr lang="es-ES" dirty="0"/>
          </a:p>
        </p:txBody>
      </p:sp>
    </p:spTree>
    <p:extLst>
      <p:ext uri="{BB962C8B-B14F-4D97-AF65-F5344CB8AC3E}">
        <p14:creationId xmlns:p14="http://schemas.microsoft.com/office/powerpoint/2010/main" val="256120254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401782" y="498764"/>
            <a:ext cx="8418418" cy="4509654"/>
          </a:xfrm>
          <a:prstGeom prst="rect">
            <a:avLst/>
          </a:prstGeom>
        </p:spPr>
        <p:txBody>
          <a:bodyPr spcFirstLastPara="1" wrap="square" lIns="91425" tIns="91425" rIns="91425" bIns="91425" anchor="ctr" anchorCtr="0">
            <a:noAutofit/>
          </a:bodyPr>
          <a:lstStyle/>
          <a:p>
            <a:br>
              <a:rPr lang="es-ES" sz="1400" dirty="0"/>
            </a:br>
            <a:br>
              <a:rPr lang="es-ES" sz="1400" dirty="0"/>
            </a:br>
            <a:endParaRPr sz="1400" dirty="0"/>
          </a:p>
        </p:txBody>
      </p:sp>
      <p:sp>
        <p:nvSpPr>
          <p:cNvPr id="3" name="CuadroTexto 2">
            <a:extLst>
              <a:ext uri="{FF2B5EF4-FFF2-40B4-BE49-F238E27FC236}">
                <a16:creationId xmlns:a16="http://schemas.microsoft.com/office/drawing/2014/main" id="{7960D1F0-A1C6-3743-9685-A56C8624257D}"/>
              </a:ext>
            </a:extLst>
          </p:cNvPr>
          <p:cNvSpPr txBox="1"/>
          <p:nvPr/>
        </p:nvSpPr>
        <p:spPr>
          <a:xfrm>
            <a:off x="162791" y="806386"/>
            <a:ext cx="8818418" cy="3754874"/>
          </a:xfrm>
          <a:prstGeom prst="rect">
            <a:avLst/>
          </a:prstGeom>
          <a:noFill/>
        </p:spPr>
        <p:txBody>
          <a:bodyPr wrap="square" anchor="ctr">
            <a:spAutoFit/>
          </a:bodyPr>
          <a:lstStyle/>
          <a:p>
            <a:pPr algn="just"/>
            <a:r>
              <a:rPr lang="es-ES" dirty="0">
                <a:solidFill>
                  <a:schemeClr val="bg1"/>
                </a:solidFill>
              </a:rPr>
              <a:t>11) La aplicación de principios y reglas del derecho penal al contravencional es en la medida de su compatibilidad (</a:t>
            </a:r>
            <a:r>
              <a:rPr lang="es-ES" sz="1200" dirty="0" err="1">
                <a:solidFill>
                  <a:schemeClr val="bg1"/>
                </a:solidFill>
              </a:rPr>
              <a:t>arg.</a:t>
            </a:r>
            <a:r>
              <a:rPr lang="es-ES" sz="1200" dirty="0">
                <a:solidFill>
                  <a:schemeClr val="bg1"/>
                </a:solidFill>
              </a:rPr>
              <a:t> doc. Fallos: 330:1855 y 335:1089</a:t>
            </a:r>
            <a:r>
              <a:rPr lang="es-ES" dirty="0">
                <a:solidFill>
                  <a:schemeClr val="bg1"/>
                </a:solidFill>
              </a:rPr>
              <a:t>) y no puede alterar las bases del sistema federal, desconociendo regímenes e instituciones reservados a las provincias.</a:t>
            </a:r>
          </a:p>
          <a:p>
            <a:pPr algn="just"/>
            <a:endParaRPr lang="es-ES" dirty="0">
              <a:solidFill>
                <a:schemeClr val="bg1"/>
              </a:solidFill>
            </a:endParaRPr>
          </a:p>
          <a:p>
            <a:pPr algn="just"/>
            <a:r>
              <a:rPr lang="es-ES" dirty="0">
                <a:solidFill>
                  <a:schemeClr val="bg1"/>
                </a:solidFill>
              </a:rPr>
              <a:t>Un infranqueable principio hermenéutico de la Corte determina que los poderes nacionales son de </a:t>
            </a:r>
            <a:r>
              <a:rPr lang="es-ES" i="1" dirty="0">
                <a:solidFill>
                  <a:schemeClr val="bg1"/>
                </a:solidFill>
              </a:rPr>
              <a:t>interpretación estricta</a:t>
            </a:r>
            <a:r>
              <a:rPr lang="es-ES" dirty="0">
                <a:solidFill>
                  <a:schemeClr val="bg1"/>
                </a:solidFill>
              </a:rPr>
              <a:t>, por ser </a:t>
            </a:r>
            <a:r>
              <a:rPr lang="es-ES" i="1" dirty="0">
                <a:solidFill>
                  <a:schemeClr val="bg1"/>
                </a:solidFill>
              </a:rPr>
              <a:t>delegados</a:t>
            </a:r>
            <a:r>
              <a:rPr lang="es-ES" dirty="0">
                <a:solidFill>
                  <a:schemeClr val="bg1"/>
                </a:solidFill>
              </a:rPr>
              <a:t> y </a:t>
            </a:r>
            <a:r>
              <a:rPr lang="es-ES" i="1" dirty="0">
                <a:solidFill>
                  <a:schemeClr val="bg1"/>
                </a:solidFill>
              </a:rPr>
              <a:t>definidos</a:t>
            </a:r>
            <a:r>
              <a:rPr lang="es-ES" dirty="0">
                <a:solidFill>
                  <a:schemeClr val="bg1"/>
                </a:solidFill>
              </a:rPr>
              <a:t>, en tanto los provinciales son </a:t>
            </a:r>
            <a:r>
              <a:rPr lang="es-ES" i="1" dirty="0">
                <a:solidFill>
                  <a:schemeClr val="bg1"/>
                </a:solidFill>
              </a:rPr>
              <a:t>originarios</a:t>
            </a:r>
            <a:r>
              <a:rPr lang="es-ES" dirty="0">
                <a:solidFill>
                  <a:schemeClr val="bg1"/>
                </a:solidFill>
              </a:rPr>
              <a:t> e </a:t>
            </a:r>
            <a:r>
              <a:rPr lang="es-ES" i="1" dirty="0">
                <a:solidFill>
                  <a:schemeClr val="bg1"/>
                </a:solidFill>
              </a:rPr>
              <a:t>indefinidos</a:t>
            </a:r>
            <a:r>
              <a:rPr lang="es-ES" dirty="0">
                <a:solidFill>
                  <a:schemeClr val="bg1"/>
                </a:solidFill>
              </a:rPr>
              <a:t> (</a:t>
            </a:r>
            <a:r>
              <a:rPr lang="es-ES" sz="1200" dirty="0">
                <a:solidFill>
                  <a:schemeClr val="bg1"/>
                </a:solidFill>
              </a:rPr>
              <a:t>Fallos: 344:809 (cit.), voto de los jueces Maqueda y </a:t>
            </a:r>
            <a:r>
              <a:rPr lang="es-ES" sz="1200" dirty="0" err="1">
                <a:solidFill>
                  <a:schemeClr val="bg1"/>
                </a:solidFill>
              </a:rPr>
              <a:t>Rosatti</a:t>
            </a:r>
            <a:r>
              <a:rPr lang="es-ES" dirty="0">
                <a:solidFill>
                  <a:schemeClr val="bg1"/>
                </a:solidFill>
              </a:rPr>
              <a:t>). </a:t>
            </a:r>
          </a:p>
          <a:p>
            <a:pPr algn="just"/>
            <a:endParaRPr lang="es-ES" dirty="0">
              <a:solidFill>
                <a:schemeClr val="bg1"/>
              </a:solidFill>
            </a:endParaRPr>
          </a:p>
          <a:p>
            <a:pPr algn="just"/>
            <a:r>
              <a:rPr lang="es-ES" dirty="0">
                <a:solidFill>
                  <a:schemeClr val="bg1"/>
                </a:solidFill>
              </a:rPr>
              <a:t>Siendo indiscutible la competencia del legislador provincial para estatuir un régimen sancionatorio en materia tributaria local, no puede resultar constitucionalmente objetable que esa normativa provincial regule la prescripción de sus infracciones. No hay en ello lesión alguna al Código Penal de la Nación (art. 75, inc. 12).</a:t>
            </a:r>
          </a:p>
          <a:p>
            <a:pPr algn="just"/>
            <a:endParaRPr lang="es-ES" dirty="0">
              <a:solidFill>
                <a:schemeClr val="bg1"/>
              </a:solidFill>
            </a:endParaRPr>
          </a:p>
          <a:p>
            <a:pPr algn="just"/>
            <a:r>
              <a:rPr lang="es-ES" dirty="0">
                <a:solidFill>
                  <a:schemeClr val="bg1"/>
                </a:solidFill>
              </a:rPr>
              <a:t>Cita la opinión de Domingo Faustino Sarmiento (</a:t>
            </a:r>
            <a:r>
              <a:rPr lang="es-ES" sz="1200" dirty="0">
                <a:solidFill>
                  <a:schemeClr val="bg1"/>
                </a:solidFill>
              </a:rPr>
              <a:t>nota a la sentencia de Fallos: 23:647</a:t>
            </a:r>
            <a:r>
              <a:rPr lang="es-ES" dirty="0">
                <a:solidFill>
                  <a:schemeClr val="bg1"/>
                </a:solidFill>
              </a:rPr>
              <a:t>): "…los códigos no alteran las jurisdicciones locales, ni la constitución provincial (art. 5), ni sus instituciones […] ni son los códigos superiores a las constituciones provinciales, porque son dictadas en consecuencia de la Constitución nacional, que dejó a las Provincias el poder no delegado en ella, de dictar su propia constitución […] y regirse por sus propias instituciones locales…” (</a:t>
            </a:r>
            <a:r>
              <a:rPr lang="es-ES" sz="1200" dirty="0">
                <a:solidFill>
                  <a:schemeClr val="bg1"/>
                </a:solidFill>
              </a:rPr>
              <a:t>cit. en Fallos: 342:1903, disidencia del juez </a:t>
            </a:r>
            <a:r>
              <a:rPr lang="es-ES" sz="1200" dirty="0" err="1">
                <a:solidFill>
                  <a:schemeClr val="bg1"/>
                </a:solidFill>
              </a:rPr>
              <a:t>Rosatti</a:t>
            </a:r>
            <a:r>
              <a:rPr lang="es-ES" sz="1200" dirty="0">
                <a:solidFill>
                  <a:schemeClr val="bg1"/>
                </a:solidFill>
              </a:rPr>
              <a:t>, considerando 7°</a:t>
            </a:r>
            <a:r>
              <a:rPr lang="es-ES" dirty="0">
                <a:solidFill>
                  <a:schemeClr val="bg1"/>
                </a:solidFill>
              </a:rPr>
              <a:t>).</a:t>
            </a:r>
          </a:p>
        </p:txBody>
      </p:sp>
    </p:spTree>
    <p:extLst>
      <p:ext uri="{BB962C8B-B14F-4D97-AF65-F5344CB8AC3E}">
        <p14:creationId xmlns:p14="http://schemas.microsoft.com/office/powerpoint/2010/main" val="2422770847"/>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6"/>
          <p:cNvSpPr txBox="1">
            <a:spLocks noGrp="1"/>
          </p:cNvSpPr>
          <p:nvPr>
            <p:ph type="title"/>
          </p:nvPr>
        </p:nvSpPr>
        <p:spPr>
          <a:xfrm>
            <a:off x="309227" y="48491"/>
            <a:ext cx="8520600" cy="162790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s" b="1" dirty="0"/>
              <a:t>Coherencia de la Corte en la competencia legislativa de la Responsabilidad y la Prescripción</a:t>
            </a:r>
            <a:endParaRPr b="1" dirty="0"/>
          </a:p>
        </p:txBody>
      </p:sp>
      <p:sp>
        <p:nvSpPr>
          <p:cNvPr id="177" name="Google Shape;177;p26"/>
          <p:cNvSpPr/>
          <p:nvPr/>
        </p:nvSpPr>
        <p:spPr>
          <a:xfrm>
            <a:off x="772633" y="2309571"/>
            <a:ext cx="1986190" cy="607800"/>
          </a:xfrm>
          <a:prstGeom prst="homePlate">
            <a:avLst>
              <a:gd name="adj" fmla="val 992"/>
            </a:avLst>
          </a:prstGeom>
          <a:solidFill>
            <a:schemeClr val="dk1"/>
          </a:solidFill>
          <a:ln>
            <a:noFill/>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78" name="Google Shape;178;p26"/>
          <p:cNvSpPr txBox="1">
            <a:spLocks noGrp="1"/>
          </p:cNvSpPr>
          <p:nvPr>
            <p:ph type="body" idx="4294967295"/>
          </p:nvPr>
        </p:nvSpPr>
        <p:spPr>
          <a:xfrm>
            <a:off x="772632" y="2436336"/>
            <a:ext cx="1916917" cy="314400"/>
          </a:xfrm>
          <a:prstGeom prst="rect">
            <a:avLst/>
          </a:prstGeom>
        </p:spPr>
        <p:txBody>
          <a:bodyPr spcFirstLastPara="1" wrap="square" lIns="91425" tIns="91425" rIns="91425" bIns="91425" anchor="ctr" anchorCtr="0">
            <a:noAutofit/>
          </a:bodyPr>
          <a:lstStyle/>
          <a:p>
            <a:pPr marL="0" lvl="0" indent="0" algn="ctr">
              <a:lnSpc>
                <a:spcPct val="100000"/>
              </a:lnSpc>
              <a:buNone/>
            </a:pPr>
            <a:r>
              <a:rPr lang="es" b="1" dirty="0">
                <a:solidFill>
                  <a:schemeClr val="bg1"/>
                </a:solidFill>
              </a:rPr>
              <a:t>¿Filcrosa</a:t>
            </a:r>
            <a:endParaRPr dirty="0">
              <a:solidFill>
                <a:schemeClr val="bg1"/>
              </a:solidFill>
            </a:endParaRPr>
          </a:p>
        </p:txBody>
      </p:sp>
      <p:sp>
        <p:nvSpPr>
          <p:cNvPr id="181" name="Google Shape;181;p26"/>
          <p:cNvSpPr txBox="1">
            <a:spLocks noGrp="1"/>
          </p:cNvSpPr>
          <p:nvPr>
            <p:ph type="body" idx="4294967295"/>
          </p:nvPr>
        </p:nvSpPr>
        <p:spPr>
          <a:xfrm>
            <a:off x="3800719" y="2414550"/>
            <a:ext cx="1260764" cy="314400"/>
          </a:xfrm>
          <a:prstGeom prst="rect">
            <a:avLst/>
          </a:prstGeom>
          <a:solidFill>
            <a:srgbClr val="FF0000"/>
          </a:solidFill>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s" dirty="0">
                <a:solidFill>
                  <a:schemeClr val="lt1"/>
                </a:solidFill>
              </a:rPr>
              <a:t> </a:t>
            </a:r>
            <a:r>
              <a:rPr lang="es" i="1" dirty="0">
                <a:solidFill>
                  <a:schemeClr val="lt1"/>
                </a:solidFill>
              </a:rPr>
              <a:t>versus</a:t>
            </a:r>
            <a:endParaRPr i="1" dirty="0">
              <a:solidFill>
                <a:schemeClr val="lt1"/>
              </a:solidFill>
            </a:endParaRPr>
          </a:p>
        </p:txBody>
      </p:sp>
      <p:sp>
        <p:nvSpPr>
          <p:cNvPr id="183" name="Google Shape;183;p26"/>
          <p:cNvSpPr/>
          <p:nvPr/>
        </p:nvSpPr>
        <p:spPr>
          <a:xfrm>
            <a:off x="5902036" y="2289635"/>
            <a:ext cx="2119746" cy="607800"/>
          </a:xfrm>
          <a:prstGeom prst="chevron">
            <a:avLst>
              <a:gd name="adj" fmla="val 992"/>
            </a:avLst>
          </a:prstGeom>
          <a:solidFill>
            <a:schemeClr val="dk1"/>
          </a:solidFill>
          <a:ln>
            <a:noFill/>
          </a:ln>
        </p:spPr>
        <p:txBody>
          <a:bodyPr spcFirstLastPara="1" wrap="square" lIns="121875" tIns="121875" rIns="121875" bIns="121875" anchor="ctr" anchorCtr="0">
            <a:noAutofit/>
          </a:bodyPr>
          <a:lstStyle/>
          <a:p>
            <a:pPr marL="0" lvl="0" indent="0" algn="l" rtl="0">
              <a:spcBef>
                <a:spcPts val="0"/>
              </a:spcBef>
              <a:spcAft>
                <a:spcPts val="0"/>
              </a:spcAft>
              <a:buNone/>
            </a:pPr>
            <a:endParaRPr/>
          </a:p>
        </p:txBody>
      </p:sp>
      <p:sp>
        <p:nvSpPr>
          <p:cNvPr id="184" name="Google Shape;184;p26"/>
          <p:cNvSpPr txBox="1">
            <a:spLocks noGrp="1"/>
          </p:cNvSpPr>
          <p:nvPr>
            <p:ph type="body" idx="4294967295"/>
          </p:nvPr>
        </p:nvSpPr>
        <p:spPr>
          <a:xfrm>
            <a:off x="6254233" y="2436336"/>
            <a:ext cx="1629003" cy="314400"/>
          </a:xfrm>
          <a:prstGeom prst="rect">
            <a:avLst/>
          </a:prstGeom>
        </p:spPr>
        <p:txBody>
          <a:bodyPr spcFirstLastPara="1" wrap="square" lIns="91425" tIns="91425" rIns="91425" bIns="91425" anchor="ctr" anchorCtr="0">
            <a:noAutofit/>
          </a:bodyPr>
          <a:lstStyle/>
          <a:p>
            <a:pPr marL="0" lvl="0" indent="0" algn="ctr">
              <a:lnSpc>
                <a:spcPct val="100000"/>
              </a:lnSpc>
              <a:buNone/>
            </a:pPr>
            <a:r>
              <a:rPr lang="es" b="1" dirty="0">
                <a:solidFill>
                  <a:schemeClr val="bg1"/>
                </a:solidFill>
              </a:rPr>
              <a:t>Barreto?</a:t>
            </a:r>
            <a:endParaRPr b="1" dirty="0">
              <a:solidFill>
                <a:schemeClr val="bg1"/>
              </a:solidFill>
            </a:endParaRPr>
          </a:p>
        </p:txBody>
      </p:sp>
      <p:sp>
        <p:nvSpPr>
          <p:cNvPr id="2" name="CuadroTexto 1">
            <a:extLst>
              <a:ext uri="{FF2B5EF4-FFF2-40B4-BE49-F238E27FC236}">
                <a16:creationId xmlns:a16="http://schemas.microsoft.com/office/drawing/2014/main" id="{76A604CC-DB78-C3FC-9174-EAB058816DEC}"/>
              </a:ext>
            </a:extLst>
          </p:cNvPr>
          <p:cNvSpPr txBox="1"/>
          <p:nvPr/>
        </p:nvSpPr>
        <p:spPr>
          <a:xfrm>
            <a:off x="3705643" y="4132522"/>
            <a:ext cx="1171157" cy="1332613"/>
          </a:xfrm>
          <a:prstGeom prst="rect">
            <a:avLst/>
          </a:prstGeom>
          <a:noFill/>
        </p:spPr>
        <p:txBody>
          <a:bodyPr wrap="square" rtlCol="0">
            <a:spAutoFit/>
          </a:bodyPr>
          <a:lstStyle/>
          <a:p>
            <a:endParaRPr lang="es-AR" dirty="0"/>
          </a:p>
        </p:txBody>
      </p:sp>
      <p:pic>
        <p:nvPicPr>
          <p:cNvPr id="1026" name="Picture 2" descr="Adolescente Joven Confundido Con Problemas Foto de archivo - Imagen de  negativo, preguntas: 128753422">
            <a:extLst>
              <a:ext uri="{FF2B5EF4-FFF2-40B4-BE49-F238E27FC236}">
                <a16:creationId xmlns:a16="http://schemas.microsoft.com/office/drawing/2014/main" id="{86F77AD9-1054-4721-C9B0-4801E5FD84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8380" y="3169820"/>
            <a:ext cx="2802294" cy="17424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wipe/>
  </p:transition>
</p:sld>
</file>

<file path=ppt/theme/theme1.xml><?xml version="1.0" encoding="utf-8"?>
<a:theme xmlns:a="http://schemas.openxmlformats.org/drawingml/2006/main" name="Geometric">
  <a:themeElements>
    <a:clrScheme name="Geometric">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F06292"/>
      </a:hlink>
      <a:folHlink>
        <a:srgbClr val="F062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596</TotalTime>
  <Words>2725</Words>
  <Application>Microsoft Macintosh PowerPoint</Application>
  <PresentationFormat>Presentación en pantalla (16:9)</PresentationFormat>
  <Paragraphs>95</Paragraphs>
  <Slides>21</Slides>
  <Notes>14</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21</vt:i4>
      </vt:variant>
    </vt:vector>
  </HeadingPairs>
  <TitlesOfParts>
    <vt:vector size="24" baseType="lpstr">
      <vt:lpstr>Arial</vt:lpstr>
      <vt:lpstr>Roboto</vt:lpstr>
      <vt:lpstr>Geometric</vt:lpstr>
      <vt:lpstr>RESPONSABILIDAD  DEL ESTADO</vt:lpstr>
      <vt:lpstr>CASO 1</vt:lpstr>
      <vt:lpstr>  ADMISIÓN FORMAL REF Considerando 3  </vt:lpstr>
      <vt:lpstr>  4°) La sanción cuya prescripción persigue la actora es de “carácter penal”, más allá “interés de tipo fiscal” de la multa para la percepción del tributo;   Finalidad que “no altera su naturaleza principalmente punitiva” y “la aplicabilidad a la materia (sanciones administrativas) de los principios del derecho penal” (art. 4° del Código Penal, doctrina de Fallos: 288:356), “siempre que la solución no esté prevista en el ordenamiento jurídico específico y en tanto aquellos principios y reglas resulten compatibles con el régimen jurídico estructurado por las normas especiales de que se trate, por lo que corresponde estar a las disposiciones de ese cuerpo normativo (arg. de Fallos: 335:1089).  Las multas funcionan como penas y no como indemnización: “son sanciones ejemplificadoras e intimidatorias, indispensables para lograr el acatamiento de las leyes que, de otra manera, serían burladas impunemente (Fallos: 185:251 y 198:139).”</vt:lpstr>
      <vt:lpstr>  </vt:lpstr>
      <vt:lpstr>  </vt:lpstr>
      <vt:lpstr>  </vt:lpstr>
      <vt:lpstr>  </vt:lpstr>
      <vt:lpstr>Coherencia de la Corte en la competencia legislativa de la Responsabilidad y la Prescripción</vt:lpstr>
      <vt:lpstr>CASO 2</vt:lpstr>
      <vt:lpstr>CUESTIÓN</vt:lpstr>
      <vt:lpstr>La Cámara tuvo por probado que el incendio se originó en la banquina oeste de la Ruta Nacional 14, descartando la existencia del “caso fortuito o fuerza mayor”, como eximente del daño causado por el hecho de la cosa (art. 1113 del Código Civil) que intervino de manera activa en la producción del daño, escapando al control de su “guardián”. El riesgo que presentaba la banquina fue causa del daño por la “falta de diligencia” u “omisión de cuidado” del personal de la demandada, que tenía el “deber de prevención” y no actuó de buena fe, conforme a las circunstancias y las medidas razonables para evitar el incendio del campo</vt:lpstr>
      <vt:lpstr>REQUISITOS  5°) Esta Corte ha sostenido en forma reiterada que para tener por configurada la obligación estatal de resarcir debe acreditarse: a) un daño cierto; b) falta de servicio (como se concebía en el art. 1112 del Código Civil aquí aplicable en virtud de la fecha de los hechos); y c) la existencia de una relación de causalidad directa entre la conducta estatal impugnada y el daño cuya reparación se persigue (Fallos: 328:2546 y 341:1555, entre muchos otros).   La idea objetiva de falta de servicio supone que quien titulariza la obligación de prestar un servicio lo debe realizar en condiciones adecuadas para llenar el fin para el que ha sido establecido, y es responsable de los daños causados por incumplimiento o su ejecución irregular (Fallos:331:1690; 334:1036, entre muchos otros).                                                                                                              Cuando la falta de servicio proviene de una omisión, según conocida jurisprudencia de esta Corte, exige una apreciación en concreto que tome en cuenta la naturaleza de la actividad estatal, los medios de que dispone el servicio, el lazo que une a la víctima con el servicio y el grado de previsibilidad del daño (Fallos: 343:184 y sus citas). </vt:lpstr>
      <vt:lpstr>El Estado, al igual que todas las personas jurídicas obra por las personas físicas cuya actuación se imputa al Estado.   Frente a lo cual el Derecho ha dado diferentes respuestas, algunas basadas en principios propios del Derecho Civil, como la teoría del mandato y de la representación legal, y otras basadas en la teoría del órgano (arg. doct. de Fallos: 327:5295).    La teoría del órgano rige esta materia e imputa la actuación (u omisión) de las personas físicas a la persona ideal, exigiendo verificar y diferenciar cuidadosamente los entes y órganos involucrados y las atribuciones e incumbencias que cada uno de ellos despliegan.</vt:lpstr>
      <vt:lpstr>En definitiva, la falta de servicio -fundada en el art. 1112 del Código Civil- supone una atribución de responsabilidad que desplaza del derecho público otros factores de atribución de naturaleza civilista, como los previstos en el art. 1113 de ese código.  6°) Sin embargo, la falta de servicio no es suficiente por sí misma para dar nacimiento a la obligación estatal de resarcir, pues debe atenderse a la relación de causalidad entre ella y el daño ocasionado. Los tribunales han de examinar meticulosamente si suprimida la conducta que se reputa ilegítima, el daño igualmente se hubiese consumado y todos los factores que a él contribuyen (doct. de Fallos: 317:1233; 329:2088; 330:2748).</vt:lpstr>
      <vt:lpstr>No puede prescindirse de aquellos extremos que, parcial o totalmente, son aptos para interrumpir el nexo causal… Serían las hipótesis que colocan al Estado en situación de responsabilidad vinculadas a una previa situación fáctica generada por un particular que hizo posible la ocurrencia del acontecimiento. Para evitarlo, es deber de los jueces indagar con la mayor exhaustividad posible un ciclo más largo de hechos que permita asignar la responsabilidad del evento a quien realmente hizo posible el daño. </vt:lpstr>
      <vt:lpstr>El Estado solo responde si incumplió un deber legal de impedir el evento lesivo, puesto que una conclusión contraria llevaría al irrazonable extremo de convertirlo en un ente asegurador de todo hecho dañoso que se cometiera (conf. doctrina de Fallos: 329:2088 y 332:2328).    Como lo ha expuesto esta Corte en diversas ocasiones no se puede responsabilizar al Estado por accidentes ocurridos en rutas, donde el ejercicio del poder de policía de seguridad no resulta suficiente para atribuirle un evento en el cual ninguno de sus órganos o dependencias tuvo parte. No parece razonable pretender que su responsabilidad general en orden a la prevención de los delitos pueda llegar a involucrarlo a tal extremo en las consecuencias dañosas que ellos produzcan con motivo de hechos extraños a su intervención directa (Fallos: 312:2138 y 325:1265, entre otros) </vt:lpstr>
      <vt:lpstr>7) No se debió responsabilizar al Estado Nacional con un factor de atribución ajeno a la falta de servicio, pasando por alto la existencia de una persona jurídica diferenciada cuyas competencias no le resultaban imputables de forma directa.    La banquina de la Ruta no es una cosa riesgosa cuya custodia fuera a cargo del Estado Nacional como “dueño o guardián”, en los términos del art. 1113, segundo párrafo, del Código Civil, prescindiendo de los principios que regulan la responsabilidad estatal, específicamente, del factor de atribución previsto en el art. 1112 de ese código, que exige indagar en las normas que regulan y estructuran los servicios brindados por las autoridades para demostrar concretamente su prestación irregular o defectuosa. </vt:lpstr>
      <vt:lpstr>8°) No debió pasarse por alto que la DNV, codemandada en este caso, es “una entidad autárquica de derecho público, con personalidad para actuar privada y públicamente” (art. 1° del decreto-ley 505/58) y que, entre sus funciones, tiene a cargo la conservación de rutas nacionales (cfr. arts. 2 y 25 del decreto–ley 505/58), con competencias específicas en materia de dominio de las rutas nacionales… estableciendo que “los caminos nacionales, así como los ensanches y obras anexas a los mismos, serán de propiedad exclusiva de la Nación” y que ese derecho de propiedad “no afectará al de las provincias y municipalidades dentro de sus respectivas jurisdicciones”. De esta manera se consideró al Estado Nacional como titular de bienes que posiblemente no le pertenezcan -tal era, precisamente, uno de los puntos a discernir- y responsable de competencias que el ordenamiento jurídico ha descentralizado y atribuido explícitamente a una persona jurídica diferente.</vt:lpstr>
      <vt:lpstr>9°) La Cámara “dejó sin efecto el acogimiento de la excepción de falta de legitimación pasiva de la DNV”, pese a que la decisión cuestionada en primera instancia no desvinculó a ese organismo por falta de legitimación pasiva, sino a la Dirección Provincial de Vialidad (cfr. considerando VIII, vigésimo noveno párrafo de la sentencia de fs. 1303/1311 y sentencia de primera instancia a fs. 1231/1242)… En virtud de lo expuesto, la decisión recurrida, bajo fundamentaciones aparentes, ha prescindido de normativa relevante y omitido el adecuado análisis de extremos conducentes para la solución del litigio... se apoya en conclusiones dogmáticas e inferencias sin sostén jurídico o fáctico con el solo sustento de la voluntad de los jueces y debe ser dejada sin efecto (conf. doctrina de Fallos: 326:3734, entre muchos otros).</vt:lpstr>
      <vt:lpstr>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RESPONSABILIDAD  DEL ESTADO</dc:title>
  <dc:creator>Ju</dc:creator>
  <cp:lastModifiedBy>Microsoft Office User</cp:lastModifiedBy>
  <cp:revision>42</cp:revision>
  <dcterms:modified xsi:type="dcterms:W3CDTF">2023-03-22T19:43:43Z</dcterms:modified>
</cp:coreProperties>
</file>