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53"/>
  </p:notesMasterIdLst>
  <p:handoutMasterIdLst>
    <p:handoutMasterId r:id="rId54"/>
  </p:handoutMasterIdLst>
  <p:sldIdLst>
    <p:sldId id="278" r:id="rId2"/>
    <p:sldId id="452" r:id="rId3"/>
    <p:sldId id="451" r:id="rId4"/>
    <p:sldId id="460" r:id="rId5"/>
    <p:sldId id="455" r:id="rId6"/>
    <p:sldId id="457" r:id="rId7"/>
    <p:sldId id="456" r:id="rId8"/>
    <p:sldId id="470" r:id="rId9"/>
    <p:sldId id="469" r:id="rId10"/>
    <p:sldId id="459" r:id="rId11"/>
    <p:sldId id="472" r:id="rId12"/>
    <p:sldId id="260" r:id="rId13"/>
    <p:sldId id="280" r:id="rId14"/>
    <p:sldId id="256" r:id="rId15"/>
    <p:sldId id="281" r:id="rId16"/>
    <p:sldId id="257" r:id="rId17"/>
    <p:sldId id="258" r:id="rId18"/>
    <p:sldId id="449" r:id="rId19"/>
    <p:sldId id="259" r:id="rId20"/>
    <p:sldId id="279" r:id="rId21"/>
    <p:sldId id="289" r:id="rId22"/>
    <p:sldId id="461" r:id="rId23"/>
    <p:sldId id="462" r:id="rId24"/>
    <p:sldId id="261" r:id="rId25"/>
    <p:sldId id="264" r:id="rId26"/>
    <p:sldId id="270" r:id="rId27"/>
    <p:sldId id="276" r:id="rId28"/>
    <p:sldId id="275" r:id="rId29"/>
    <p:sldId id="274" r:id="rId30"/>
    <p:sldId id="273" r:id="rId31"/>
    <p:sldId id="284" r:id="rId32"/>
    <p:sldId id="467" r:id="rId33"/>
    <p:sldId id="334" r:id="rId34"/>
    <p:sldId id="335" r:id="rId35"/>
    <p:sldId id="285" r:id="rId36"/>
    <p:sldId id="473" r:id="rId37"/>
    <p:sldId id="474" r:id="rId38"/>
    <p:sldId id="475" r:id="rId39"/>
    <p:sldId id="477" r:id="rId40"/>
    <p:sldId id="478" r:id="rId41"/>
    <p:sldId id="476" r:id="rId42"/>
    <p:sldId id="463" r:id="rId43"/>
    <p:sldId id="465" r:id="rId44"/>
    <p:sldId id="464" r:id="rId45"/>
    <p:sldId id="466" r:id="rId46"/>
    <p:sldId id="482" r:id="rId47"/>
    <p:sldId id="488" r:id="rId48"/>
    <p:sldId id="479" r:id="rId49"/>
    <p:sldId id="286" r:id="rId50"/>
    <p:sldId id="481" r:id="rId51"/>
    <p:sldId id="453" r:id="rId52"/>
  </p:sldIdLst>
  <p:sldSz cx="9144000" cy="6858000" type="screen4x3"/>
  <p:notesSz cx="9906000" cy="67849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Boquin" initials="GB" lastIdx="1" clrIdx="0">
    <p:extLst>
      <p:ext uri="{19B8F6BF-5375-455C-9EA6-DF929625EA0E}">
        <p15:presenceInfo xmlns:p15="http://schemas.microsoft.com/office/powerpoint/2012/main" userId="0ac2e351e8b599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3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89848" autoAdjust="0"/>
  </p:normalViewPr>
  <p:slideViewPr>
    <p:cSldViewPr>
      <p:cViewPr>
        <p:scale>
          <a:sx n="76" d="100"/>
          <a:sy n="76" d="100"/>
        </p:scale>
        <p:origin x="97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724"/>
    </p:cViewPr>
  </p:sorterViewPr>
  <p:notesViewPr>
    <p:cSldViewPr>
      <p:cViewPr varScale="1">
        <p:scale>
          <a:sx n="82" d="100"/>
          <a:sy n="82" d="100"/>
        </p:scale>
        <p:origin x="1232" y="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1321B-C4DE-472D-8C70-5DF75448E2D1}"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en-US"/>
        </a:p>
      </dgm:t>
    </dgm:pt>
    <dgm:pt modelId="{A5391193-F5B3-47FC-85B6-766538C01FB1}">
      <dgm:prSet/>
      <dgm:spPr/>
      <dgm:t>
        <a:bodyPr/>
        <a:lstStyle/>
        <a:p>
          <a:r>
            <a:rPr lang="es-ES" dirty="0"/>
            <a:t>Suspensión de cortes de servicios</a:t>
          </a:r>
          <a:endParaRPr lang="en-US" dirty="0"/>
        </a:p>
      </dgm:t>
    </dgm:pt>
    <dgm:pt modelId="{9F1C9806-5F65-4C6C-A9F2-936F9B47AB95}" type="parTrans" cxnId="{BE29A4FD-A080-4EF0-946D-FE2CD6A4468E}">
      <dgm:prSet/>
      <dgm:spPr/>
      <dgm:t>
        <a:bodyPr/>
        <a:lstStyle/>
        <a:p>
          <a:endParaRPr lang="en-US"/>
        </a:p>
      </dgm:t>
    </dgm:pt>
    <dgm:pt modelId="{12754A10-6672-4AFC-BFFD-2A267D4A2C66}" type="sibTrans" cxnId="{BE29A4FD-A080-4EF0-946D-FE2CD6A4468E}">
      <dgm:prSet/>
      <dgm:spPr/>
      <dgm:t>
        <a:bodyPr/>
        <a:lstStyle/>
        <a:p>
          <a:endParaRPr lang="en-US"/>
        </a:p>
      </dgm:t>
    </dgm:pt>
    <dgm:pt modelId="{1C25CECB-7483-498D-A541-51275D1910BF}">
      <dgm:prSet/>
      <dgm:spPr/>
      <dgm:t>
        <a:bodyPr/>
        <a:lstStyle/>
        <a:p>
          <a:r>
            <a:rPr lang="es-ES"/>
            <a:t>Espera y refinanciaciones para los pagos de tarjetas de créditos</a:t>
          </a:r>
          <a:endParaRPr lang="en-US"/>
        </a:p>
      </dgm:t>
    </dgm:pt>
    <dgm:pt modelId="{751ECA16-88D0-4165-9238-BE748F8DA888}" type="parTrans" cxnId="{93648CDF-87C7-43D9-A11F-5CB41A182E8D}">
      <dgm:prSet/>
      <dgm:spPr/>
      <dgm:t>
        <a:bodyPr/>
        <a:lstStyle/>
        <a:p>
          <a:endParaRPr lang="en-US"/>
        </a:p>
      </dgm:t>
    </dgm:pt>
    <dgm:pt modelId="{5123BD4D-6975-4404-90E8-D92F7AA2B505}" type="sibTrans" cxnId="{93648CDF-87C7-43D9-A11F-5CB41A182E8D}">
      <dgm:prSet/>
      <dgm:spPr/>
      <dgm:t>
        <a:bodyPr/>
        <a:lstStyle/>
        <a:p>
          <a:endParaRPr lang="en-US"/>
        </a:p>
      </dgm:t>
    </dgm:pt>
    <dgm:pt modelId="{F94C29A1-FC17-4A79-9EC7-AF622D174238}">
      <dgm:prSet/>
      <dgm:spPr/>
      <dgm:t>
        <a:bodyPr/>
        <a:lstStyle/>
        <a:p>
          <a:r>
            <a:rPr lang="es-ES"/>
            <a:t>Congelamiento de canones locativos</a:t>
          </a:r>
          <a:endParaRPr lang="en-US"/>
        </a:p>
      </dgm:t>
    </dgm:pt>
    <dgm:pt modelId="{C0EDFBE0-1CCB-4167-B4AA-6200812E5F15}" type="parTrans" cxnId="{D52B99AD-0C64-4D67-AC38-011BAA12D66F}">
      <dgm:prSet/>
      <dgm:spPr/>
      <dgm:t>
        <a:bodyPr/>
        <a:lstStyle/>
        <a:p>
          <a:endParaRPr lang="en-US"/>
        </a:p>
      </dgm:t>
    </dgm:pt>
    <dgm:pt modelId="{924F89AD-06A8-48B9-A3A1-9E1B414AB63A}" type="sibTrans" cxnId="{D52B99AD-0C64-4D67-AC38-011BAA12D66F}">
      <dgm:prSet/>
      <dgm:spPr/>
      <dgm:t>
        <a:bodyPr/>
        <a:lstStyle/>
        <a:p>
          <a:endParaRPr lang="en-US"/>
        </a:p>
      </dgm:t>
    </dgm:pt>
    <dgm:pt modelId="{103770B1-F254-4267-8975-549FA55EC62E}">
      <dgm:prSet/>
      <dgm:spPr/>
      <dgm:t>
        <a:bodyPr/>
        <a:lstStyle/>
        <a:p>
          <a:r>
            <a:rPr lang="es-ES" dirty="0"/>
            <a:t>Imposibilidad de proceder con desalojos</a:t>
          </a:r>
          <a:endParaRPr lang="en-US" dirty="0"/>
        </a:p>
      </dgm:t>
    </dgm:pt>
    <dgm:pt modelId="{EC944008-429D-4466-9B0E-33D460C1B5A9}" type="parTrans" cxnId="{9B20E8C0-976C-41DE-A148-209955153E1E}">
      <dgm:prSet/>
      <dgm:spPr/>
      <dgm:t>
        <a:bodyPr/>
        <a:lstStyle/>
        <a:p>
          <a:endParaRPr lang="en-US"/>
        </a:p>
      </dgm:t>
    </dgm:pt>
    <dgm:pt modelId="{B2745640-B92E-4430-B02E-2691AAEE44DC}" type="sibTrans" cxnId="{9B20E8C0-976C-41DE-A148-209955153E1E}">
      <dgm:prSet/>
      <dgm:spPr/>
      <dgm:t>
        <a:bodyPr/>
        <a:lstStyle/>
        <a:p>
          <a:endParaRPr lang="en-US"/>
        </a:p>
      </dgm:t>
    </dgm:pt>
    <dgm:pt modelId="{4E759C57-87A9-4FAA-9EED-104BEB85BF20}" type="pres">
      <dgm:prSet presAssocID="{35F1321B-C4DE-472D-8C70-5DF75448E2D1}" presName="matrix" presStyleCnt="0">
        <dgm:presLayoutVars>
          <dgm:chMax val="1"/>
          <dgm:dir/>
          <dgm:resizeHandles val="exact"/>
        </dgm:presLayoutVars>
      </dgm:prSet>
      <dgm:spPr/>
    </dgm:pt>
    <dgm:pt modelId="{F96FD9AE-E79C-440F-BAB3-F3B040B5D9FD}" type="pres">
      <dgm:prSet presAssocID="{35F1321B-C4DE-472D-8C70-5DF75448E2D1}" presName="diamond" presStyleLbl="bgShp" presStyleIdx="0" presStyleCnt="1"/>
      <dgm:spPr/>
    </dgm:pt>
    <dgm:pt modelId="{F475B612-11EA-4D63-9202-D68922E56596}" type="pres">
      <dgm:prSet presAssocID="{35F1321B-C4DE-472D-8C70-5DF75448E2D1}" presName="quad1" presStyleLbl="node1" presStyleIdx="0" presStyleCnt="4">
        <dgm:presLayoutVars>
          <dgm:chMax val="0"/>
          <dgm:chPref val="0"/>
          <dgm:bulletEnabled val="1"/>
        </dgm:presLayoutVars>
      </dgm:prSet>
      <dgm:spPr/>
    </dgm:pt>
    <dgm:pt modelId="{49A89F3B-F8D0-4640-B370-FF697ECF5E2E}" type="pres">
      <dgm:prSet presAssocID="{35F1321B-C4DE-472D-8C70-5DF75448E2D1}" presName="quad2" presStyleLbl="node1" presStyleIdx="1" presStyleCnt="4">
        <dgm:presLayoutVars>
          <dgm:chMax val="0"/>
          <dgm:chPref val="0"/>
          <dgm:bulletEnabled val="1"/>
        </dgm:presLayoutVars>
      </dgm:prSet>
      <dgm:spPr/>
    </dgm:pt>
    <dgm:pt modelId="{C99A533D-17F7-4E56-9713-3B4EA6FE5699}" type="pres">
      <dgm:prSet presAssocID="{35F1321B-C4DE-472D-8C70-5DF75448E2D1}" presName="quad3" presStyleLbl="node1" presStyleIdx="2" presStyleCnt="4">
        <dgm:presLayoutVars>
          <dgm:chMax val="0"/>
          <dgm:chPref val="0"/>
          <dgm:bulletEnabled val="1"/>
        </dgm:presLayoutVars>
      </dgm:prSet>
      <dgm:spPr/>
    </dgm:pt>
    <dgm:pt modelId="{89B78BFE-21E6-4054-8C88-B3F540AE783C}" type="pres">
      <dgm:prSet presAssocID="{35F1321B-C4DE-472D-8C70-5DF75448E2D1}" presName="quad4" presStyleLbl="node1" presStyleIdx="3" presStyleCnt="4">
        <dgm:presLayoutVars>
          <dgm:chMax val="0"/>
          <dgm:chPref val="0"/>
          <dgm:bulletEnabled val="1"/>
        </dgm:presLayoutVars>
      </dgm:prSet>
      <dgm:spPr/>
    </dgm:pt>
  </dgm:ptLst>
  <dgm:cxnLst>
    <dgm:cxn modelId="{1558BB25-2B1F-436C-844E-10838F5E22C5}" type="presOf" srcId="{A5391193-F5B3-47FC-85B6-766538C01FB1}" destId="{F475B612-11EA-4D63-9202-D68922E56596}" srcOrd="0" destOrd="0" presId="urn:microsoft.com/office/officeart/2005/8/layout/matrix3"/>
    <dgm:cxn modelId="{0DB90D35-9D7D-461C-97B3-65A5771494E7}" type="presOf" srcId="{F94C29A1-FC17-4A79-9EC7-AF622D174238}" destId="{C99A533D-17F7-4E56-9713-3B4EA6FE5699}" srcOrd="0" destOrd="0" presId="urn:microsoft.com/office/officeart/2005/8/layout/matrix3"/>
    <dgm:cxn modelId="{21D2903B-0308-4541-9496-4240DA2E3CA4}" type="presOf" srcId="{35F1321B-C4DE-472D-8C70-5DF75448E2D1}" destId="{4E759C57-87A9-4FAA-9EED-104BEB85BF20}" srcOrd="0" destOrd="0" presId="urn:microsoft.com/office/officeart/2005/8/layout/matrix3"/>
    <dgm:cxn modelId="{17DC656E-1306-4F2F-B8FD-044A08ECDACB}" type="presOf" srcId="{1C25CECB-7483-498D-A541-51275D1910BF}" destId="{49A89F3B-F8D0-4640-B370-FF697ECF5E2E}" srcOrd="0" destOrd="0" presId="urn:microsoft.com/office/officeart/2005/8/layout/matrix3"/>
    <dgm:cxn modelId="{D52B99AD-0C64-4D67-AC38-011BAA12D66F}" srcId="{35F1321B-C4DE-472D-8C70-5DF75448E2D1}" destId="{F94C29A1-FC17-4A79-9EC7-AF622D174238}" srcOrd="2" destOrd="0" parTransId="{C0EDFBE0-1CCB-4167-B4AA-6200812E5F15}" sibTransId="{924F89AD-06A8-48B9-A3A1-9E1B414AB63A}"/>
    <dgm:cxn modelId="{9B20E8C0-976C-41DE-A148-209955153E1E}" srcId="{35F1321B-C4DE-472D-8C70-5DF75448E2D1}" destId="{103770B1-F254-4267-8975-549FA55EC62E}" srcOrd="3" destOrd="0" parTransId="{EC944008-429D-4466-9B0E-33D460C1B5A9}" sibTransId="{B2745640-B92E-4430-B02E-2691AAEE44DC}"/>
    <dgm:cxn modelId="{93648CDF-87C7-43D9-A11F-5CB41A182E8D}" srcId="{35F1321B-C4DE-472D-8C70-5DF75448E2D1}" destId="{1C25CECB-7483-498D-A541-51275D1910BF}" srcOrd="1" destOrd="0" parTransId="{751ECA16-88D0-4165-9238-BE748F8DA888}" sibTransId="{5123BD4D-6975-4404-90E8-D92F7AA2B505}"/>
    <dgm:cxn modelId="{664E11F8-85CE-4B7B-88C9-F2E6601299A1}" type="presOf" srcId="{103770B1-F254-4267-8975-549FA55EC62E}" destId="{89B78BFE-21E6-4054-8C88-B3F540AE783C}" srcOrd="0" destOrd="0" presId="urn:microsoft.com/office/officeart/2005/8/layout/matrix3"/>
    <dgm:cxn modelId="{BE29A4FD-A080-4EF0-946D-FE2CD6A4468E}" srcId="{35F1321B-C4DE-472D-8C70-5DF75448E2D1}" destId="{A5391193-F5B3-47FC-85B6-766538C01FB1}" srcOrd="0" destOrd="0" parTransId="{9F1C9806-5F65-4C6C-A9F2-936F9B47AB95}" sibTransId="{12754A10-6672-4AFC-BFFD-2A267D4A2C66}"/>
    <dgm:cxn modelId="{A7890B81-C501-42A1-AF9E-6E84135E99D6}" type="presParOf" srcId="{4E759C57-87A9-4FAA-9EED-104BEB85BF20}" destId="{F96FD9AE-E79C-440F-BAB3-F3B040B5D9FD}" srcOrd="0" destOrd="0" presId="urn:microsoft.com/office/officeart/2005/8/layout/matrix3"/>
    <dgm:cxn modelId="{FFBD8221-E611-45F7-9D7E-57ABE65BF3E9}" type="presParOf" srcId="{4E759C57-87A9-4FAA-9EED-104BEB85BF20}" destId="{F475B612-11EA-4D63-9202-D68922E56596}" srcOrd="1" destOrd="0" presId="urn:microsoft.com/office/officeart/2005/8/layout/matrix3"/>
    <dgm:cxn modelId="{8AF284F7-FBA9-4C1F-8FF7-F705FB01D195}" type="presParOf" srcId="{4E759C57-87A9-4FAA-9EED-104BEB85BF20}" destId="{49A89F3B-F8D0-4640-B370-FF697ECF5E2E}" srcOrd="2" destOrd="0" presId="urn:microsoft.com/office/officeart/2005/8/layout/matrix3"/>
    <dgm:cxn modelId="{38A8ACDE-8EE2-4E8F-B3B6-445D747D330D}" type="presParOf" srcId="{4E759C57-87A9-4FAA-9EED-104BEB85BF20}" destId="{C99A533D-17F7-4E56-9713-3B4EA6FE5699}" srcOrd="3" destOrd="0" presId="urn:microsoft.com/office/officeart/2005/8/layout/matrix3"/>
    <dgm:cxn modelId="{14B5168B-F3C1-4210-8EA6-19BC4C023C97}" type="presParOf" srcId="{4E759C57-87A9-4FAA-9EED-104BEB85BF20}" destId="{89B78BFE-21E6-4054-8C88-B3F540AE783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D77C2-4973-42B2-8454-46A32C4698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F99641-0B49-4C61-8FB9-C93AF56B271D}">
      <dgm:prSet/>
      <dgm:spPr/>
      <dgm:t>
        <a:bodyPr/>
        <a:lstStyle/>
        <a:p>
          <a:r>
            <a:rPr lang="es-MX"/>
            <a:t>Finalidad: superar el estado de sobreendeudamiento y reinserción</a:t>
          </a:r>
          <a:endParaRPr lang="en-US"/>
        </a:p>
      </dgm:t>
    </dgm:pt>
    <dgm:pt modelId="{2E0DAC5A-B761-40A4-88C7-E1113002E100}" type="parTrans" cxnId="{D624B0CD-1110-4275-B707-803501E622EF}">
      <dgm:prSet/>
      <dgm:spPr/>
      <dgm:t>
        <a:bodyPr/>
        <a:lstStyle/>
        <a:p>
          <a:endParaRPr lang="en-US"/>
        </a:p>
      </dgm:t>
    </dgm:pt>
    <dgm:pt modelId="{6F1CE4C9-CA51-41BE-AF1D-857963296A29}" type="sibTrans" cxnId="{D624B0CD-1110-4275-B707-803501E622EF}">
      <dgm:prSet/>
      <dgm:spPr/>
      <dgm:t>
        <a:bodyPr/>
        <a:lstStyle/>
        <a:p>
          <a:endParaRPr lang="en-US"/>
        </a:p>
      </dgm:t>
    </dgm:pt>
    <dgm:pt modelId="{186CDCF7-929A-4AE1-AB77-85AD05FB2FA4}">
      <dgm:prSet/>
      <dgm:spPr/>
      <dgm:t>
        <a:bodyPr/>
        <a:lstStyle/>
        <a:p>
          <a:r>
            <a:rPr lang="es-MX"/>
            <a:t>Fundamento: Dignidad Humana</a:t>
          </a:r>
          <a:endParaRPr lang="en-US"/>
        </a:p>
      </dgm:t>
    </dgm:pt>
    <dgm:pt modelId="{4A13FAB2-2904-4464-B576-9FB448F869D9}" type="parTrans" cxnId="{BEA48944-F131-48FF-8AB2-9B6FAD5EE335}">
      <dgm:prSet/>
      <dgm:spPr/>
      <dgm:t>
        <a:bodyPr/>
        <a:lstStyle/>
        <a:p>
          <a:endParaRPr lang="en-US"/>
        </a:p>
      </dgm:t>
    </dgm:pt>
    <dgm:pt modelId="{C07E6BF2-79D5-42DC-945A-FFB383589CD9}" type="sibTrans" cxnId="{BEA48944-F131-48FF-8AB2-9B6FAD5EE335}">
      <dgm:prSet/>
      <dgm:spPr/>
      <dgm:t>
        <a:bodyPr/>
        <a:lstStyle/>
        <a:p>
          <a:endParaRPr lang="en-US"/>
        </a:p>
      </dgm:t>
    </dgm:pt>
    <dgm:pt modelId="{6991E770-8B70-42F9-B778-DF048E3CAE8B}">
      <dgm:prSet/>
      <dgm:spPr/>
      <dgm:t>
        <a:bodyPr/>
        <a:lstStyle/>
        <a:p>
          <a:r>
            <a:rPr lang="es-MX"/>
            <a:t>Bien jurídico protegido: Derechos elementales de la persona humana</a:t>
          </a:r>
          <a:endParaRPr lang="en-US"/>
        </a:p>
      </dgm:t>
    </dgm:pt>
    <dgm:pt modelId="{04328225-81DF-46D9-B453-4BBFBA052EA8}" type="parTrans" cxnId="{7CC7BB37-6116-4091-A176-9CC99E2961D7}">
      <dgm:prSet/>
      <dgm:spPr/>
      <dgm:t>
        <a:bodyPr/>
        <a:lstStyle/>
        <a:p>
          <a:endParaRPr lang="en-US"/>
        </a:p>
      </dgm:t>
    </dgm:pt>
    <dgm:pt modelId="{07F1AC78-62E6-42E4-9578-2DAD1B3695AD}" type="sibTrans" cxnId="{7CC7BB37-6116-4091-A176-9CC99E2961D7}">
      <dgm:prSet/>
      <dgm:spPr/>
      <dgm:t>
        <a:bodyPr/>
        <a:lstStyle/>
        <a:p>
          <a:endParaRPr lang="en-US"/>
        </a:p>
      </dgm:t>
    </dgm:pt>
    <dgm:pt modelId="{9D37684F-D1BF-4195-8AD5-A869BBF29A2B}">
      <dgm:prSet/>
      <dgm:spPr/>
      <dgm:t>
        <a:bodyPr/>
        <a:lstStyle/>
        <a:p>
          <a:r>
            <a:rPr lang="es-MX"/>
            <a:t>Principio protectorio Pro Homine</a:t>
          </a:r>
          <a:endParaRPr lang="en-US"/>
        </a:p>
      </dgm:t>
    </dgm:pt>
    <dgm:pt modelId="{6CD62999-1581-4AF2-8C41-4213A75AD4C9}" type="parTrans" cxnId="{A8CA1A5F-AD71-455F-A506-5570128DEE11}">
      <dgm:prSet/>
      <dgm:spPr/>
      <dgm:t>
        <a:bodyPr/>
        <a:lstStyle/>
        <a:p>
          <a:endParaRPr lang="en-US"/>
        </a:p>
      </dgm:t>
    </dgm:pt>
    <dgm:pt modelId="{15648B2B-41DF-49EF-B3D2-43613AED87A4}" type="sibTrans" cxnId="{A8CA1A5F-AD71-455F-A506-5570128DEE11}">
      <dgm:prSet/>
      <dgm:spPr/>
      <dgm:t>
        <a:bodyPr/>
        <a:lstStyle/>
        <a:p>
          <a:endParaRPr lang="en-US"/>
        </a:p>
      </dgm:t>
    </dgm:pt>
    <dgm:pt modelId="{575DD934-46DA-4BDE-955D-7E312D269456}">
      <dgm:prSet/>
      <dgm:spPr/>
      <dgm:t>
        <a:bodyPr/>
        <a:lstStyle/>
        <a:p>
          <a:r>
            <a:rPr lang="es-MX" b="1" dirty="0"/>
            <a:t>Derecho a trabajar</a:t>
          </a:r>
          <a:endParaRPr lang="en-US" b="1" dirty="0"/>
        </a:p>
      </dgm:t>
    </dgm:pt>
    <dgm:pt modelId="{CD4A7CA9-C607-4C61-9458-C50F6B00B5B6}" type="parTrans" cxnId="{640AF371-6271-4D64-AB0B-8D8962AA9488}">
      <dgm:prSet/>
      <dgm:spPr/>
      <dgm:t>
        <a:bodyPr/>
        <a:lstStyle/>
        <a:p>
          <a:endParaRPr lang="en-US"/>
        </a:p>
      </dgm:t>
    </dgm:pt>
    <dgm:pt modelId="{34F964CB-51D3-4359-9C29-D8B005310A44}" type="sibTrans" cxnId="{640AF371-6271-4D64-AB0B-8D8962AA9488}">
      <dgm:prSet/>
      <dgm:spPr/>
      <dgm:t>
        <a:bodyPr/>
        <a:lstStyle/>
        <a:p>
          <a:endParaRPr lang="en-US"/>
        </a:p>
      </dgm:t>
    </dgm:pt>
    <dgm:pt modelId="{CF4AFACA-E2CB-4E85-B1C8-7D463473B91A}">
      <dgm:prSet/>
      <dgm:spPr/>
      <dgm:t>
        <a:bodyPr/>
        <a:lstStyle/>
        <a:p>
          <a:r>
            <a:rPr lang="es-MX" b="1" dirty="0"/>
            <a:t>Derecho a obtener un salario digno</a:t>
          </a:r>
          <a:endParaRPr lang="en-US" b="1" dirty="0"/>
        </a:p>
      </dgm:t>
    </dgm:pt>
    <dgm:pt modelId="{DCFD5324-0285-4FCE-B812-888187C2E166}" type="parTrans" cxnId="{AB179773-EB98-49CB-953E-EBF8DC91F64A}">
      <dgm:prSet/>
      <dgm:spPr/>
      <dgm:t>
        <a:bodyPr/>
        <a:lstStyle/>
        <a:p>
          <a:endParaRPr lang="en-US"/>
        </a:p>
      </dgm:t>
    </dgm:pt>
    <dgm:pt modelId="{C1A83F10-55A8-47A3-935F-231A4D563CE6}" type="sibTrans" cxnId="{AB179773-EB98-49CB-953E-EBF8DC91F64A}">
      <dgm:prSet/>
      <dgm:spPr/>
      <dgm:t>
        <a:bodyPr/>
        <a:lstStyle/>
        <a:p>
          <a:endParaRPr lang="en-US"/>
        </a:p>
      </dgm:t>
    </dgm:pt>
    <dgm:pt modelId="{D4A87BC2-0102-400A-BDFD-7FE284E4B417}">
      <dgm:prSet/>
      <dgm:spPr/>
      <dgm:t>
        <a:bodyPr/>
        <a:lstStyle/>
        <a:p>
          <a:r>
            <a:rPr lang="es-MX" b="1" dirty="0"/>
            <a:t>Derecho a la salud</a:t>
          </a:r>
          <a:endParaRPr lang="en-US" b="1" dirty="0"/>
        </a:p>
      </dgm:t>
    </dgm:pt>
    <dgm:pt modelId="{43B5906B-5F66-42D9-B6CD-8B6EB4A9AB67}" type="parTrans" cxnId="{6F0A895B-20A2-47CF-B42C-AE2D42D702B7}">
      <dgm:prSet/>
      <dgm:spPr/>
      <dgm:t>
        <a:bodyPr/>
        <a:lstStyle/>
        <a:p>
          <a:endParaRPr lang="en-US"/>
        </a:p>
      </dgm:t>
    </dgm:pt>
    <dgm:pt modelId="{DF336E9B-8C25-4BB5-88AD-B758DA0EBEC1}" type="sibTrans" cxnId="{6F0A895B-20A2-47CF-B42C-AE2D42D702B7}">
      <dgm:prSet/>
      <dgm:spPr/>
      <dgm:t>
        <a:bodyPr/>
        <a:lstStyle/>
        <a:p>
          <a:endParaRPr lang="en-US"/>
        </a:p>
      </dgm:t>
    </dgm:pt>
    <dgm:pt modelId="{622E1B3E-2E1F-45FF-8E2E-75EA42A7B67F}">
      <dgm:prSet/>
      <dgm:spPr/>
      <dgm:t>
        <a:bodyPr/>
        <a:lstStyle/>
        <a:p>
          <a:r>
            <a:rPr lang="es-MX" b="1" dirty="0"/>
            <a:t>Derecho a la educación</a:t>
          </a:r>
          <a:endParaRPr lang="en-US" b="1" dirty="0"/>
        </a:p>
      </dgm:t>
    </dgm:pt>
    <dgm:pt modelId="{98DF9262-B857-444F-BFA9-D83F3F9ECDC5}" type="parTrans" cxnId="{30C938BB-F351-4EAA-B9CC-68300B1149D5}">
      <dgm:prSet/>
      <dgm:spPr/>
      <dgm:t>
        <a:bodyPr/>
        <a:lstStyle/>
        <a:p>
          <a:endParaRPr lang="en-US"/>
        </a:p>
      </dgm:t>
    </dgm:pt>
    <dgm:pt modelId="{206E112D-862F-4B9D-8CD3-0B2FFA2EF38A}" type="sibTrans" cxnId="{30C938BB-F351-4EAA-B9CC-68300B1149D5}">
      <dgm:prSet/>
      <dgm:spPr/>
      <dgm:t>
        <a:bodyPr/>
        <a:lstStyle/>
        <a:p>
          <a:endParaRPr lang="en-US"/>
        </a:p>
      </dgm:t>
    </dgm:pt>
    <dgm:pt modelId="{792C8E01-ACA4-4777-A2A8-C06FB13D27BC}">
      <dgm:prSet/>
      <dgm:spPr/>
      <dgm:t>
        <a:bodyPr/>
        <a:lstStyle/>
        <a:p>
          <a:r>
            <a:rPr lang="es-MX" b="1" dirty="0"/>
            <a:t>Derecho al esparcimiento</a:t>
          </a:r>
          <a:endParaRPr lang="en-US" b="1" dirty="0"/>
        </a:p>
      </dgm:t>
    </dgm:pt>
    <dgm:pt modelId="{A35A7131-7D7F-445F-AD61-0214C00D1E1C}" type="parTrans" cxnId="{88D08215-3FAE-48F5-BC4D-870FA549105B}">
      <dgm:prSet/>
      <dgm:spPr/>
      <dgm:t>
        <a:bodyPr/>
        <a:lstStyle/>
        <a:p>
          <a:endParaRPr lang="en-US"/>
        </a:p>
      </dgm:t>
    </dgm:pt>
    <dgm:pt modelId="{28D0C3FC-1F50-4127-ADAA-08B354FC710F}" type="sibTrans" cxnId="{88D08215-3FAE-48F5-BC4D-870FA549105B}">
      <dgm:prSet/>
      <dgm:spPr/>
      <dgm:t>
        <a:bodyPr/>
        <a:lstStyle/>
        <a:p>
          <a:endParaRPr lang="en-US"/>
        </a:p>
      </dgm:t>
    </dgm:pt>
    <dgm:pt modelId="{F22304CE-145E-4D58-9140-0E742D6D9649}">
      <dgm:prSet/>
      <dgm:spPr/>
      <dgm:t>
        <a:bodyPr/>
        <a:lstStyle/>
        <a:p>
          <a:r>
            <a:rPr lang="es-MX" b="1" dirty="0"/>
            <a:t>Derecho a la inclusión social del deudor y su familia</a:t>
          </a:r>
          <a:endParaRPr lang="en-US" b="1" dirty="0"/>
        </a:p>
      </dgm:t>
    </dgm:pt>
    <dgm:pt modelId="{C6CAD3E8-BCDC-497E-94D1-3A1A9E25F8FC}" type="parTrans" cxnId="{CBECAE89-8182-47B4-81DF-C26CB9D13F10}">
      <dgm:prSet/>
      <dgm:spPr/>
      <dgm:t>
        <a:bodyPr/>
        <a:lstStyle/>
        <a:p>
          <a:endParaRPr lang="en-US"/>
        </a:p>
      </dgm:t>
    </dgm:pt>
    <dgm:pt modelId="{05D8A1DF-53DD-4AB8-A3F3-F06DBCA3EB5C}" type="sibTrans" cxnId="{CBECAE89-8182-47B4-81DF-C26CB9D13F10}">
      <dgm:prSet/>
      <dgm:spPr/>
      <dgm:t>
        <a:bodyPr/>
        <a:lstStyle/>
        <a:p>
          <a:endParaRPr lang="en-US"/>
        </a:p>
      </dgm:t>
    </dgm:pt>
    <dgm:pt modelId="{28047C90-F963-4EDE-8458-04DFE8E25D01}">
      <dgm:prSet/>
      <dgm:spPr/>
      <dgm:t>
        <a:bodyPr/>
        <a:lstStyle/>
        <a:p>
          <a:r>
            <a:rPr lang="es-MX" b="1" dirty="0"/>
            <a:t>Reinserción social</a:t>
          </a:r>
          <a:endParaRPr lang="en-US" b="1" dirty="0"/>
        </a:p>
      </dgm:t>
    </dgm:pt>
    <dgm:pt modelId="{59726A0F-216B-48B1-928D-D493E4DBFC8D}" type="parTrans" cxnId="{3BE02BD2-D3B4-484E-8345-412FA6EE9B91}">
      <dgm:prSet/>
      <dgm:spPr/>
      <dgm:t>
        <a:bodyPr/>
        <a:lstStyle/>
        <a:p>
          <a:endParaRPr lang="en-US"/>
        </a:p>
      </dgm:t>
    </dgm:pt>
    <dgm:pt modelId="{93ED02DE-45A3-4B34-8CF0-B92DB405CAAA}" type="sibTrans" cxnId="{3BE02BD2-D3B4-484E-8345-412FA6EE9B91}">
      <dgm:prSet/>
      <dgm:spPr/>
      <dgm:t>
        <a:bodyPr/>
        <a:lstStyle/>
        <a:p>
          <a:endParaRPr lang="en-US"/>
        </a:p>
      </dgm:t>
    </dgm:pt>
    <dgm:pt modelId="{38BA0A95-07F7-4A47-BD1E-03823E8C3C92}">
      <dgm:prSet/>
      <dgm:spPr/>
      <dgm:t>
        <a:bodyPr/>
        <a:lstStyle/>
        <a:p>
          <a:r>
            <a:rPr lang="es-MX" b="1" dirty="0"/>
            <a:t>Derecho a una vivienda digna</a:t>
          </a:r>
          <a:endParaRPr lang="en-US" b="1" dirty="0"/>
        </a:p>
      </dgm:t>
    </dgm:pt>
    <dgm:pt modelId="{39DFA8DE-BABC-480E-9462-82E1C5DAC982}" type="parTrans" cxnId="{BC8DB062-4C58-4470-94F4-163AB10EDE61}">
      <dgm:prSet/>
      <dgm:spPr/>
      <dgm:t>
        <a:bodyPr/>
        <a:lstStyle/>
        <a:p>
          <a:endParaRPr lang="en-US"/>
        </a:p>
      </dgm:t>
    </dgm:pt>
    <dgm:pt modelId="{CE17FA5F-C181-42DC-907D-375B2068F7A9}" type="sibTrans" cxnId="{BC8DB062-4C58-4470-94F4-163AB10EDE61}">
      <dgm:prSet/>
      <dgm:spPr/>
      <dgm:t>
        <a:bodyPr/>
        <a:lstStyle/>
        <a:p>
          <a:endParaRPr lang="en-US"/>
        </a:p>
      </dgm:t>
    </dgm:pt>
    <dgm:pt modelId="{E6BEC637-B0BF-435B-BA43-7BFF10498840}">
      <dgm:prSet/>
      <dgm:spPr/>
      <dgm:t>
        <a:bodyPr/>
        <a:lstStyle/>
        <a:p>
          <a:r>
            <a:rPr lang="es-MX" b="1" dirty="0"/>
            <a:t>Pago a los acreedores</a:t>
          </a:r>
          <a:endParaRPr lang="en-US" b="1" dirty="0"/>
        </a:p>
      </dgm:t>
    </dgm:pt>
    <dgm:pt modelId="{6952C341-DE57-4814-92D6-238542D25F1B}" type="parTrans" cxnId="{1A804E60-6818-4209-972B-AE615CAB3583}">
      <dgm:prSet/>
      <dgm:spPr/>
      <dgm:t>
        <a:bodyPr/>
        <a:lstStyle/>
        <a:p>
          <a:endParaRPr lang="en-US"/>
        </a:p>
      </dgm:t>
    </dgm:pt>
    <dgm:pt modelId="{1A1C3F5C-3814-4366-A69F-AD72B38DC331}" type="sibTrans" cxnId="{1A804E60-6818-4209-972B-AE615CAB3583}">
      <dgm:prSet/>
      <dgm:spPr/>
      <dgm:t>
        <a:bodyPr/>
        <a:lstStyle/>
        <a:p>
          <a:endParaRPr lang="en-US"/>
        </a:p>
      </dgm:t>
    </dgm:pt>
    <dgm:pt modelId="{7CE37115-49BD-404F-9339-3FBFFD8B6C4C}" type="pres">
      <dgm:prSet presAssocID="{70ED77C2-4973-42B2-8454-46A32C469813}" presName="linear" presStyleCnt="0">
        <dgm:presLayoutVars>
          <dgm:animLvl val="lvl"/>
          <dgm:resizeHandles val="exact"/>
        </dgm:presLayoutVars>
      </dgm:prSet>
      <dgm:spPr/>
    </dgm:pt>
    <dgm:pt modelId="{70D2A2AA-FABE-4C27-B312-73A8A55A2797}" type="pres">
      <dgm:prSet presAssocID="{96F99641-0B49-4C61-8FB9-C93AF56B271D}" presName="parentText" presStyleLbl="node1" presStyleIdx="0" presStyleCnt="4">
        <dgm:presLayoutVars>
          <dgm:chMax val="0"/>
          <dgm:bulletEnabled val="1"/>
        </dgm:presLayoutVars>
      </dgm:prSet>
      <dgm:spPr/>
    </dgm:pt>
    <dgm:pt modelId="{61A162CA-4F5F-4BE0-AC6B-8BDB8F286901}" type="pres">
      <dgm:prSet presAssocID="{6F1CE4C9-CA51-41BE-AF1D-857963296A29}" presName="spacer" presStyleCnt="0"/>
      <dgm:spPr/>
    </dgm:pt>
    <dgm:pt modelId="{7773071F-DC69-4620-9C60-7C212FD34730}" type="pres">
      <dgm:prSet presAssocID="{186CDCF7-929A-4AE1-AB77-85AD05FB2FA4}" presName="parentText" presStyleLbl="node1" presStyleIdx="1" presStyleCnt="4">
        <dgm:presLayoutVars>
          <dgm:chMax val="0"/>
          <dgm:bulletEnabled val="1"/>
        </dgm:presLayoutVars>
      </dgm:prSet>
      <dgm:spPr/>
    </dgm:pt>
    <dgm:pt modelId="{F2624CE7-C068-409F-86E2-C52B14438EF9}" type="pres">
      <dgm:prSet presAssocID="{C07E6BF2-79D5-42DC-945A-FFB383589CD9}" presName="spacer" presStyleCnt="0"/>
      <dgm:spPr/>
    </dgm:pt>
    <dgm:pt modelId="{0AE56972-0FFC-45EB-85A8-B789CA5A8067}" type="pres">
      <dgm:prSet presAssocID="{6991E770-8B70-42F9-B778-DF048E3CAE8B}" presName="parentText" presStyleLbl="node1" presStyleIdx="2" presStyleCnt="4">
        <dgm:presLayoutVars>
          <dgm:chMax val="0"/>
          <dgm:bulletEnabled val="1"/>
        </dgm:presLayoutVars>
      </dgm:prSet>
      <dgm:spPr/>
    </dgm:pt>
    <dgm:pt modelId="{BED55290-9A4D-4FA9-B736-E9E79081D6EF}" type="pres">
      <dgm:prSet presAssocID="{07F1AC78-62E6-42E4-9578-2DAD1B3695AD}" presName="spacer" presStyleCnt="0"/>
      <dgm:spPr/>
    </dgm:pt>
    <dgm:pt modelId="{E2C89FE1-F9EB-4FC0-94F2-50890F627983}" type="pres">
      <dgm:prSet presAssocID="{9D37684F-D1BF-4195-8AD5-A869BBF29A2B}" presName="parentText" presStyleLbl="node1" presStyleIdx="3" presStyleCnt="4">
        <dgm:presLayoutVars>
          <dgm:chMax val="0"/>
          <dgm:bulletEnabled val="1"/>
        </dgm:presLayoutVars>
      </dgm:prSet>
      <dgm:spPr/>
    </dgm:pt>
    <dgm:pt modelId="{5E6CE2BB-A797-4A73-A49A-64A1409F067C}" type="pres">
      <dgm:prSet presAssocID="{9D37684F-D1BF-4195-8AD5-A869BBF29A2B}" presName="childText" presStyleLbl="revTx" presStyleIdx="0" presStyleCnt="1">
        <dgm:presLayoutVars>
          <dgm:bulletEnabled val="1"/>
        </dgm:presLayoutVars>
      </dgm:prSet>
      <dgm:spPr/>
    </dgm:pt>
  </dgm:ptLst>
  <dgm:cxnLst>
    <dgm:cxn modelId="{8A84210D-F4FE-49AB-B02E-2F7FECD9D53D}" type="presOf" srcId="{792C8E01-ACA4-4777-A2A8-C06FB13D27BC}" destId="{5E6CE2BB-A797-4A73-A49A-64A1409F067C}" srcOrd="0" destOrd="4" presId="urn:microsoft.com/office/officeart/2005/8/layout/vList2"/>
    <dgm:cxn modelId="{A1674D0D-3EFB-4A03-87E7-F7225FDA71D2}" type="presOf" srcId="{F22304CE-145E-4D58-9140-0E742D6D9649}" destId="{5E6CE2BB-A797-4A73-A49A-64A1409F067C}" srcOrd="0" destOrd="5" presId="urn:microsoft.com/office/officeart/2005/8/layout/vList2"/>
    <dgm:cxn modelId="{8039DB12-CC9B-460A-AF8D-FC0D99628B50}" type="presOf" srcId="{6991E770-8B70-42F9-B778-DF048E3CAE8B}" destId="{0AE56972-0FFC-45EB-85A8-B789CA5A8067}" srcOrd="0" destOrd="0" presId="urn:microsoft.com/office/officeart/2005/8/layout/vList2"/>
    <dgm:cxn modelId="{88D08215-3FAE-48F5-BC4D-870FA549105B}" srcId="{9D37684F-D1BF-4195-8AD5-A869BBF29A2B}" destId="{792C8E01-ACA4-4777-A2A8-C06FB13D27BC}" srcOrd="4" destOrd="0" parTransId="{A35A7131-7D7F-445F-AD61-0214C00D1E1C}" sibTransId="{28D0C3FC-1F50-4127-ADAA-08B354FC710F}"/>
    <dgm:cxn modelId="{63B95917-2AAF-4240-91DA-35D9F9EB47D0}" type="presOf" srcId="{E6BEC637-B0BF-435B-BA43-7BFF10498840}" destId="{5E6CE2BB-A797-4A73-A49A-64A1409F067C}" srcOrd="0" destOrd="8" presId="urn:microsoft.com/office/officeart/2005/8/layout/vList2"/>
    <dgm:cxn modelId="{BFE0FB21-A0EA-49F5-ABF4-9C776DB9CAF7}" type="presOf" srcId="{28047C90-F963-4EDE-8458-04DFE8E25D01}" destId="{5E6CE2BB-A797-4A73-A49A-64A1409F067C}" srcOrd="0" destOrd="6" presId="urn:microsoft.com/office/officeart/2005/8/layout/vList2"/>
    <dgm:cxn modelId="{AED82A2E-8493-41EE-B8F9-028D2AAC8E26}" type="presOf" srcId="{CF4AFACA-E2CB-4E85-B1C8-7D463473B91A}" destId="{5E6CE2BB-A797-4A73-A49A-64A1409F067C}" srcOrd="0" destOrd="1" presId="urn:microsoft.com/office/officeart/2005/8/layout/vList2"/>
    <dgm:cxn modelId="{7CC7BB37-6116-4091-A176-9CC99E2961D7}" srcId="{70ED77C2-4973-42B2-8454-46A32C469813}" destId="{6991E770-8B70-42F9-B778-DF048E3CAE8B}" srcOrd="2" destOrd="0" parTransId="{04328225-81DF-46D9-B453-4BBFBA052EA8}" sibTransId="{07F1AC78-62E6-42E4-9578-2DAD1B3695AD}"/>
    <dgm:cxn modelId="{3DFEAE3A-793C-4216-AB0A-0C363AD80C37}" type="presOf" srcId="{622E1B3E-2E1F-45FF-8E2E-75EA42A7B67F}" destId="{5E6CE2BB-A797-4A73-A49A-64A1409F067C}" srcOrd="0" destOrd="3" presId="urn:microsoft.com/office/officeart/2005/8/layout/vList2"/>
    <dgm:cxn modelId="{6F0A895B-20A2-47CF-B42C-AE2D42D702B7}" srcId="{9D37684F-D1BF-4195-8AD5-A869BBF29A2B}" destId="{D4A87BC2-0102-400A-BDFD-7FE284E4B417}" srcOrd="2" destOrd="0" parTransId="{43B5906B-5F66-42D9-B6CD-8B6EB4A9AB67}" sibTransId="{DF336E9B-8C25-4BB5-88AD-B758DA0EBEC1}"/>
    <dgm:cxn modelId="{A8CA1A5F-AD71-455F-A506-5570128DEE11}" srcId="{70ED77C2-4973-42B2-8454-46A32C469813}" destId="{9D37684F-D1BF-4195-8AD5-A869BBF29A2B}" srcOrd="3" destOrd="0" parTransId="{6CD62999-1581-4AF2-8C41-4213A75AD4C9}" sibTransId="{15648B2B-41DF-49EF-B3D2-43613AED87A4}"/>
    <dgm:cxn modelId="{1A804E60-6818-4209-972B-AE615CAB3583}" srcId="{9D37684F-D1BF-4195-8AD5-A869BBF29A2B}" destId="{E6BEC637-B0BF-435B-BA43-7BFF10498840}" srcOrd="8" destOrd="0" parTransId="{6952C341-DE57-4814-92D6-238542D25F1B}" sibTransId="{1A1C3F5C-3814-4366-A69F-AD72B38DC331}"/>
    <dgm:cxn modelId="{BC8DB062-4C58-4470-94F4-163AB10EDE61}" srcId="{9D37684F-D1BF-4195-8AD5-A869BBF29A2B}" destId="{38BA0A95-07F7-4A47-BD1E-03823E8C3C92}" srcOrd="7" destOrd="0" parTransId="{39DFA8DE-BABC-480E-9462-82E1C5DAC982}" sibTransId="{CE17FA5F-C181-42DC-907D-375B2068F7A9}"/>
    <dgm:cxn modelId="{BEA48944-F131-48FF-8AB2-9B6FAD5EE335}" srcId="{70ED77C2-4973-42B2-8454-46A32C469813}" destId="{186CDCF7-929A-4AE1-AB77-85AD05FB2FA4}" srcOrd="1" destOrd="0" parTransId="{4A13FAB2-2904-4464-B576-9FB448F869D9}" sibTransId="{C07E6BF2-79D5-42DC-945A-FFB383589CD9}"/>
    <dgm:cxn modelId="{640AF371-6271-4D64-AB0B-8D8962AA9488}" srcId="{9D37684F-D1BF-4195-8AD5-A869BBF29A2B}" destId="{575DD934-46DA-4BDE-955D-7E312D269456}" srcOrd="0" destOrd="0" parTransId="{CD4A7CA9-C607-4C61-9458-C50F6B00B5B6}" sibTransId="{34F964CB-51D3-4359-9C29-D8B005310A44}"/>
    <dgm:cxn modelId="{AB179773-EB98-49CB-953E-EBF8DC91F64A}" srcId="{9D37684F-D1BF-4195-8AD5-A869BBF29A2B}" destId="{CF4AFACA-E2CB-4E85-B1C8-7D463473B91A}" srcOrd="1" destOrd="0" parTransId="{DCFD5324-0285-4FCE-B812-888187C2E166}" sibTransId="{C1A83F10-55A8-47A3-935F-231A4D563CE6}"/>
    <dgm:cxn modelId="{FD19C05A-E13A-4063-AA72-F34EB77373CD}" type="presOf" srcId="{38BA0A95-07F7-4A47-BD1E-03823E8C3C92}" destId="{5E6CE2BB-A797-4A73-A49A-64A1409F067C}" srcOrd="0" destOrd="7" presId="urn:microsoft.com/office/officeart/2005/8/layout/vList2"/>
    <dgm:cxn modelId="{CBECAE89-8182-47B4-81DF-C26CB9D13F10}" srcId="{9D37684F-D1BF-4195-8AD5-A869BBF29A2B}" destId="{F22304CE-145E-4D58-9140-0E742D6D9649}" srcOrd="5" destOrd="0" parTransId="{C6CAD3E8-BCDC-497E-94D1-3A1A9E25F8FC}" sibTransId="{05D8A1DF-53DD-4AB8-A3F3-F06DBCA3EB5C}"/>
    <dgm:cxn modelId="{DB8CB899-A912-4285-8D59-B09774CB24C3}" type="presOf" srcId="{186CDCF7-929A-4AE1-AB77-85AD05FB2FA4}" destId="{7773071F-DC69-4620-9C60-7C212FD34730}" srcOrd="0" destOrd="0" presId="urn:microsoft.com/office/officeart/2005/8/layout/vList2"/>
    <dgm:cxn modelId="{B57B02A6-617F-4722-BF8D-E184FA97541D}" type="presOf" srcId="{D4A87BC2-0102-400A-BDFD-7FE284E4B417}" destId="{5E6CE2BB-A797-4A73-A49A-64A1409F067C}" srcOrd="0" destOrd="2" presId="urn:microsoft.com/office/officeart/2005/8/layout/vList2"/>
    <dgm:cxn modelId="{61CA6DA6-ACF5-47F7-A084-9D6E26FE147F}" type="presOf" srcId="{575DD934-46DA-4BDE-955D-7E312D269456}" destId="{5E6CE2BB-A797-4A73-A49A-64A1409F067C}" srcOrd="0" destOrd="0" presId="urn:microsoft.com/office/officeart/2005/8/layout/vList2"/>
    <dgm:cxn modelId="{C7E970B6-E997-42F9-9222-9B8E3166CB95}" type="presOf" srcId="{9D37684F-D1BF-4195-8AD5-A869BBF29A2B}" destId="{E2C89FE1-F9EB-4FC0-94F2-50890F627983}" srcOrd="0" destOrd="0" presId="urn:microsoft.com/office/officeart/2005/8/layout/vList2"/>
    <dgm:cxn modelId="{30C938BB-F351-4EAA-B9CC-68300B1149D5}" srcId="{9D37684F-D1BF-4195-8AD5-A869BBF29A2B}" destId="{622E1B3E-2E1F-45FF-8E2E-75EA42A7B67F}" srcOrd="3" destOrd="0" parTransId="{98DF9262-B857-444F-BFA9-D83F3F9ECDC5}" sibTransId="{206E112D-862F-4B9D-8CD3-0B2FFA2EF38A}"/>
    <dgm:cxn modelId="{2B1312BC-F531-4911-B5F4-7AFFF97C57F4}" type="presOf" srcId="{96F99641-0B49-4C61-8FB9-C93AF56B271D}" destId="{70D2A2AA-FABE-4C27-B312-73A8A55A2797}" srcOrd="0" destOrd="0" presId="urn:microsoft.com/office/officeart/2005/8/layout/vList2"/>
    <dgm:cxn modelId="{D624B0CD-1110-4275-B707-803501E622EF}" srcId="{70ED77C2-4973-42B2-8454-46A32C469813}" destId="{96F99641-0B49-4C61-8FB9-C93AF56B271D}" srcOrd="0" destOrd="0" parTransId="{2E0DAC5A-B761-40A4-88C7-E1113002E100}" sibTransId="{6F1CE4C9-CA51-41BE-AF1D-857963296A29}"/>
    <dgm:cxn modelId="{3BE02BD2-D3B4-484E-8345-412FA6EE9B91}" srcId="{9D37684F-D1BF-4195-8AD5-A869BBF29A2B}" destId="{28047C90-F963-4EDE-8458-04DFE8E25D01}" srcOrd="6" destOrd="0" parTransId="{59726A0F-216B-48B1-928D-D493E4DBFC8D}" sibTransId="{93ED02DE-45A3-4B34-8CF0-B92DB405CAAA}"/>
    <dgm:cxn modelId="{989FC4EA-4D15-4A3F-A6F6-AC234896FB91}" type="presOf" srcId="{70ED77C2-4973-42B2-8454-46A32C469813}" destId="{7CE37115-49BD-404F-9339-3FBFFD8B6C4C}" srcOrd="0" destOrd="0" presId="urn:microsoft.com/office/officeart/2005/8/layout/vList2"/>
    <dgm:cxn modelId="{6C33A813-58E7-4771-99DB-16BB3449FABB}" type="presParOf" srcId="{7CE37115-49BD-404F-9339-3FBFFD8B6C4C}" destId="{70D2A2AA-FABE-4C27-B312-73A8A55A2797}" srcOrd="0" destOrd="0" presId="urn:microsoft.com/office/officeart/2005/8/layout/vList2"/>
    <dgm:cxn modelId="{AD279344-1478-4405-B192-CCCF27490383}" type="presParOf" srcId="{7CE37115-49BD-404F-9339-3FBFFD8B6C4C}" destId="{61A162CA-4F5F-4BE0-AC6B-8BDB8F286901}" srcOrd="1" destOrd="0" presId="urn:microsoft.com/office/officeart/2005/8/layout/vList2"/>
    <dgm:cxn modelId="{F207A054-CEAE-41D0-A1CD-0DE53986D491}" type="presParOf" srcId="{7CE37115-49BD-404F-9339-3FBFFD8B6C4C}" destId="{7773071F-DC69-4620-9C60-7C212FD34730}" srcOrd="2" destOrd="0" presId="urn:microsoft.com/office/officeart/2005/8/layout/vList2"/>
    <dgm:cxn modelId="{477E4A4F-CFBF-4545-A40D-97DD7BA13FB6}" type="presParOf" srcId="{7CE37115-49BD-404F-9339-3FBFFD8B6C4C}" destId="{F2624CE7-C068-409F-86E2-C52B14438EF9}" srcOrd="3" destOrd="0" presId="urn:microsoft.com/office/officeart/2005/8/layout/vList2"/>
    <dgm:cxn modelId="{68FE45C4-21C6-4B75-AD1C-F9979020ABFA}" type="presParOf" srcId="{7CE37115-49BD-404F-9339-3FBFFD8B6C4C}" destId="{0AE56972-0FFC-45EB-85A8-B789CA5A8067}" srcOrd="4" destOrd="0" presId="urn:microsoft.com/office/officeart/2005/8/layout/vList2"/>
    <dgm:cxn modelId="{F6C340E3-66C1-48FF-9661-74B36313B64C}" type="presParOf" srcId="{7CE37115-49BD-404F-9339-3FBFFD8B6C4C}" destId="{BED55290-9A4D-4FA9-B736-E9E79081D6EF}" srcOrd="5" destOrd="0" presId="urn:microsoft.com/office/officeart/2005/8/layout/vList2"/>
    <dgm:cxn modelId="{BC911765-D536-413A-8D9B-FABB1BFB019C}" type="presParOf" srcId="{7CE37115-49BD-404F-9339-3FBFFD8B6C4C}" destId="{E2C89FE1-F9EB-4FC0-94F2-50890F627983}" srcOrd="6" destOrd="0" presId="urn:microsoft.com/office/officeart/2005/8/layout/vList2"/>
    <dgm:cxn modelId="{C7C0EB2A-B913-4CFE-8596-2EA7B9328745}" type="presParOf" srcId="{7CE37115-49BD-404F-9339-3FBFFD8B6C4C}" destId="{5E6CE2BB-A797-4A73-A49A-64A1409F067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1CB88F-CB03-492D-8842-47FF2684236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03F052B-41EE-43D6-BE1D-B923539150A2}">
      <dgm:prSet/>
      <dgm:spPr/>
      <dgm:t>
        <a:bodyPr/>
        <a:lstStyle/>
        <a:p>
          <a:r>
            <a:rPr lang="es-AR"/>
            <a:t>Ordenanzas municipales</a:t>
          </a:r>
          <a:endParaRPr lang="en-US"/>
        </a:p>
      </dgm:t>
    </dgm:pt>
    <dgm:pt modelId="{E2591A0B-D49A-4AE3-880D-7C8B07398B22}" type="parTrans" cxnId="{008CD031-2FAE-4227-B946-EAAD69C1B407}">
      <dgm:prSet/>
      <dgm:spPr/>
      <dgm:t>
        <a:bodyPr/>
        <a:lstStyle/>
        <a:p>
          <a:endParaRPr lang="en-US"/>
        </a:p>
      </dgm:t>
    </dgm:pt>
    <dgm:pt modelId="{51631EFD-1D4A-48FA-8150-DFB3BDA16AD9}" type="sibTrans" cxnId="{008CD031-2FAE-4227-B946-EAAD69C1B407}">
      <dgm:prSet/>
      <dgm:spPr/>
      <dgm:t>
        <a:bodyPr/>
        <a:lstStyle/>
        <a:p>
          <a:endParaRPr lang="en-US"/>
        </a:p>
      </dgm:t>
    </dgm:pt>
    <dgm:pt modelId="{39F6623B-E36C-44C6-8796-F0FA0BFD1B40}">
      <dgm:prSet/>
      <dgm:spPr/>
      <dgm:t>
        <a:bodyPr/>
        <a:lstStyle/>
        <a:p>
          <a:r>
            <a:rPr lang="es-AR"/>
            <a:t>Leyes procesales locales</a:t>
          </a:r>
          <a:endParaRPr lang="en-US"/>
        </a:p>
      </dgm:t>
    </dgm:pt>
    <dgm:pt modelId="{EAFFBF30-7DCE-40F5-9D0B-954851EEB5FE}" type="parTrans" cxnId="{3AA5C83D-A8B1-4441-B92D-16F2C7A52A38}">
      <dgm:prSet/>
      <dgm:spPr/>
      <dgm:t>
        <a:bodyPr/>
        <a:lstStyle/>
        <a:p>
          <a:endParaRPr lang="en-US"/>
        </a:p>
      </dgm:t>
    </dgm:pt>
    <dgm:pt modelId="{714E60B8-8188-4E81-BC38-38272B199820}" type="sibTrans" cxnId="{3AA5C83D-A8B1-4441-B92D-16F2C7A52A38}">
      <dgm:prSet/>
      <dgm:spPr/>
      <dgm:t>
        <a:bodyPr/>
        <a:lstStyle/>
        <a:p>
          <a:endParaRPr lang="en-US"/>
        </a:p>
      </dgm:t>
    </dgm:pt>
    <dgm:pt modelId="{77721075-7499-4392-883D-06ABB450237F}">
      <dgm:prSet/>
      <dgm:spPr/>
      <dgm:t>
        <a:bodyPr/>
        <a:lstStyle/>
        <a:p>
          <a:r>
            <a:rPr lang="es-AR"/>
            <a:t>Soluciones pretorianas </a:t>
          </a:r>
          <a:endParaRPr lang="en-US"/>
        </a:p>
      </dgm:t>
    </dgm:pt>
    <dgm:pt modelId="{41DB4D08-CFFE-4A5B-9164-4B90B6060B11}" type="parTrans" cxnId="{535FDC21-7FE8-4754-AE4A-BA9A3C462002}">
      <dgm:prSet/>
      <dgm:spPr/>
      <dgm:t>
        <a:bodyPr/>
        <a:lstStyle/>
        <a:p>
          <a:endParaRPr lang="en-US"/>
        </a:p>
      </dgm:t>
    </dgm:pt>
    <dgm:pt modelId="{F3518858-6160-4C47-B781-92AFF42A6E05}" type="sibTrans" cxnId="{535FDC21-7FE8-4754-AE4A-BA9A3C462002}">
      <dgm:prSet/>
      <dgm:spPr/>
      <dgm:t>
        <a:bodyPr/>
        <a:lstStyle/>
        <a:p>
          <a:endParaRPr lang="en-US"/>
        </a:p>
      </dgm:t>
    </dgm:pt>
    <dgm:pt modelId="{6C644EB5-16A2-4FAA-828A-3C945A6E3273}">
      <dgm:prSet/>
      <dgm:spPr/>
      <dgm:t>
        <a:bodyPr/>
        <a:lstStyle/>
        <a:p>
          <a:r>
            <a:rPr lang="es-AR"/>
            <a:t>Proyectos legislativos</a:t>
          </a:r>
          <a:endParaRPr lang="en-US"/>
        </a:p>
      </dgm:t>
    </dgm:pt>
    <dgm:pt modelId="{9FD8A4DA-FCB7-4E8E-92A3-F0B655B23535}" type="parTrans" cxnId="{299998A1-5448-4B0C-BE9F-077DA71021EC}">
      <dgm:prSet/>
      <dgm:spPr/>
      <dgm:t>
        <a:bodyPr/>
        <a:lstStyle/>
        <a:p>
          <a:endParaRPr lang="en-US"/>
        </a:p>
      </dgm:t>
    </dgm:pt>
    <dgm:pt modelId="{30A0E593-EC4E-4BB0-B2B4-13FE72C13A78}" type="sibTrans" cxnId="{299998A1-5448-4B0C-BE9F-077DA71021EC}">
      <dgm:prSet/>
      <dgm:spPr/>
      <dgm:t>
        <a:bodyPr/>
        <a:lstStyle/>
        <a:p>
          <a:endParaRPr lang="en-US"/>
        </a:p>
      </dgm:t>
    </dgm:pt>
    <dgm:pt modelId="{533E1734-7C35-458F-AA97-8A6B37A41602}" type="pres">
      <dgm:prSet presAssocID="{511CB88F-CB03-492D-8842-47FF26842369}" presName="linear" presStyleCnt="0">
        <dgm:presLayoutVars>
          <dgm:animLvl val="lvl"/>
          <dgm:resizeHandles val="exact"/>
        </dgm:presLayoutVars>
      </dgm:prSet>
      <dgm:spPr/>
    </dgm:pt>
    <dgm:pt modelId="{632290A6-E581-45A5-AA17-5DAB7CDD0126}" type="pres">
      <dgm:prSet presAssocID="{303F052B-41EE-43D6-BE1D-B923539150A2}" presName="parentText" presStyleLbl="node1" presStyleIdx="0" presStyleCnt="4">
        <dgm:presLayoutVars>
          <dgm:chMax val="0"/>
          <dgm:bulletEnabled val="1"/>
        </dgm:presLayoutVars>
      </dgm:prSet>
      <dgm:spPr/>
    </dgm:pt>
    <dgm:pt modelId="{22B2B8AF-E40A-4D36-9583-CA43638166F1}" type="pres">
      <dgm:prSet presAssocID="{51631EFD-1D4A-48FA-8150-DFB3BDA16AD9}" presName="spacer" presStyleCnt="0"/>
      <dgm:spPr/>
    </dgm:pt>
    <dgm:pt modelId="{B18CF9B4-5A07-49DE-9E0F-5DF847FCAA71}" type="pres">
      <dgm:prSet presAssocID="{39F6623B-E36C-44C6-8796-F0FA0BFD1B40}" presName="parentText" presStyleLbl="node1" presStyleIdx="1" presStyleCnt="4">
        <dgm:presLayoutVars>
          <dgm:chMax val="0"/>
          <dgm:bulletEnabled val="1"/>
        </dgm:presLayoutVars>
      </dgm:prSet>
      <dgm:spPr/>
    </dgm:pt>
    <dgm:pt modelId="{EC64FB2F-B181-44A0-B479-ECBC6A427DA2}" type="pres">
      <dgm:prSet presAssocID="{714E60B8-8188-4E81-BC38-38272B199820}" presName="spacer" presStyleCnt="0"/>
      <dgm:spPr/>
    </dgm:pt>
    <dgm:pt modelId="{209A099B-32DB-401E-8589-122A9C62D2E4}" type="pres">
      <dgm:prSet presAssocID="{77721075-7499-4392-883D-06ABB450237F}" presName="parentText" presStyleLbl="node1" presStyleIdx="2" presStyleCnt="4">
        <dgm:presLayoutVars>
          <dgm:chMax val="0"/>
          <dgm:bulletEnabled val="1"/>
        </dgm:presLayoutVars>
      </dgm:prSet>
      <dgm:spPr/>
    </dgm:pt>
    <dgm:pt modelId="{B0FFAF06-1D7C-4A56-8CDA-BB53D2CACCDF}" type="pres">
      <dgm:prSet presAssocID="{F3518858-6160-4C47-B781-92AFF42A6E05}" presName="spacer" presStyleCnt="0"/>
      <dgm:spPr/>
    </dgm:pt>
    <dgm:pt modelId="{2210DC61-2E3C-4421-A942-922C8B9B9DCE}" type="pres">
      <dgm:prSet presAssocID="{6C644EB5-16A2-4FAA-828A-3C945A6E3273}" presName="parentText" presStyleLbl="node1" presStyleIdx="3" presStyleCnt="4">
        <dgm:presLayoutVars>
          <dgm:chMax val="0"/>
          <dgm:bulletEnabled val="1"/>
        </dgm:presLayoutVars>
      </dgm:prSet>
      <dgm:spPr/>
    </dgm:pt>
  </dgm:ptLst>
  <dgm:cxnLst>
    <dgm:cxn modelId="{535FDC21-7FE8-4754-AE4A-BA9A3C462002}" srcId="{511CB88F-CB03-492D-8842-47FF26842369}" destId="{77721075-7499-4392-883D-06ABB450237F}" srcOrd="2" destOrd="0" parTransId="{41DB4D08-CFFE-4A5B-9164-4B90B6060B11}" sibTransId="{F3518858-6160-4C47-B781-92AFF42A6E05}"/>
    <dgm:cxn modelId="{008CD031-2FAE-4227-B946-EAAD69C1B407}" srcId="{511CB88F-CB03-492D-8842-47FF26842369}" destId="{303F052B-41EE-43D6-BE1D-B923539150A2}" srcOrd="0" destOrd="0" parTransId="{E2591A0B-D49A-4AE3-880D-7C8B07398B22}" sibTransId="{51631EFD-1D4A-48FA-8150-DFB3BDA16AD9}"/>
    <dgm:cxn modelId="{EB87033C-4C5C-47B7-ADB0-D71EAB5659F5}" type="presOf" srcId="{303F052B-41EE-43D6-BE1D-B923539150A2}" destId="{632290A6-E581-45A5-AA17-5DAB7CDD0126}" srcOrd="0" destOrd="0" presId="urn:microsoft.com/office/officeart/2005/8/layout/vList2"/>
    <dgm:cxn modelId="{3AA5C83D-A8B1-4441-B92D-16F2C7A52A38}" srcId="{511CB88F-CB03-492D-8842-47FF26842369}" destId="{39F6623B-E36C-44C6-8796-F0FA0BFD1B40}" srcOrd="1" destOrd="0" parTransId="{EAFFBF30-7DCE-40F5-9D0B-954851EEB5FE}" sibTransId="{714E60B8-8188-4E81-BC38-38272B199820}"/>
    <dgm:cxn modelId="{60FB9243-3BE3-4082-9858-7AE2FE62110A}" type="presOf" srcId="{6C644EB5-16A2-4FAA-828A-3C945A6E3273}" destId="{2210DC61-2E3C-4421-A942-922C8B9B9DCE}" srcOrd="0" destOrd="0" presId="urn:microsoft.com/office/officeart/2005/8/layout/vList2"/>
    <dgm:cxn modelId="{3E41336B-81D7-413F-9E2A-F6357D5C8B9F}" type="presOf" srcId="{39F6623B-E36C-44C6-8796-F0FA0BFD1B40}" destId="{B18CF9B4-5A07-49DE-9E0F-5DF847FCAA71}" srcOrd="0" destOrd="0" presId="urn:microsoft.com/office/officeart/2005/8/layout/vList2"/>
    <dgm:cxn modelId="{0077698D-6BE3-43A5-9877-DDEEA7904A7D}" type="presOf" srcId="{511CB88F-CB03-492D-8842-47FF26842369}" destId="{533E1734-7C35-458F-AA97-8A6B37A41602}" srcOrd="0" destOrd="0" presId="urn:microsoft.com/office/officeart/2005/8/layout/vList2"/>
    <dgm:cxn modelId="{299998A1-5448-4B0C-BE9F-077DA71021EC}" srcId="{511CB88F-CB03-492D-8842-47FF26842369}" destId="{6C644EB5-16A2-4FAA-828A-3C945A6E3273}" srcOrd="3" destOrd="0" parTransId="{9FD8A4DA-FCB7-4E8E-92A3-F0B655B23535}" sibTransId="{30A0E593-EC4E-4BB0-B2B4-13FE72C13A78}"/>
    <dgm:cxn modelId="{5B35ADBC-1103-486B-9AC6-61970829B981}" type="presOf" srcId="{77721075-7499-4392-883D-06ABB450237F}" destId="{209A099B-32DB-401E-8589-122A9C62D2E4}" srcOrd="0" destOrd="0" presId="urn:microsoft.com/office/officeart/2005/8/layout/vList2"/>
    <dgm:cxn modelId="{2CB6733F-621D-4E51-946F-ACFBD1E0B39C}" type="presParOf" srcId="{533E1734-7C35-458F-AA97-8A6B37A41602}" destId="{632290A6-E581-45A5-AA17-5DAB7CDD0126}" srcOrd="0" destOrd="0" presId="urn:microsoft.com/office/officeart/2005/8/layout/vList2"/>
    <dgm:cxn modelId="{8A42F398-F71D-4756-99A3-B8250F96C059}" type="presParOf" srcId="{533E1734-7C35-458F-AA97-8A6B37A41602}" destId="{22B2B8AF-E40A-4D36-9583-CA43638166F1}" srcOrd="1" destOrd="0" presId="urn:microsoft.com/office/officeart/2005/8/layout/vList2"/>
    <dgm:cxn modelId="{5FFBDCF4-AE21-42B3-9032-0EC9E6D30EBB}" type="presParOf" srcId="{533E1734-7C35-458F-AA97-8A6B37A41602}" destId="{B18CF9B4-5A07-49DE-9E0F-5DF847FCAA71}" srcOrd="2" destOrd="0" presId="urn:microsoft.com/office/officeart/2005/8/layout/vList2"/>
    <dgm:cxn modelId="{4123E232-CE13-4B3C-99F9-90138B1B5478}" type="presParOf" srcId="{533E1734-7C35-458F-AA97-8A6B37A41602}" destId="{EC64FB2F-B181-44A0-B479-ECBC6A427DA2}" srcOrd="3" destOrd="0" presId="urn:microsoft.com/office/officeart/2005/8/layout/vList2"/>
    <dgm:cxn modelId="{D365B134-CCF3-45E7-A605-7FBA00FCED2E}" type="presParOf" srcId="{533E1734-7C35-458F-AA97-8A6B37A41602}" destId="{209A099B-32DB-401E-8589-122A9C62D2E4}" srcOrd="4" destOrd="0" presId="urn:microsoft.com/office/officeart/2005/8/layout/vList2"/>
    <dgm:cxn modelId="{ED2CE52A-5F7D-4865-A8AA-383E0AE9B0C2}" type="presParOf" srcId="{533E1734-7C35-458F-AA97-8A6B37A41602}" destId="{B0FFAF06-1D7C-4A56-8CDA-BB53D2CACCDF}" srcOrd="5" destOrd="0" presId="urn:microsoft.com/office/officeart/2005/8/layout/vList2"/>
    <dgm:cxn modelId="{37D433B9-E017-4F4E-BDDD-EB8BC4A97911}" type="presParOf" srcId="{533E1734-7C35-458F-AA97-8A6B37A41602}" destId="{2210DC61-2E3C-4421-A942-922C8B9B9DC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E204F-ED30-42EC-A018-B172C7CDC3A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ED7A54-AA0A-402E-98E6-7924D28383CB}">
      <dgm:prSet/>
      <dgm:spPr/>
      <dgm:t>
        <a:bodyPr/>
        <a:lstStyle/>
        <a:p>
          <a:r>
            <a:rPr lang="es-MX" b="1"/>
            <a:t>Presupuesto objetivo </a:t>
          </a:r>
          <a:r>
            <a:rPr lang="es-MX"/>
            <a:t>(art. 359 CPC)</a:t>
          </a:r>
          <a:endParaRPr lang="en-US"/>
        </a:p>
      </dgm:t>
    </dgm:pt>
    <dgm:pt modelId="{D9AA478A-07CE-4153-AAAA-0D843436E0B6}" type="parTrans" cxnId="{562979BD-953C-40BA-8479-A14BDD5AF7CE}">
      <dgm:prSet/>
      <dgm:spPr/>
      <dgm:t>
        <a:bodyPr/>
        <a:lstStyle/>
        <a:p>
          <a:endParaRPr lang="en-US"/>
        </a:p>
      </dgm:t>
    </dgm:pt>
    <dgm:pt modelId="{4DC427F6-5F52-4B31-9656-D6F9C58D59A8}" type="sibTrans" cxnId="{562979BD-953C-40BA-8479-A14BDD5AF7CE}">
      <dgm:prSet/>
      <dgm:spPr/>
      <dgm:t>
        <a:bodyPr/>
        <a:lstStyle/>
        <a:p>
          <a:endParaRPr lang="en-US"/>
        </a:p>
      </dgm:t>
    </dgm:pt>
    <dgm:pt modelId="{B3EE2C92-E971-4ACA-9298-21EF283F36B4}">
      <dgm:prSet/>
      <dgm:spPr/>
      <dgm:t>
        <a:bodyPr/>
        <a:lstStyle/>
        <a:p>
          <a:r>
            <a:rPr lang="es-AR" b="1" dirty="0"/>
            <a:t>La persona humana que no realiza actividad económica organizada que se encuentre en estado de cesación de pagos o con dificultades económicas o financieras de carácter general, originadas con motivo de relaciones de consumo; podrá solicitar la apertura del trámite previsto en la presente ley a fin de que resulte aplicable el </a:t>
          </a:r>
          <a:r>
            <a:rPr lang="es-AR" b="1" i="1" dirty="0"/>
            <a:t>régimen sustancial </a:t>
          </a:r>
          <a:r>
            <a:rPr lang="es-AR" b="1" dirty="0"/>
            <a:t>previsto en la Ley 24.522</a:t>
          </a:r>
          <a:r>
            <a:rPr lang="es-AR" dirty="0"/>
            <a:t>.</a:t>
          </a:r>
          <a:endParaRPr lang="en-US" dirty="0"/>
        </a:p>
      </dgm:t>
    </dgm:pt>
    <dgm:pt modelId="{A686A389-4A00-440B-911C-C88949EC9E47}" type="parTrans" cxnId="{B575919A-6280-431B-8824-E481CDCAF649}">
      <dgm:prSet/>
      <dgm:spPr/>
      <dgm:t>
        <a:bodyPr/>
        <a:lstStyle/>
        <a:p>
          <a:endParaRPr lang="en-US"/>
        </a:p>
      </dgm:t>
    </dgm:pt>
    <dgm:pt modelId="{CC670D17-D09D-4638-AE06-AE53DD6F205E}" type="sibTrans" cxnId="{B575919A-6280-431B-8824-E481CDCAF649}">
      <dgm:prSet/>
      <dgm:spPr/>
      <dgm:t>
        <a:bodyPr/>
        <a:lstStyle/>
        <a:p>
          <a:endParaRPr lang="en-US"/>
        </a:p>
      </dgm:t>
    </dgm:pt>
    <dgm:pt modelId="{45349422-7D1F-465A-85F1-428CD2C6658B}" type="pres">
      <dgm:prSet presAssocID="{200E204F-ED30-42EC-A018-B172C7CDC3AB}" presName="root" presStyleCnt="0">
        <dgm:presLayoutVars>
          <dgm:dir/>
          <dgm:resizeHandles val="exact"/>
        </dgm:presLayoutVars>
      </dgm:prSet>
      <dgm:spPr/>
    </dgm:pt>
    <dgm:pt modelId="{6EDAE3B9-CA63-47BA-9B4B-4F04DA6B6F92}" type="pres">
      <dgm:prSet presAssocID="{C1ED7A54-AA0A-402E-98E6-7924D28383CB}" presName="compNode" presStyleCnt="0"/>
      <dgm:spPr/>
    </dgm:pt>
    <dgm:pt modelId="{18E519A3-768F-463E-AB04-73AD5BB4A7B2}" type="pres">
      <dgm:prSet presAssocID="{C1ED7A54-AA0A-402E-98E6-7924D28383C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na"/>
        </a:ext>
      </dgm:extLst>
    </dgm:pt>
    <dgm:pt modelId="{BC3C86FE-B674-4C70-A8AA-86ED70C91A9A}" type="pres">
      <dgm:prSet presAssocID="{C1ED7A54-AA0A-402E-98E6-7924D28383CB}" presName="spaceRect" presStyleCnt="0"/>
      <dgm:spPr/>
    </dgm:pt>
    <dgm:pt modelId="{1623ED08-AA93-4EA6-828F-B0D6B810A160}" type="pres">
      <dgm:prSet presAssocID="{C1ED7A54-AA0A-402E-98E6-7924D28383CB}" presName="textRect" presStyleLbl="revTx" presStyleIdx="0" presStyleCnt="2">
        <dgm:presLayoutVars>
          <dgm:chMax val="1"/>
          <dgm:chPref val="1"/>
        </dgm:presLayoutVars>
      </dgm:prSet>
      <dgm:spPr/>
    </dgm:pt>
    <dgm:pt modelId="{E5661D77-084D-44C4-91A9-0DA312926E69}" type="pres">
      <dgm:prSet presAssocID="{4DC427F6-5F52-4B31-9656-D6F9C58D59A8}" presName="sibTrans" presStyleCnt="0"/>
      <dgm:spPr/>
    </dgm:pt>
    <dgm:pt modelId="{D1D127AF-1EEC-4342-B0A5-3C816B9860CE}" type="pres">
      <dgm:prSet presAssocID="{B3EE2C92-E971-4ACA-9298-21EF283F36B4}" presName="compNode" presStyleCnt="0"/>
      <dgm:spPr/>
    </dgm:pt>
    <dgm:pt modelId="{194FA87A-EC2A-413E-98DB-51DCAC796050}" type="pres">
      <dgm:prSet presAssocID="{B3EE2C92-E971-4ACA-9298-21EF283F36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ólar"/>
        </a:ext>
      </dgm:extLst>
    </dgm:pt>
    <dgm:pt modelId="{2ED3E6EE-EEAF-4846-9148-9DF5A0535F7A}" type="pres">
      <dgm:prSet presAssocID="{B3EE2C92-E971-4ACA-9298-21EF283F36B4}" presName="spaceRect" presStyleCnt="0"/>
      <dgm:spPr/>
    </dgm:pt>
    <dgm:pt modelId="{2DBCBD75-4DD4-4EC8-88D7-88DA8F5E74C8}" type="pres">
      <dgm:prSet presAssocID="{B3EE2C92-E971-4ACA-9298-21EF283F36B4}" presName="textRect" presStyleLbl="revTx" presStyleIdx="1" presStyleCnt="2" custScaleY="88664">
        <dgm:presLayoutVars>
          <dgm:chMax val="1"/>
          <dgm:chPref val="1"/>
        </dgm:presLayoutVars>
      </dgm:prSet>
      <dgm:spPr/>
    </dgm:pt>
  </dgm:ptLst>
  <dgm:cxnLst>
    <dgm:cxn modelId="{3AFE4002-C281-431B-A1AA-07037732B21F}" type="presOf" srcId="{C1ED7A54-AA0A-402E-98E6-7924D28383CB}" destId="{1623ED08-AA93-4EA6-828F-B0D6B810A160}" srcOrd="0" destOrd="0" presId="urn:microsoft.com/office/officeart/2018/2/layout/IconLabelList"/>
    <dgm:cxn modelId="{B575919A-6280-431B-8824-E481CDCAF649}" srcId="{200E204F-ED30-42EC-A018-B172C7CDC3AB}" destId="{B3EE2C92-E971-4ACA-9298-21EF283F36B4}" srcOrd="1" destOrd="0" parTransId="{A686A389-4A00-440B-911C-C88949EC9E47}" sibTransId="{CC670D17-D09D-4638-AE06-AE53DD6F205E}"/>
    <dgm:cxn modelId="{562979BD-953C-40BA-8479-A14BDD5AF7CE}" srcId="{200E204F-ED30-42EC-A018-B172C7CDC3AB}" destId="{C1ED7A54-AA0A-402E-98E6-7924D28383CB}" srcOrd="0" destOrd="0" parTransId="{D9AA478A-07CE-4153-AAAA-0D843436E0B6}" sibTransId="{4DC427F6-5F52-4B31-9656-D6F9C58D59A8}"/>
    <dgm:cxn modelId="{3377DBC9-CB02-475F-9F8F-D82819981DF2}" type="presOf" srcId="{B3EE2C92-E971-4ACA-9298-21EF283F36B4}" destId="{2DBCBD75-4DD4-4EC8-88D7-88DA8F5E74C8}" srcOrd="0" destOrd="0" presId="urn:microsoft.com/office/officeart/2018/2/layout/IconLabelList"/>
    <dgm:cxn modelId="{D48E0BF6-5751-492C-B485-33D514BCE9D7}" type="presOf" srcId="{200E204F-ED30-42EC-A018-B172C7CDC3AB}" destId="{45349422-7D1F-465A-85F1-428CD2C6658B}" srcOrd="0" destOrd="0" presId="urn:microsoft.com/office/officeart/2018/2/layout/IconLabelList"/>
    <dgm:cxn modelId="{A1566166-B186-43E1-AE13-342A73F75695}" type="presParOf" srcId="{45349422-7D1F-465A-85F1-428CD2C6658B}" destId="{6EDAE3B9-CA63-47BA-9B4B-4F04DA6B6F92}" srcOrd="0" destOrd="0" presId="urn:microsoft.com/office/officeart/2018/2/layout/IconLabelList"/>
    <dgm:cxn modelId="{F157951D-4DA9-440F-B4F1-560AB6B0DA94}" type="presParOf" srcId="{6EDAE3B9-CA63-47BA-9B4B-4F04DA6B6F92}" destId="{18E519A3-768F-463E-AB04-73AD5BB4A7B2}" srcOrd="0" destOrd="0" presId="urn:microsoft.com/office/officeart/2018/2/layout/IconLabelList"/>
    <dgm:cxn modelId="{E001FDD1-D522-4CAA-B3E0-E1A6884BD2A3}" type="presParOf" srcId="{6EDAE3B9-CA63-47BA-9B4B-4F04DA6B6F92}" destId="{BC3C86FE-B674-4C70-A8AA-86ED70C91A9A}" srcOrd="1" destOrd="0" presId="urn:microsoft.com/office/officeart/2018/2/layout/IconLabelList"/>
    <dgm:cxn modelId="{A40AD0C6-52BB-43E6-B9E6-5CC04E1F7E45}" type="presParOf" srcId="{6EDAE3B9-CA63-47BA-9B4B-4F04DA6B6F92}" destId="{1623ED08-AA93-4EA6-828F-B0D6B810A160}" srcOrd="2" destOrd="0" presId="urn:microsoft.com/office/officeart/2018/2/layout/IconLabelList"/>
    <dgm:cxn modelId="{8B6426FE-B27C-4F7A-A016-39910E4BDC97}" type="presParOf" srcId="{45349422-7D1F-465A-85F1-428CD2C6658B}" destId="{E5661D77-084D-44C4-91A9-0DA312926E69}" srcOrd="1" destOrd="0" presId="urn:microsoft.com/office/officeart/2018/2/layout/IconLabelList"/>
    <dgm:cxn modelId="{FBBDBBD5-7AB9-413D-84B6-BBCF493C9BE2}" type="presParOf" srcId="{45349422-7D1F-465A-85F1-428CD2C6658B}" destId="{D1D127AF-1EEC-4342-B0A5-3C816B9860CE}" srcOrd="2" destOrd="0" presId="urn:microsoft.com/office/officeart/2018/2/layout/IconLabelList"/>
    <dgm:cxn modelId="{193AFE2F-6391-4EC8-834E-C42327F85768}" type="presParOf" srcId="{D1D127AF-1EEC-4342-B0A5-3C816B9860CE}" destId="{194FA87A-EC2A-413E-98DB-51DCAC796050}" srcOrd="0" destOrd="0" presId="urn:microsoft.com/office/officeart/2018/2/layout/IconLabelList"/>
    <dgm:cxn modelId="{7ACDB3FB-DF9D-4E4F-9A8B-2B8D24DFEC1C}" type="presParOf" srcId="{D1D127AF-1EEC-4342-B0A5-3C816B9860CE}" destId="{2ED3E6EE-EEAF-4846-9148-9DF5A0535F7A}" srcOrd="1" destOrd="0" presId="urn:microsoft.com/office/officeart/2018/2/layout/IconLabelList"/>
    <dgm:cxn modelId="{C9D21BAD-3281-4CB3-9C63-6752B11A39B5}" type="presParOf" srcId="{D1D127AF-1EEC-4342-B0A5-3C816B9860CE}" destId="{2DBCBD75-4DD4-4EC8-88D7-88DA8F5E74C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D49106-CEC7-42B5-9F28-6A919E604C59}"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0A0C642E-84C8-4681-AED7-62BA956EA336}">
      <dgm:prSet/>
      <dgm:spPr/>
      <dgm:t>
        <a:bodyPr/>
        <a:lstStyle/>
        <a:p>
          <a:r>
            <a:rPr lang="es-AR" dirty="0"/>
            <a:t>Es la situación caracterizada por la grave dificultad para afrontar el cumplimiento de las obligaciones exigibles o de pronta exigibilidad que compromete el acceso y el goce a bienes esenciales</a:t>
          </a:r>
          <a:endParaRPr lang="en-US" dirty="0"/>
        </a:p>
      </dgm:t>
    </dgm:pt>
    <dgm:pt modelId="{5557FD10-3FE4-4F6A-8B6B-5F5BF17D5411}" type="parTrans" cxnId="{D2E72A6D-A600-4192-A375-40F43F795E0B}">
      <dgm:prSet/>
      <dgm:spPr/>
      <dgm:t>
        <a:bodyPr/>
        <a:lstStyle/>
        <a:p>
          <a:endParaRPr lang="en-US"/>
        </a:p>
      </dgm:t>
    </dgm:pt>
    <dgm:pt modelId="{F1D937EA-D221-4DCA-8734-5390A7EE25FA}" type="sibTrans" cxnId="{D2E72A6D-A600-4192-A375-40F43F795E0B}">
      <dgm:prSet/>
      <dgm:spPr/>
      <dgm:t>
        <a:bodyPr/>
        <a:lstStyle/>
        <a:p>
          <a:endParaRPr lang="en-US"/>
        </a:p>
      </dgm:t>
    </dgm:pt>
    <dgm:pt modelId="{991C386A-A1E7-416B-96FF-7D5327A902E3}">
      <dgm:prSet/>
      <dgm:spPr/>
      <dgm:t>
        <a:bodyPr/>
        <a:lstStyle/>
        <a:p>
          <a:r>
            <a:rPr lang="es-AR"/>
            <a:t>El destinatario de esta protección particular es el consumidor persona humana</a:t>
          </a:r>
          <a:endParaRPr lang="en-US"/>
        </a:p>
      </dgm:t>
    </dgm:pt>
    <dgm:pt modelId="{BE2E8089-D7CE-4552-839A-5CD3922710FD}" type="parTrans" cxnId="{5F0597C1-582F-42DB-8C24-F6B6E3694A88}">
      <dgm:prSet/>
      <dgm:spPr/>
      <dgm:t>
        <a:bodyPr/>
        <a:lstStyle/>
        <a:p>
          <a:endParaRPr lang="en-US"/>
        </a:p>
      </dgm:t>
    </dgm:pt>
    <dgm:pt modelId="{B26E8308-5EDD-4ABB-8CEF-AC1B2707080B}" type="sibTrans" cxnId="{5F0597C1-582F-42DB-8C24-F6B6E3694A88}">
      <dgm:prSet/>
      <dgm:spPr/>
      <dgm:t>
        <a:bodyPr/>
        <a:lstStyle/>
        <a:p>
          <a:endParaRPr lang="en-US"/>
        </a:p>
      </dgm:t>
    </dgm:pt>
    <dgm:pt modelId="{A5126BD5-0E18-4CA9-8D3D-CED8168D675F}" type="pres">
      <dgm:prSet presAssocID="{08D49106-CEC7-42B5-9F28-6A919E604C59}" presName="Name0" presStyleCnt="0">
        <dgm:presLayoutVars>
          <dgm:dir/>
          <dgm:animLvl val="lvl"/>
          <dgm:resizeHandles val="exact"/>
        </dgm:presLayoutVars>
      </dgm:prSet>
      <dgm:spPr/>
    </dgm:pt>
    <dgm:pt modelId="{2E943184-1687-470C-9C02-993EF5B1D4A5}" type="pres">
      <dgm:prSet presAssocID="{991C386A-A1E7-416B-96FF-7D5327A902E3}" presName="boxAndChildren" presStyleCnt="0"/>
      <dgm:spPr/>
    </dgm:pt>
    <dgm:pt modelId="{CCD1539A-DBC1-4A00-8BCA-29586240E423}" type="pres">
      <dgm:prSet presAssocID="{991C386A-A1E7-416B-96FF-7D5327A902E3}" presName="parentTextBox" presStyleLbl="node1" presStyleIdx="0" presStyleCnt="2"/>
      <dgm:spPr/>
    </dgm:pt>
    <dgm:pt modelId="{115A1399-F64D-4E69-8F51-7ED518BBFFFE}" type="pres">
      <dgm:prSet presAssocID="{F1D937EA-D221-4DCA-8734-5390A7EE25FA}" presName="sp" presStyleCnt="0"/>
      <dgm:spPr/>
    </dgm:pt>
    <dgm:pt modelId="{F68620EC-B174-42CD-9554-13E762042BB9}" type="pres">
      <dgm:prSet presAssocID="{0A0C642E-84C8-4681-AED7-62BA956EA336}" presName="arrowAndChildren" presStyleCnt="0"/>
      <dgm:spPr/>
    </dgm:pt>
    <dgm:pt modelId="{52780DF7-1846-432F-B4A9-2208EE6C675E}" type="pres">
      <dgm:prSet presAssocID="{0A0C642E-84C8-4681-AED7-62BA956EA336}" presName="parentTextArrow" presStyleLbl="node1" presStyleIdx="1" presStyleCnt="2"/>
      <dgm:spPr/>
    </dgm:pt>
  </dgm:ptLst>
  <dgm:cxnLst>
    <dgm:cxn modelId="{F675EC3A-6C17-4C90-A58F-1E92289338B3}" type="presOf" srcId="{991C386A-A1E7-416B-96FF-7D5327A902E3}" destId="{CCD1539A-DBC1-4A00-8BCA-29586240E423}" srcOrd="0" destOrd="0" presId="urn:microsoft.com/office/officeart/2005/8/layout/process4"/>
    <dgm:cxn modelId="{D2E72A6D-A600-4192-A375-40F43F795E0B}" srcId="{08D49106-CEC7-42B5-9F28-6A919E604C59}" destId="{0A0C642E-84C8-4681-AED7-62BA956EA336}" srcOrd="0" destOrd="0" parTransId="{5557FD10-3FE4-4F6A-8B6B-5F5BF17D5411}" sibTransId="{F1D937EA-D221-4DCA-8734-5390A7EE25FA}"/>
    <dgm:cxn modelId="{C2644A54-CE18-401A-B775-4F22AC87F0DB}" type="presOf" srcId="{08D49106-CEC7-42B5-9F28-6A919E604C59}" destId="{A5126BD5-0E18-4CA9-8D3D-CED8168D675F}" srcOrd="0" destOrd="0" presId="urn:microsoft.com/office/officeart/2005/8/layout/process4"/>
    <dgm:cxn modelId="{95B7C5B5-A585-4FAC-AE68-CAB954776946}" type="presOf" srcId="{0A0C642E-84C8-4681-AED7-62BA956EA336}" destId="{52780DF7-1846-432F-B4A9-2208EE6C675E}" srcOrd="0" destOrd="0" presId="urn:microsoft.com/office/officeart/2005/8/layout/process4"/>
    <dgm:cxn modelId="{5F0597C1-582F-42DB-8C24-F6B6E3694A88}" srcId="{08D49106-CEC7-42B5-9F28-6A919E604C59}" destId="{991C386A-A1E7-416B-96FF-7D5327A902E3}" srcOrd="1" destOrd="0" parTransId="{BE2E8089-D7CE-4552-839A-5CD3922710FD}" sibTransId="{B26E8308-5EDD-4ABB-8CEF-AC1B2707080B}"/>
    <dgm:cxn modelId="{1C135F4D-006A-4E78-9099-F976A0C92E83}" type="presParOf" srcId="{A5126BD5-0E18-4CA9-8D3D-CED8168D675F}" destId="{2E943184-1687-470C-9C02-993EF5B1D4A5}" srcOrd="0" destOrd="0" presId="urn:microsoft.com/office/officeart/2005/8/layout/process4"/>
    <dgm:cxn modelId="{0FFE58F7-6F75-4BEC-91E4-DF1A59551730}" type="presParOf" srcId="{2E943184-1687-470C-9C02-993EF5B1D4A5}" destId="{CCD1539A-DBC1-4A00-8BCA-29586240E423}" srcOrd="0" destOrd="0" presId="urn:microsoft.com/office/officeart/2005/8/layout/process4"/>
    <dgm:cxn modelId="{7FACEAF0-71A7-4586-8DC0-7E6E1913EF12}" type="presParOf" srcId="{A5126BD5-0E18-4CA9-8D3D-CED8168D675F}" destId="{115A1399-F64D-4E69-8F51-7ED518BBFFFE}" srcOrd="1" destOrd="0" presId="urn:microsoft.com/office/officeart/2005/8/layout/process4"/>
    <dgm:cxn modelId="{0B87BABE-0169-4777-A30E-1F4CDC134101}" type="presParOf" srcId="{A5126BD5-0E18-4CA9-8D3D-CED8168D675F}" destId="{F68620EC-B174-42CD-9554-13E762042BB9}" srcOrd="2" destOrd="0" presId="urn:microsoft.com/office/officeart/2005/8/layout/process4"/>
    <dgm:cxn modelId="{9D1F255D-9834-4DD3-A6E7-A70A6D2E92E2}" type="presParOf" srcId="{F68620EC-B174-42CD-9554-13E762042BB9}" destId="{52780DF7-1846-432F-B4A9-2208EE6C675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2A676-5631-441D-BDEE-320609D4C6F6}"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6DE9E03D-B7A4-446D-8A2C-2842E9D57A32}">
      <dgm:prSet/>
      <dgm:spPr/>
      <dgm:t>
        <a:bodyPr/>
        <a:lstStyle/>
        <a:p>
          <a:r>
            <a:rPr lang="es-AR"/>
            <a:t>Presupuesto subjetivo persona humana</a:t>
          </a:r>
          <a:endParaRPr lang="en-US"/>
        </a:p>
      </dgm:t>
    </dgm:pt>
    <dgm:pt modelId="{0971B829-108B-4F0C-AEAF-8790A0F77C89}" type="parTrans" cxnId="{DF2658EA-573B-4DCA-8B7F-C750D8EEC594}">
      <dgm:prSet/>
      <dgm:spPr/>
      <dgm:t>
        <a:bodyPr/>
        <a:lstStyle/>
        <a:p>
          <a:endParaRPr lang="en-US"/>
        </a:p>
      </dgm:t>
    </dgm:pt>
    <dgm:pt modelId="{CEA72D0C-2A97-47E3-8A29-F838E1BEA628}" type="sibTrans" cxnId="{DF2658EA-573B-4DCA-8B7F-C750D8EEC594}">
      <dgm:prSet/>
      <dgm:spPr/>
      <dgm:t>
        <a:bodyPr/>
        <a:lstStyle/>
        <a:p>
          <a:endParaRPr lang="en-US"/>
        </a:p>
      </dgm:t>
    </dgm:pt>
    <dgm:pt modelId="{268AC6BF-2622-4D8C-A673-CE97EB80533C}">
      <dgm:prSet/>
      <dgm:spPr/>
      <dgm:t>
        <a:bodyPr/>
        <a:lstStyle/>
        <a:p>
          <a:r>
            <a:rPr lang="es-AR"/>
            <a:t>Deudas derivadas de la relación de consumo y cualquier otra que no tenga vinculación con la actividad especulativa</a:t>
          </a:r>
          <a:endParaRPr lang="en-US"/>
        </a:p>
      </dgm:t>
    </dgm:pt>
    <dgm:pt modelId="{02B9B475-FBE0-48E0-A577-72B800D7B39E}" type="parTrans" cxnId="{264617FF-CACE-48FC-9491-6B62BA30EC83}">
      <dgm:prSet/>
      <dgm:spPr/>
      <dgm:t>
        <a:bodyPr/>
        <a:lstStyle/>
        <a:p>
          <a:endParaRPr lang="en-US"/>
        </a:p>
      </dgm:t>
    </dgm:pt>
    <dgm:pt modelId="{BFAE08B9-6F14-43A8-8CAE-4D202839F372}" type="sibTrans" cxnId="{264617FF-CACE-48FC-9491-6B62BA30EC83}">
      <dgm:prSet/>
      <dgm:spPr/>
      <dgm:t>
        <a:bodyPr/>
        <a:lstStyle/>
        <a:p>
          <a:endParaRPr lang="en-US"/>
        </a:p>
      </dgm:t>
    </dgm:pt>
    <dgm:pt modelId="{CA493439-B661-4D56-A268-80870A9A470F}">
      <dgm:prSet/>
      <dgm:spPr/>
      <dgm:t>
        <a:bodyPr/>
        <a:lstStyle/>
        <a:p>
          <a:r>
            <a:rPr lang="es-AR"/>
            <a:t>Fresh start automático. Restablecimiento personal</a:t>
          </a:r>
          <a:endParaRPr lang="en-US"/>
        </a:p>
      </dgm:t>
    </dgm:pt>
    <dgm:pt modelId="{F6DAD94C-7E5A-4C38-B077-841C3D913C06}" type="parTrans" cxnId="{3D87B50B-8FFE-438C-85FF-A0EDCFB82AA0}">
      <dgm:prSet/>
      <dgm:spPr/>
      <dgm:t>
        <a:bodyPr/>
        <a:lstStyle/>
        <a:p>
          <a:endParaRPr lang="en-US"/>
        </a:p>
      </dgm:t>
    </dgm:pt>
    <dgm:pt modelId="{69D3BD1B-A82F-4881-B06D-D559643A40D8}" type="sibTrans" cxnId="{3D87B50B-8FFE-438C-85FF-A0EDCFB82AA0}">
      <dgm:prSet/>
      <dgm:spPr/>
      <dgm:t>
        <a:bodyPr/>
        <a:lstStyle/>
        <a:p>
          <a:endParaRPr lang="en-US"/>
        </a:p>
      </dgm:t>
    </dgm:pt>
    <dgm:pt modelId="{121496D9-3653-4326-9D87-5E6D5A3E2696}">
      <dgm:prSet/>
      <dgm:spPr/>
      <dgm:t>
        <a:bodyPr/>
        <a:lstStyle/>
        <a:p>
          <a:r>
            <a:rPr lang="es-AR"/>
            <a:t>Acceso gratuito al sistema</a:t>
          </a:r>
          <a:endParaRPr lang="en-US"/>
        </a:p>
      </dgm:t>
    </dgm:pt>
    <dgm:pt modelId="{31EAD2D6-2655-4EC1-BA6E-4942F1A36BC0}" type="parTrans" cxnId="{5B27E20A-4329-4FD7-9604-95C336BB7E09}">
      <dgm:prSet/>
      <dgm:spPr/>
      <dgm:t>
        <a:bodyPr/>
        <a:lstStyle/>
        <a:p>
          <a:endParaRPr lang="en-US"/>
        </a:p>
      </dgm:t>
    </dgm:pt>
    <dgm:pt modelId="{D72AD793-411B-44EA-82E6-1B3CBAD1FC8C}" type="sibTrans" cxnId="{5B27E20A-4329-4FD7-9604-95C336BB7E09}">
      <dgm:prSet/>
      <dgm:spPr/>
      <dgm:t>
        <a:bodyPr/>
        <a:lstStyle/>
        <a:p>
          <a:endParaRPr lang="en-US"/>
        </a:p>
      </dgm:t>
    </dgm:pt>
    <dgm:pt modelId="{3AAA1E10-5939-486A-A1DB-ED15D47D3C36}">
      <dgm:prSet/>
      <dgm:spPr/>
      <dgm:t>
        <a:bodyPr/>
        <a:lstStyle/>
        <a:p>
          <a:r>
            <a:rPr lang="es-AR" dirty="0"/>
            <a:t>Facultades </a:t>
          </a:r>
          <a:r>
            <a:rPr lang="es-AR" dirty="0" err="1"/>
            <a:t>morigeradoras</a:t>
          </a:r>
          <a:r>
            <a:rPr lang="es-AR" dirty="0"/>
            <a:t> de los jueces</a:t>
          </a:r>
          <a:endParaRPr lang="en-US" dirty="0"/>
        </a:p>
      </dgm:t>
    </dgm:pt>
    <dgm:pt modelId="{335D5B1E-EBEA-4AF0-9D7B-A3F87BB8FB77}" type="parTrans" cxnId="{DEF1EB43-9620-448A-83D7-B16D06F3E4B8}">
      <dgm:prSet/>
      <dgm:spPr/>
      <dgm:t>
        <a:bodyPr/>
        <a:lstStyle/>
        <a:p>
          <a:endParaRPr lang="en-US"/>
        </a:p>
      </dgm:t>
    </dgm:pt>
    <dgm:pt modelId="{5CD72F66-89A4-4D70-B22D-42E9CC959B8F}" type="sibTrans" cxnId="{DEF1EB43-9620-448A-83D7-B16D06F3E4B8}">
      <dgm:prSet/>
      <dgm:spPr/>
      <dgm:t>
        <a:bodyPr/>
        <a:lstStyle/>
        <a:p>
          <a:endParaRPr lang="en-US"/>
        </a:p>
      </dgm:t>
    </dgm:pt>
    <dgm:pt modelId="{FCF64BE5-22B0-4B55-AD68-F4F3C24198FB}">
      <dgm:prSet/>
      <dgm:spPr/>
      <dgm:t>
        <a:bodyPr/>
        <a:lstStyle/>
        <a:p>
          <a:r>
            <a:rPr lang="es-AR" dirty="0"/>
            <a:t>Tramite abreviado y simplificado en el que prime la oralidad</a:t>
          </a:r>
          <a:endParaRPr lang="en-US" dirty="0"/>
        </a:p>
      </dgm:t>
    </dgm:pt>
    <dgm:pt modelId="{86F6C886-7710-417E-9443-68AD860723A9}" type="parTrans" cxnId="{50D56CF3-2645-48C7-B6D8-15C3D838D0EA}">
      <dgm:prSet/>
      <dgm:spPr/>
      <dgm:t>
        <a:bodyPr/>
        <a:lstStyle/>
        <a:p>
          <a:endParaRPr lang="en-US"/>
        </a:p>
      </dgm:t>
    </dgm:pt>
    <dgm:pt modelId="{DBD845C6-FA0C-4669-8D5D-2CC3B27B27A5}" type="sibTrans" cxnId="{50D56CF3-2645-48C7-B6D8-15C3D838D0EA}">
      <dgm:prSet/>
      <dgm:spPr/>
      <dgm:t>
        <a:bodyPr/>
        <a:lstStyle/>
        <a:p>
          <a:endParaRPr lang="en-US"/>
        </a:p>
      </dgm:t>
    </dgm:pt>
    <dgm:pt modelId="{2843B9DB-4762-4CA1-AEAB-7FC644529C83}">
      <dgm:prSet/>
      <dgm:spPr/>
      <dgm:t>
        <a:bodyPr/>
        <a:lstStyle/>
        <a:p>
          <a:r>
            <a:rPr lang="es-AR"/>
            <a:t>PROTECCION A LA VIVIENDA UNICA </a:t>
          </a:r>
          <a:endParaRPr lang="en-US"/>
        </a:p>
      </dgm:t>
    </dgm:pt>
    <dgm:pt modelId="{9B56C861-C4C4-4DF7-9A77-B165DAD6C566}" type="parTrans" cxnId="{5D3BB3A7-02F7-4563-A9EF-45B9F6F1E693}">
      <dgm:prSet/>
      <dgm:spPr/>
      <dgm:t>
        <a:bodyPr/>
        <a:lstStyle/>
        <a:p>
          <a:endParaRPr lang="en-US"/>
        </a:p>
      </dgm:t>
    </dgm:pt>
    <dgm:pt modelId="{D5F38DFD-27F0-454B-8C88-3037EA19FAFF}" type="sibTrans" cxnId="{5D3BB3A7-02F7-4563-A9EF-45B9F6F1E693}">
      <dgm:prSet/>
      <dgm:spPr/>
      <dgm:t>
        <a:bodyPr/>
        <a:lstStyle/>
        <a:p>
          <a:endParaRPr lang="en-US"/>
        </a:p>
      </dgm:t>
    </dgm:pt>
    <dgm:pt modelId="{EBA2DB95-4BD4-4D3A-8E17-78F50A9E87EE}">
      <dgm:prSet/>
      <dgm:spPr/>
      <dgm:t>
        <a:bodyPr/>
        <a:lstStyle/>
        <a:p>
          <a:r>
            <a:rPr lang="es-AR" dirty="0"/>
            <a:t>PAR CONDICIO mermada</a:t>
          </a:r>
          <a:endParaRPr lang="en-US" dirty="0"/>
        </a:p>
      </dgm:t>
    </dgm:pt>
    <dgm:pt modelId="{F5A16A6E-0A54-45C3-B48D-CD765EC1D6B9}" type="parTrans" cxnId="{C3B9EF2E-1614-4E0F-AF70-4F6A3A0750C1}">
      <dgm:prSet/>
      <dgm:spPr/>
      <dgm:t>
        <a:bodyPr/>
        <a:lstStyle/>
        <a:p>
          <a:endParaRPr lang="en-US"/>
        </a:p>
      </dgm:t>
    </dgm:pt>
    <dgm:pt modelId="{7B684301-A4C2-48A8-843E-AF6248A7F4D2}" type="sibTrans" cxnId="{C3B9EF2E-1614-4E0F-AF70-4F6A3A0750C1}">
      <dgm:prSet/>
      <dgm:spPr/>
      <dgm:t>
        <a:bodyPr/>
        <a:lstStyle/>
        <a:p>
          <a:endParaRPr lang="en-US"/>
        </a:p>
      </dgm:t>
    </dgm:pt>
    <dgm:pt modelId="{B51E40C6-2A59-4CA6-9AA9-A8A90D54CAA6}">
      <dgm:prSet/>
      <dgm:spPr/>
      <dgm:t>
        <a:bodyPr/>
        <a:lstStyle/>
        <a:p>
          <a:r>
            <a:rPr lang="es-AR"/>
            <a:t>Negociación o conciliación previa a liquidación</a:t>
          </a:r>
          <a:endParaRPr lang="en-US"/>
        </a:p>
      </dgm:t>
    </dgm:pt>
    <dgm:pt modelId="{AC605BC3-133C-46C6-94A2-8AF4C4437009}" type="parTrans" cxnId="{5E88AE51-26CB-45FF-8EB2-386AD14FE4DF}">
      <dgm:prSet/>
      <dgm:spPr/>
      <dgm:t>
        <a:bodyPr/>
        <a:lstStyle/>
        <a:p>
          <a:endParaRPr lang="en-US"/>
        </a:p>
      </dgm:t>
    </dgm:pt>
    <dgm:pt modelId="{ED9DC5A6-1A99-45E5-9CF3-2A0D6C0753C4}" type="sibTrans" cxnId="{5E88AE51-26CB-45FF-8EB2-386AD14FE4DF}">
      <dgm:prSet/>
      <dgm:spPr/>
      <dgm:t>
        <a:bodyPr/>
        <a:lstStyle/>
        <a:p>
          <a:endParaRPr lang="en-US"/>
        </a:p>
      </dgm:t>
    </dgm:pt>
    <dgm:pt modelId="{F11162A0-70D1-4824-8579-C78F3129CB9D}" type="pres">
      <dgm:prSet presAssocID="{9B62A676-5631-441D-BDEE-320609D4C6F6}" presName="Name0" presStyleCnt="0">
        <dgm:presLayoutVars>
          <dgm:dir/>
          <dgm:resizeHandles/>
        </dgm:presLayoutVars>
      </dgm:prSet>
      <dgm:spPr/>
    </dgm:pt>
    <dgm:pt modelId="{46434EB5-4440-461C-9276-C4CD2072A604}" type="pres">
      <dgm:prSet presAssocID="{6DE9E03D-B7A4-446D-8A2C-2842E9D57A32}" presName="compNode" presStyleCnt="0"/>
      <dgm:spPr/>
    </dgm:pt>
    <dgm:pt modelId="{BE6599B1-DD0C-4D37-8913-1B57ADAD8960}" type="pres">
      <dgm:prSet presAssocID="{6DE9E03D-B7A4-446D-8A2C-2842E9D57A32}" presName="dummyConnPt" presStyleCnt="0"/>
      <dgm:spPr/>
    </dgm:pt>
    <dgm:pt modelId="{5FDFEA2B-2BBD-4A11-9F6F-C4589537AD2C}" type="pres">
      <dgm:prSet presAssocID="{6DE9E03D-B7A4-446D-8A2C-2842E9D57A32}" presName="node" presStyleLbl="node1" presStyleIdx="0" presStyleCnt="9">
        <dgm:presLayoutVars>
          <dgm:bulletEnabled val="1"/>
        </dgm:presLayoutVars>
      </dgm:prSet>
      <dgm:spPr/>
    </dgm:pt>
    <dgm:pt modelId="{F06B2E38-EC59-4579-B2A2-4E9DB28683D1}" type="pres">
      <dgm:prSet presAssocID="{CEA72D0C-2A97-47E3-8A29-F838E1BEA628}" presName="sibTrans" presStyleLbl="bgSibTrans2D1" presStyleIdx="0" presStyleCnt="8"/>
      <dgm:spPr/>
    </dgm:pt>
    <dgm:pt modelId="{8938FE83-EA22-460D-B97D-20C8AB8DFBCB}" type="pres">
      <dgm:prSet presAssocID="{268AC6BF-2622-4D8C-A673-CE97EB80533C}" presName="compNode" presStyleCnt="0"/>
      <dgm:spPr/>
    </dgm:pt>
    <dgm:pt modelId="{589DF9F8-C09C-4939-AD41-240504F52216}" type="pres">
      <dgm:prSet presAssocID="{268AC6BF-2622-4D8C-A673-CE97EB80533C}" presName="dummyConnPt" presStyleCnt="0"/>
      <dgm:spPr/>
    </dgm:pt>
    <dgm:pt modelId="{E6204AA5-8B23-4485-8B2B-8B138BBC3369}" type="pres">
      <dgm:prSet presAssocID="{268AC6BF-2622-4D8C-A673-CE97EB80533C}" presName="node" presStyleLbl="node1" presStyleIdx="1" presStyleCnt="9">
        <dgm:presLayoutVars>
          <dgm:bulletEnabled val="1"/>
        </dgm:presLayoutVars>
      </dgm:prSet>
      <dgm:spPr/>
    </dgm:pt>
    <dgm:pt modelId="{0C1C560D-AF14-42F2-9AEF-C1E34C7164BD}" type="pres">
      <dgm:prSet presAssocID="{BFAE08B9-6F14-43A8-8CAE-4D202839F372}" presName="sibTrans" presStyleLbl="bgSibTrans2D1" presStyleIdx="1" presStyleCnt="8"/>
      <dgm:spPr/>
    </dgm:pt>
    <dgm:pt modelId="{ECE790A0-86C4-4C5D-A639-F6C3FF1CCDD0}" type="pres">
      <dgm:prSet presAssocID="{CA493439-B661-4D56-A268-80870A9A470F}" presName="compNode" presStyleCnt="0"/>
      <dgm:spPr/>
    </dgm:pt>
    <dgm:pt modelId="{12F74A69-8FB4-4AE6-868C-56531A8CAA5D}" type="pres">
      <dgm:prSet presAssocID="{CA493439-B661-4D56-A268-80870A9A470F}" presName="dummyConnPt" presStyleCnt="0"/>
      <dgm:spPr/>
    </dgm:pt>
    <dgm:pt modelId="{66CBCA5B-497F-4D93-A32D-BE7930B1CC5A}" type="pres">
      <dgm:prSet presAssocID="{CA493439-B661-4D56-A268-80870A9A470F}" presName="node" presStyleLbl="node1" presStyleIdx="2" presStyleCnt="9">
        <dgm:presLayoutVars>
          <dgm:bulletEnabled val="1"/>
        </dgm:presLayoutVars>
      </dgm:prSet>
      <dgm:spPr/>
    </dgm:pt>
    <dgm:pt modelId="{7705FDDD-6EC9-4034-8066-97EDBC895AD4}" type="pres">
      <dgm:prSet presAssocID="{69D3BD1B-A82F-4881-B06D-D559643A40D8}" presName="sibTrans" presStyleLbl="bgSibTrans2D1" presStyleIdx="2" presStyleCnt="8"/>
      <dgm:spPr/>
    </dgm:pt>
    <dgm:pt modelId="{E7133C25-B78A-4218-9E05-7B11101CA5ED}" type="pres">
      <dgm:prSet presAssocID="{121496D9-3653-4326-9D87-5E6D5A3E2696}" presName="compNode" presStyleCnt="0"/>
      <dgm:spPr/>
    </dgm:pt>
    <dgm:pt modelId="{42CF92EF-5589-4CEF-9677-C3567A2B30B0}" type="pres">
      <dgm:prSet presAssocID="{121496D9-3653-4326-9D87-5E6D5A3E2696}" presName="dummyConnPt" presStyleCnt="0"/>
      <dgm:spPr/>
    </dgm:pt>
    <dgm:pt modelId="{50CCC8C8-0068-4FF9-B231-4633037B9FC5}" type="pres">
      <dgm:prSet presAssocID="{121496D9-3653-4326-9D87-5E6D5A3E2696}" presName="node" presStyleLbl="node1" presStyleIdx="3" presStyleCnt="9">
        <dgm:presLayoutVars>
          <dgm:bulletEnabled val="1"/>
        </dgm:presLayoutVars>
      </dgm:prSet>
      <dgm:spPr/>
    </dgm:pt>
    <dgm:pt modelId="{164AE2DF-E234-48E7-BECB-288BBCE10856}" type="pres">
      <dgm:prSet presAssocID="{D72AD793-411B-44EA-82E6-1B3CBAD1FC8C}" presName="sibTrans" presStyleLbl="bgSibTrans2D1" presStyleIdx="3" presStyleCnt="8"/>
      <dgm:spPr/>
    </dgm:pt>
    <dgm:pt modelId="{E75B773F-F3AE-4C91-8B9D-3836559A045B}" type="pres">
      <dgm:prSet presAssocID="{3AAA1E10-5939-486A-A1DB-ED15D47D3C36}" presName="compNode" presStyleCnt="0"/>
      <dgm:spPr/>
    </dgm:pt>
    <dgm:pt modelId="{65916A2B-4DED-42BB-A2AB-327B60DD17AA}" type="pres">
      <dgm:prSet presAssocID="{3AAA1E10-5939-486A-A1DB-ED15D47D3C36}" presName="dummyConnPt" presStyleCnt="0"/>
      <dgm:spPr/>
    </dgm:pt>
    <dgm:pt modelId="{D0874A6B-BD1B-41E8-8342-A6839687101C}" type="pres">
      <dgm:prSet presAssocID="{3AAA1E10-5939-486A-A1DB-ED15D47D3C36}" presName="node" presStyleLbl="node1" presStyleIdx="4" presStyleCnt="9">
        <dgm:presLayoutVars>
          <dgm:bulletEnabled val="1"/>
        </dgm:presLayoutVars>
      </dgm:prSet>
      <dgm:spPr/>
    </dgm:pt>
    <dgm:pt modelId="{F137B945-5E51-4804-A924-6EFC3F7EFBD9}" type="pres">
      <dgm:prSet presAssocID="{5CD72F66-89A4-4D70-B22D-42E9CC959B8F}" presName="sibTrans" presStyleLbl="bgSibTrans2D1" presStyleIdx="4" presStyleCnt="8"/>
      <dgm:spPr/>
    </dgm:pt>
    <dgm:pt modelId="{04AEB796-2157-4D01-AAB9-0B2CBC4F677C}" type="pres">
      <dgm:prSet presAssocID="{FCF64BE5-22B0-4B55-AD68-F4F3C24198FB}" presName="compNode" presStyleCnt="0"/>
      <dgm:spPr/>
    </dgm:pt>
    <dgm:pt modelId="{9D01C80F-ABA3-4544-8954-D85B0FC9828E}" type="pres">
      <dgm:prSet presAssocID="{FCF64BE5-22B0-4B55-AD68-F4F3C24198FB}" presName="dummyConnPt" presStyleCnt="0"/>
      <dgm:spPr/>
    </dgm:pt>
    <dgm:pt modelId="{333832AF-2303-4F9A-B0BD-9C433E338BBA}" type="pres">
      <dgm:prSet presAssocID="{FCF64BE5-22B0-4B55-AD68-F4F3C24198FB}" presName="node" presStyleLbl="node1" presStyleIdx="5" presStyleCnt="9">
        <dgm:presLayoutVars>
          <dgm:bulletEnabled val="1"/>
        </dgm:presLayoutVars>
      </dgm:prSet>
      <dgm:spPr/>
    </dgm:pt>
    <dgm:pt modelId="{64FB832F-2403-431B-AB99-D173953CDE98}" type="pres">
      <dgm:prSet presAssocID="{DBD845C6-FA0C-4669-8D5D-2CC3B27B27A5}" presName="sibTrans" presStyleLbl="bgSibTrans2D1" presStyleIdx="5" presStyleCnt="8"/>
      <dgm:spPr/>
    </dgm:pt>
    <dgm:pt modelId="{FECBC464-201D-488B-BEB5-A360B7C47278}" type="pres">
      <dgm:prSet presAssocID="{2843B9DB-4762-4CA1-AEAB-7FC644529C83}" presName="compNode" presStyleCnt="0"/>
      <dgm:spPr/>
    </dgm:pt>
    <dgm:pt modelId="{3C4E1A53-3637-4302-A4D8-3FE72421AF3E}" type="pres">
      <dgm:prSet presAssocID="{2843B9DB-4762-4CA1-AEAB-7FC644529C83}" presName="dummyConnPt" presStyleCnt="0"/>
      <dgm:spPr/>
    </dgm:pt>
    <dgm:pt modelId="{8A332E8D-75E0-46F1-A297-F62368C2C1B8}" type="pres">
      <dgm:prSet presAssocID="{2843B9DB-4762-4CA1-AEAB-7FC644529C83}" presName="node" presStyleLbl="node1" presStyleIdx="6" presStyleCnt="9">
        <dgm:presLayoutVars>
          <dgm:bulletEnabled val="1"/>
        </dgm:presLayoutVars>
      </dgm:prSet>
      <dgm:spPr/>
    </dgm:pt>
    <dgm:pt modelId="{0653EA23-C4E9-4972-86EC-ED86CC527CBE}" type="pres">
      <dgm:prSet presAssocID="{D5F38DFD-27F0-454B-8C88-3037EA19FAFF}" presName="sibTrans" presStyleLbl="bgSibTrans2D1" presStyleIdx="6" presStyleCnt="8"/>
      <dgm:spPr/>
    </dgm:pt>
    <dgm:pt modelId="{6BD7078F-D04A-4B3D-AB78-421BAFBDA018}" type="pres">
      <dgm:prSet presAssocID="{EBA2DB95-4BD4-4D3A-8E17-78F50A9E87EE}" presName="compNode" presStyleCnt="0"/>
      <dgm:spPr/>
    </dgm:pt>
    <dgm:pt modelId="{49C910DB-E304-45B8-8124-826AA7244905}" type="pres">
      <dgm:prSet presAssocID="{EBA2DB95-4BD4-4D3A-8E17-78F50A9E87EE}" presName="dummyConnPt" presStyleCnt="0"/>
      <dgm:spPr/>
    </dgm:pt>
    <dgm:pt modelId="{E8FC23A5-68C7-4D6C-937E-A7237C5619C0}" type="pres">
      <dgm:prSet presAssocID="{EBA2DB95-4BD4-4D3A-8E17-78F50A9E87EE}" presName="node" presStyleLbl="node1" presStyleIdx="7" presStyleCnt="9">
        <dgm:presLayoutVars>
          <dgm:bulletEnabled val="1"/>
        </dgm:presLayoutVars>
      </dgm:prSet>
      <dgm:spPr/>
    </dgm:pt>
    <dgm:pt modelId="{A1B0E542-A3CE-49F4-ACDC-4F348A650D0C}" type="pres">
      <dgm:prSet presAssocID="{7B684301-A4C2-48A8-843E-AF6248A7F4D2}" presName="sibTrans" presStyleLbl="bgSibTrans2D1" presStyleIdx="7" presStyleCnt="8"/>
      <dgm:spPr/>
    </dgm:pt>
    <dgm:pt modelId="{8985648E-D2E6-476C-96F8-7B872224C363}" type="pres">
      <dgm:prSet presAssocID="{B51E40C6-2A59-4CA6-9AA9-A8A90D54CAA6}" presName="compNode" presStyleCnt="0"/>
      <dgm:spPr/>
    </dgm:pt>
    <dgm:pt modelId="{AD636B96-0F0B-4BE5-90B9-A23428886599}" type="pres">
      <dgm:prSet presAssocID="{B51E40C6-2A59-4CA6-9AA9-A8A90D54CAA6}" presName="dummyConnPt" presStyleCnt="0"/>
      <dgm:spPr/>
    </dgm:pt>
    <dgm:pt modelId="{DC79CFF7-9374-4F7E-BAD3-B325AF87FCD8}" type="pres">
      <dgm:prSet presAssocID="{B51E40C6-2A59-4CA6-9AA9-A8A90D54CAA6}" presName="node" presStyleLbl="node1" presStyleIdx="8" presStyleCnt="9">
        <dgm:presLayoutVars>
          <dgm:bulletEnabled val="1"/>
        </dgm:presLayoutVars>
      </dgm:prSet>
      <dgm:spPr/>
    </dgm:pt>
  </dgm:ptLst>
  <dgm:cxnLst>
    <dgm:cxn modelId="{93A55501-62A2-49E7-A8A1-3786A8A70601}" type="presOf" srcId="{2843B9DB-4762-4CA1-AEAB-7FC644529C83}" destId="{8A332E8D-75E0-46F1-A297-F62368C2C1B8}" srcOrd="0" destOrd="0" presId="urn:microsoft.com/office/officeart/2005/8/layout/bProcess4"/>
    <dgm:cxn modelId="{5B27E20A-4329-4FD7-9604-95C336BB7E09}" srcId="{9B62A676-5631-441D-BDEE-320609D4C6F6}" destId="{121496D9-3653-4326-9D87-5E6D5A3E2696}" srcOrd="3" destOrd="0" parTransId="{31EAD2D6-2655-4EC1-BA6E-4942F1A36BC0}" sibTransId="{D72AD793-411B-44EA-82E6-1B3CBAD1FC8C}"/>
    <dgm:cxn modelId="{3D87B50B-8FFE-438C-85FF-A0EDCFB82AA0}" srcId="{9B62A676-5631-441D-BDEE-320609D4C6F6}" destId="{CA493439-B661-4D56-A268-80870A9A470F}" srcOrd="2" destOrd="0" parTransId="{F6DAD94C-7E5A-4C38-B077-841C3D913C06}" sibTransId="{69D3BD1B-A82F-4881-B06D-D559643A40D8}"/>
    <dgm:cxn modelId="{8EC35C1C-863D-44CE-84BF-BD67BDC7639F}" type="presOf" srcId="{DBD845C6-FA0C-4669-8D5D-2CC3B27B27A5}" destId="{64FB832F-2403-431B-AB99-D173953CDE98}" srcOrd="0" destOrd="0" presId="urn:microsoft.com/office/officeart/2005/8/layout/bProcess4"/>
    <dgm:cxn modelId="{3D156B23-F360-424E-A36D-7FCD3A24FFD2}" type="presOf" srcId="{7B684301-A4C2-48A8-843E-AF6248A7F4D2}" destId="{A1B0E542-A3CE-49F4-ACDC-4F348A650D0C}" srcOrd="0" destOrd="0" presId="urn:microsoft.com/office/officeart/2005/8/layout/bProcess4"/>
    <dgm:cxn modelId="{9200D72C-E591-43E4-8B69-C90A47ACA55A}" type="presOf" srcId="{69D3BD1B-A82F-4881-B06D-D559643A40D8}" destId="{7705FDDD-6EC9-4034-8066-97EDBC895AD4}" srcOrd="0" destOrd="0" presId="urn:microsoft.com/office/officeart/2005/8/layout/bProcess4"/>
    <dgm:cxn modelId="{C3B9EF2E-1614-4E0F-AF70-4F6A3A0750C1}" srcId="{9B62A676-5631-441D-BDEE-320609D4C6F6}" destId="{EBA2DB95-4BD4-4D3A-8E17-78F50A9E87EE}" srcOrd="7" destOrd="0" parTransId="{F5A16A6E-0A54-45C3-B48D-CD765EC1D6B9}" sibTransId="{7B684301-A4C2-48A8-843E-AF6248A7F4D2}"/>
    <dgm:cxn modelId="{DEF1EB43-9620-448A-83D7-B16D06F3E4B8}" srcId="{9B62A676-5631-441D-BDEE-320609D4C6F6}" destId="{3AAA1E10-5939-486A-A1DB-ED15D47D3C36}" srcOrd="4" destOrd="0" parTransId="{335D5B1E-EBEA-4AF0-9D7B-A3F87BB8FB77}" sibTransId="{5CD72F66-89A4-4D70-B22D-42E9CC959B8F}"/>
    <dgm:cxn modelId="{82350764-9D1B-481F-BEF2-60B13E9BF31F}" type="presOf" srcId="{6DE9E03D-B7A4-446D-8A2C-2842E9D57A32}" destId="{5FDFEA2B-2BBD-4A11-9F6F-C4589537AD2C}" srcOrd="0" destOrd="0" presId="urn:microsoft.com/office/officeart/2005/8/layout/bProcess4"/>
    <dgm:cxn modelId="{FF779245-4E8B-433B-B03D-55D88E84760B}" type="presOf" srcId="{B51E40C6-2A59-4CA6-9AA9-A8A90D54CAA6}" destId="{DC79CFF7-9374-4F7E-BAD3-B325AF87FCD8}" srcOrd="0" destOrd="0" presId="urn:microsoft.com/office/officeart/2005/8/layout/bProcess4"/>
    <dgm:cxn modelId="{98AD0647-0D50-4D02-AA58-816487CD5047}" type="presOf" srcId="{121496D9-3653-4326-9D87-5E6D5A3E2696}" destId="{50CCC8C8-0068-4FF9-B231-4633037B9FC5}" srcOrd="0" destOrd="0" presId="urn:microsoft.com/office/officeart/2005/8/layout/bProcess4"/>
    <dgm:cxn modelId="{AB95BB6E-61A1-4F48-9770-08F1CAB0A24B}" type="presOf" srcId="{CEA72D0C-2A97-47E3-8A29-F838E1BEA628}" destId="{F06B2E38-EC59-4579-B2A2-4E9DB28683D1}" srcOrd="0" destOrd="0" presId="urn:microsoft.com/office/officeart/2005/8/layout/bProcess4"/>
    <dgm:cxn modelId="{B1AEBB6F-CEC8-4453-912B-67ABE315FCEA}" type="presOf" srcId="{CA493439-B661-4D56-A268-80870A9A470F}" destId="{66CBCA5B-497F-4D93-A32D-BE7930B1CC5A}" srcOrd="0" destOrd="0" presId="urn:microsoft.com/office/officeart/2005/8/layout/bProcess4"/>
    <dgm:cxn modelId="{5E88AE51-26CB-45FF-8EB2-386AD14FE4DF}" srcId="{9B62A676-5631-441D-BDEE-320609D4C6F6}" destId="{B51E40C6-2A59-4CA6-9AA9-A8A90D54CAA6}" srcOrd="8" destOrd="0" parTransId="{AC605BC3-133C-46C6-94A2-8AF4C4437009}" sibTransId="{ED9DC5A6-1A99-45E5-9CF3-2A0D6C0753C4}"/>
    <dgm:cxn modelId="{9F952753-F766-4F01-8649-7E946972A08E}" type="presOf" srcId="{268AC6BF-2622-4D8C-A673-CE97EB80533C}" destId="{E6204AA5-8B23-4485-8B2B-8B138BBC3369}" srcOrd="0" destOrd="0" presId="urn:microsoft.com/office/officeart/2005/8/layout/bProcess4"/>
    <dgm:cxn modelId="{29DE2F75-4A61-47E5-AC7F-F4C60DC04C2E}" type="presOf" srcId="{5CD72F66-89A4-4D70-B22D-42E9CC959B8F}" destId="{F137B945-5E51-4804-A924-6EFC3F7EFBD9}" srcOrd="0" destOrd="0" presId="urn:microsoft.com/office/officeart/2005/8/layout/bProcess4"/>
    <dgm:cxn modelId="{880B4355-2ECE-4F50-A983-AC10D7320FCE}" type="presOf" srcId="{BFAE08B9-6F14-43A8-8CAE-4D202839F372}" destId="{0C1C560D-AF14-42F2-9AEF-C1E34C7164BD}" srcOrd="0" destOrd="0" presId="urn:microsoft.com/office/officeart/2005/8/layout/bProcess4"/>
    <dgm:cxn modelId="{211CC783-ED84-4FCA-9B1F-9A845C001840}" type="presOf" srcId="{D5F38DFD-27F0-454B-8C88-3037EA19FAFF}" destId="{0653EA23-C4E9-4972-86EC-ED86CC527CBE}" srcOrd="0" destOrd="0" presId="urn:microsoft.com/office/officeart/2005/8/layout/bProcess4"/>
    <dgm:cxn modelId="{FD3E429F-5589-4BDC-AA66-DD39DA527683}" type="presOf" srcId="{9B62A676-5631-441D-BDEE-320609D4C6F6}" destId="{F11162A0-70D1-4824-8579-C78F3129CB9D}" srcOrd="0" destOrd="0" presId="urn:microsoft.com/office/officeart/2005/8/layout/bProcess4"/>
    <dgm:cxn modelId="{F3CF9CA5-4D5F-4ADF-832C-D83A7DC67A1D}" type="presOf" srcId="{3AAA1E10-5939-486A-A1DB-ED15D47D3C36}" destId="{D0874A6B-BD1B-41E8-8342-A6839687101C}" srcOrd="0" destOrd="0" presId="urn:microsoft.com/office/officeart/2005/8/layout/bProcess4"/>
    <dgm:cxn modelId="{5D3BB3A7-02F7-4563-A9EF-45B9F6F1E693}" srcId="{9B62A676-5631-441D-BDEE-320609D4C6F6}" destId="{2843B9DB-4762-4CA1-AEAB-7FC644529C83}" srcOrd="6" destOrd="0" parTransId="{9B56C861-C4C4-4DF7-9A77-B165DAD6C566}" sibTransId="{D5F38DFD-27F0-454B-8C88-3037EA19FAFF}"/>
    <dgm:cxn modelId="{4B5A25AB-E9D3-4E1A-8E70-2CFCC813AF35}" type="presOf" srcId="{D72AD793-411B-44EA-82E6-1B3CBAD1FC8C}" destId="{164AE2DF-E234-48E7-BECB-288BBCE10856}" srcOrd="0" destOrd="0" presId="urn:microsoft.com/office/officeart/2005/8/layout/bProcess4"/>
    <dgm:cxn modelId="{F030B9E8-7C61-401D-8FC0-69FA2BEC7AA3}" type="presOf" srcId="{EBA2DB95-4BD4-4D3A-8E17-78F50A9E87EE}" destId="{E8FC23A5-68C7-4D6C-937E-A7237C5619C0}" srcOrd="0" destOrd="0" presId="urn:microsoft.com/office/officeart/2005/8/layout/bProcess4"/>
    <dgm:cxn modelId="{DF2658EA-573B-4DCA-8B7F-C750D8EEC594}" srcId="{9B62A676-5631-441D-BDEE-320609D4C6F6}" destId="{6DE9E03D-B7A4-446D-8A2C-2842E9D57A32}" srcOrd="0" destOrd="0" parTransId="{0971B829-108B-4F0C-AEAF-8790A0F77C89}" sibTransId="{CEA72D0C-2A97-47E3-8A29-F838E1BEA628}"/>
    <dgm:cxn modelId="{50D56CF3-2645-48C7-B6D8-15C3D838D0EA}" srcId="{9B62A676-5631-441D-BDEE-320609D4C6F6}" destId="{FCF64BE5-22B0-4B55-AD68-F4F3C24198FB}" srcOrd="5" destOrd="0" parTransId="{86F6C886-7710-417E-9443-68AD860723A9}" sibTransId="{DBD845C6-FA0C-4669-8D5D-2CC3B27B27A5}"/>
    <dgm:cxn modelId="{364829F6-C885-4D64-A0E4-6139EA35A37C}" type="presOf" srcId="{FCF64BE5-22B0-4B55-AD68-F4F3C24198FB}" destId="{333832AF-2303-4F9A-B0BD-9C433E338BBA}" srcOrd="0" destOrd="0" presId="urn:microsoft.com/office/officeart/2005/8/layout/bProcess4"/>
    <dgm:cxn modelId="{264617FF-CACE-48FC-9491-6B62BA30EC83}" srcId="{9B62A676-5631-441D-BDEE-320609D4C6F6}" destId="{268AC6BF-2622-4D8C-A673-CE97EB80533C}" srcOrd="1" destOrd="0" parTransId="{02B9B475-FBE0-48E0-A577-72B800D7B39E}" sibTransId="{BFAE08B9-6F14-43A8-8CAE-4D202839F372}"/>
    <dgm:cxn modelId="{0B740A09-84A9-4E01-8C04-5636E7E4B4CA}" type="presParOf" srcId="{F11162A0-70D1-4824-8579-C78F3129CB9D}" destId="{46434EB5-4440-461C-9276-C4CD2072A604}" srcOrd="0" destOrd="0" presId="urn:microsoft.com/office/officeart/2005/8/layout/bProcess4"/>
    <dgm:cxn modelId="{10887723-CB36-4B57-85BE-F5B737B8D7D7}" type="presParOf" srcId="{46434EB5-4440-461C-9276-C4CD2072A604}" destId="{BE6599B1-DD0C-4D37-8913-1B57ADAD8960}" srcOrd="0" destOrd="0" presId="urn:microsoft.com/office/officeart/2005/8/layout/bProcess4"/>
    <dgm:cxn modelId="{B1048D69-1B14-4404-9CFE-F91A6DCE12E9}" type="presParOf" srcId="{46434EB5-4440-461C-9276-C4CD2072A604}" destId="{5FDFEA2B-2BBD-4A11-9F6F-C4589537AD2C}" srcOrd="1" destOrd="0" presId="urn:microsoft.com/office/officeart/2005/8/layout/bProcess4"/>
    <dgm:cxn modelId="{58E857F2-AC77-4E9E-B66A-9F6FA5F5906E}" type="presParOf" srcId="{F11162A0-70D1-4824-8579-C78F3129CB9D}" destId="{F06B2E38-EC59-4579-B2A2-4E9DB28683D1}" srcOrd="1" destOrd="0" presId="urn:microsoft.com/office/officeart/2005/8/layout/bProcess4"/>
    <dgm:cxn modelId="{9836A07A-FD0C-421A-B829-4CCA7AF458CF}" type="presParOf" srcId="{F11162A0-70D1-4824-8579-C78F3129CB9D}" destId="{8938FE83-EA22-460D-B97D-20C8AB8DFBCB}" srcOrd="2" destOrd="0" presId="urn:microsoft.com/office/officeart/2005/8/layout/bProcess4"/>
    <dgm:cxn modelId="{2252C842-C185-4229-9B19-1D2A4B455618}" type="presParOf" srcId="{8938FE83-EA22-460D-B97D-20C8AB8DFBCB}" destId="{589DF9F8-C09C-4939-AD41-240504F52216}" srcOrd="0" destOrd="0" presId="urn:microsoft.com/office/officeart/2005/8/layout/bProcess4"/>
    <dgm:cxn modelId="{A7000AF4-3E56-4FD0-AE03-9C9E5030EA46}" type="presParOf" srcId="{8938FE83-EA22-460D-B97D-20C8AB8DFBCB}" destId="{E6204AA5-8B23-4485-8B2B-8B138BBC3369}" srcOrd="1" destOrd="0" presId="urn:microsoft.com/office/officeart/2005/8/layout/bProcess4"/>
    <dgm:cxn modelId="{D6A0313F-109E-4ED8-8140-BE883E9FA35A}" type="presParOf" srcId="{F11162A0-70D1-4824-8579-C78F3129CB9D}" destId="{0C1C560D-AF14-42F2-9AEF-C1E34C7164BD}" srcOrd="3" destOrd="0" presId="urn:microsoft.com/office/officeart/2005/8/layout/bProcess4"/>
    <dgm:cxn modelId="{6B0E57D1-0250-4144-AF63-66DBD09BA6E9}" type="presParOf" srcId="{F11162A0-70D1-4824-8579-C78F3129CB9D}" destId="{ECE790A0-86C4-4C5D-A639-F6C3FF1CCDD0}" srcOrd="4" destOrd="0" presId="urn:microsoft.com/office/officeart/2005/8/layout/bProcess4"/>
    <dgm:cxn modelId="{D9A7EB0C-279E-4337-8504-19DA4BBC3AE2}" type="presParOf" srcId="{ECE790A0-86C4-4C5D-A639-F6C3FF1CCDD0}" destId="{12F74A69-8FB4-4AE6-868C-56531A8CAA5D}" srcOrd="0" destOrd="0" presId="urn:microsoft.com/office/officeart/2005/8/layout/bProcess4"/>
    <dgm:cxn modelId="{D889C0E9-ABE5-473B-AF8C-E30CBD013D6B}" type="presParOf" srcId="{ECE790A0-86C4-4C5D-A639-F6C3FF1CCDD0}" destId="{66CBCA5B-497F-4D93-A32D-BE7930B1CC5A}" srcOrd="1" destOrd="0" presId="urn:microsoft.com/office/officeart/2005/8/layout/bProcess4"/>
    <dgm:cxn modelId="{ED1EF6E4-D96E-434B-AA51-B631839232FA}" type="presParOf" srcId="{F11162A0-70D1-4824-8579-C78F3129CB9D}" destId="{7705FDDD-6EC9-4034-8066-97EDBC895AD4}" srcOrd="5" destOrd="0" presId="urn:microsoft.com/office/officeart/2005/8/layout/bProcess4"/>
    <dgm:cxn modelId="{B92413BF-F7BB-4544-BFB5-85EACD7F6CA0}" type="presParOf" srcId="{F11162A0-70D1-4824-8579-C78F3129CB9D}" destId="{E7133C25-B78A-4218-9E05-7B11101CA5ED}" srcOrd="6" destOrd="0" presId="urn:microsoft.com/office/officeart/2005/8/layout/bProcess4"/>
    <dgm:cxn modelId="{94258804-CBE4-4082-AE4A-405E9BE50895}" type="presParOf" srcId="{E7133C25-B78A-4218-9E05-7B11101CA5ED}" destId="{42CF92EF-5589-4CEF-9677-C3567A2B30B0}" srcOrd="0" destOrd="0" presId="urn:microsoft.com/office/officeart/2005/8/layout/bProcess4"/>
    <dgm:cxn modelId="{A0661B2B-9607-4BF9-8B65-B044EB7EEDC3}" type="presParOf" srcId="{E7133C25-B78A-4218-9E05-7B11101CA5ED}" destId="{50CCC8C8-0068-4FF9-B231-4633037B9FC5}" srcOrd="1" destOrd="0" presId="urn:microsoft.com/office/officeart/2005/8/layout/bProcess4"/>
    <dgm:cxn modelId="{67819727-35B6-4A46-8851-723AA3B78911}" type="presParOf" srcId="{F11162A0-70D1-4824-8579-C78F3129CB9D}" destId="{164AE2DF-E234-48E7-BECB-288BBCE10856}" srcOrd="7" destOrd="0" presId="urn:microsoft.com/office/officeart/2005/8/layout/bProcess4"/>
    <dgm:cxn modelId="{F7A290E2-0301-41D4-A2E1-55CD0D64F413}" type="presParOf" srcId="{F11162A0-70D1-4824-8579-C78F3129CB9D}" destId="{E75B773F-F3AE-4C91-8B9D-3836559A045B}" srcOrd="8" destOrd="0" presId="urn:microsoft.com/office/officeart/2005/8/layout/bProcess4"/>
    <dgm:cxn modelId="{0C2BF53E-5ACD-49C6-9D54-3C1FD7B65658}" type="presParOf" srcId="{E75B773F-F3AE-4C91-8B9D-3836559A045B}" destId="{65916A2B-4DED-42BB-A2AB-327B60DD17AA}" srcOrd="0" destOrd="0" presId="urn:microsoft.com/office/officeart/2005/8/layout/bProcess4"/>
    <dgm:cxn modelId="{2AAFB1F4-0CDA-4888-BD9C-691C94FFE431}" type="presParOf" srcId="{E75B773F-F3AE-4C91-8B9D-3836559A045B}" destId="{D0874A6B-BD1B-41E8-8342-A6839687101C}" srcOrd="1" destOrd="0" presId="urn:microsoft.com/office/officeart/2005/8/layout/bProcess4"/>
    <dgm:cxn modelId="{1E99A5C0-B41B-4786-907D-8CD768F5ECC1}" type="presParOf" srcId="{F11162A0-70D1-4824-8579-C78F3129CB9D}" destId="{F137B945-5E51-4804-A924-6EFC3F7EFBD9}" srcOrd="9" destOrd="0" presId="urn:microsoft.com/office/officeart/2005/8/layout/bProcess4"/>
    <dgm:cxn modelId="{60BBC63D-0A97-4AA6-97FD-5B884300A00B}" type="presParOf" srcId="{F11162A0-70D1-4824-8579-C78F3129CB9D}" destId="{04AEB796-2157-4D01-AAB9-0B2CBC4F677C}" srcOrd="10" destOrd="0" presId="urn:microsoft.com/office/officeart/2005/8/layout/bProcess4"/>
    <dgm:cxn modelId="{39403AAB-5D81-45C7-AADB-DB18A783AAA1}" type="presParOf" srcId="{04AEB796-2157-4D01-AAB9-0B2CBC4F677C}" destId="{9D01C80F-ABA3-4544-8954-D85B0FC9828E}" srcOrd="0" destOrd="0" presId="urn:microsoft.com/office/officeart/2005/8/layout/bProcess4"/>
    <dgm:cxn modelId="{AD11AEE2-2A6A-4AEF-A465-77A1A98F6D4B}" type="presParOf" srcId="{04AEB796-2157-4D01-AAB9-0B2CBC4F677C}" destId="{333832AF-2303-4F9A-B0BD-9C433E338BBA}" srcOrd="1" destOrd="0" presId="urn:microsoft.com/office/officeart/2005/8/layout/bProcess4"/>
    <dgm:cxn modelId="{F59AB474-F74C-47D5-9C09-4A912E204DC6}" type="presParOf" srcId="{F11162A0-70D1-4824-8579-C78F3129CB9D}" destId="{64FB832F-2403-431B-AB99-D173953CDE98}" srcOrd="11" destOrd="0" presId="urn:microsoft.com/office/officeart/2005/8/layout/bProcess4"/>
    <dgm:cxn modelId="{C7C62578-64CE-48D8-828B-415824B3AF0F}" type="presParOf" srcId="{F11162A0-70D1-4824-8579-C78F3129CB9D}" destId="{FECBC464-201D-488B-BEB5-A360B7C47278}" srcOrd="12" destOrd="0" presId="urn:microsoft.com/office/officeart/2005/8/layout/bProcess4"/>
    <dgm:cxn modelId="{754AC5D7-B36B-429A-AAF5-F05B51C6855A}" type="presParOf" srcId="{FECBC464-201D-488B-BEB5-A360B7C47278}" destId="{3C4E1A53-3637-4302-A4D8-3FE72421AF3E}" srcOrd="0" destOrd="0" presId="urn:microsoft.com/office/officeart/2005/8/layout/bProcess4"/>
    <dgm:cxn modelId="{8F160BA9-812D-4CB5-A0DD-82831E08DBA0}" type="presParOf" srcId="{FECBC464-201D-488B-BEB5-A360B7C47278}" destId="{8A332E8D-75E0-46F1-A297-F62368C2C1B8}" srcOrd="1" destOrd="0" presId="urn:microsoft.com/office/officeart/2005/8/layout/bProcess4"/>
    <dgm:cxn modelId="{C26BC7DD-A7DD-4E9A-96B2-441679F45DEF}" type="presParOf" srcId="{F11162A0-70D1-4824-8579-C78F3129CB9D}" destId="{0653EA23-C4E9-4972-86EC-ED86CC527CBE}" srcOrd="13" destOrd="0" presId="urn:microsoft.com/office/officeart/2005/8/layout/bProcess4"/>
    <dgm:cxn modelId="{8671C5EB-D321-4D01-AD13-629A61C97BF8}" type="presParOf" srcId="{F11162A0-70D1-4824-8579-C78F3129CB9D}" destId="{6BD7078F-D04A-4B3D-AB78-421BAFBDA018}" srcOrd="14" destOrd="0" presId="urn:microsoft.com/office/officeart/2005/8/layout/bProcess4"/>
    <dgm:cxn modelId="{073F57DF-4290-4F17-8E41-93F3AB26F231}" type="presParOf" srcId="{6BD7078F-D04A-4B3D-AB78-421BAFBDA018}" destId="{49C910DB-E304-45B8-8124-826AA7244905}" srcOrd="0" destOrd="0" presId="urn:microsoft.com/office/officeart/2005/8/layout/bProcess4"/>
    <dgm:cxn modelId="{31F8758F-FD9F-4452-909D-F04192C2F631}" type="presParOf" srcId="{6BD7078F-D04A-4B3D-AB78-421BAFBDA018}" destId="{E8FC23A5-68C7-4D6C-937E-A7237C5619C0}" srcOrd="1" destOrd="0" presId="urn:microsoft.com/office/officeart/2005/8/layout/bProcess4"/>
    <dgm:cxn modelId="{04E7F8FA-1179-42C0-88AA-8D42EAD95735}" type="presParOf" srcId="{F11162A0-70D1-4824-8579-C78F3129CB9D}" destId="{A1B0E542-A3CE-49F4-ACDC-4F348A650D0C}" srcOrd="15" destOrd="0" presId="urn:microsoft.com/office/officeart/2005/8/layout/bProcess4"/>
    <dgm:cxn modelId="{5FE791AD-C9DB-4DF8-B12E-6A39C4705D37}" type="presParOf" srcId="{F11162A0-70D1-4824-8579-C78F3129CB9D}" destId="{8985648E-D2E6-476C-96F8-7B872224C363}" srcOrd="16" destOrd="0" presId="urn:microsoft.com/office/officeart/2005/8/layout/bProcess4"/>
    <dgm:cxn modelId="{BCD1FF8D-3EB4-49BA-AB8F-DB4BA4F56654}" type="presParOf" srcId="{8985648E-D2E6-476C-96F8-7B872224C363}" destId="{AD636B96-0F0B-4BE5-90B9-A23428886599}" srcOrd="0" destOrd="0" presId="urn:microsoft.com/office/officeart/2005/8/layout/bProcess4"/>
    <dgm:cxn modelId="{EFDCC9AE-373F-4574-B763-406698463ED2}" type="presParOf" srcId="{8985648E-D2E6-476C-96F8-7B872224C363}" destId="{DC79CFF7-9374-4F7E-BAD3-B325AF87FCD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D9AE-E79C-440F-BAB3-F3B040B5D9FD}">
      <dsp:nvSpPr>
        <dsp:cNvPr id="0" name=""/>
        <dsp:cNvSpPr/>
      </dsp:nvSpPr>
      <dsp:spPr>
        <a:xfrm>
          <a:off x="1560058" y="0"/>
          <a:ext cx="4093482" cy="4093482"/>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5B612-11EA-4D63-9202-D68922E56596}">
      <dsp:nvSpPr>
        <dsp:cNvPr id="0" name=""/>
        <dsp:cNvSpPr/>
      </dsp:nvSpPr>
      <dsp:spPr>
        <a:xfrm>
          <a:off x="1948939" y="388880"/>
          <a:ext cx="1596457" cy="15964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Suspensión de cortes de servicios</a:t>
          </a:r>
          <a:endParaRPr lang="en-US" sz="1400" kern="1200" dirty="0"/>
        </a:p>
      </dsp:txBody>
      <dsp:txXfrm>
        <a:off x="2026872" y="466813"/>
        <a:ext cx="1440591" cy="1440591"/>
      </dsp:txXfrm>
    </dsp:sp>
    <dsp:sp modelId="{49A89F3B-F8D0-4640-B370-FF697ECF5E2E}">
      <dsp:nvSpPr>
        <dsp:cNvPr id="0" name=""/>
        <dsp:cNvSpPr/>
      </dsp:nvSpPr>
      <dsp:spPr>
        <a:xfrm>
          <a:off x="3668202" y="388880"/>
          <a:ext cx="1596457" cy="15964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t>Espera y refinanciaciones para los pagos de tarjetas de créditos</a:t>
          </a:r>
          <a:endParaRPr lang="en-US" sz="1400" kern="1200"/>
        </a:p>
      </dsp:txBody>
      <dsp:txXfrm>
        <a:off x="3746135" y="466813"/>
        <a:ext cx="1440591" cy="1440591"/>
      </dsp:txXfrm>
    </dsp:sp>
    <dsp:sp modelId="{C99A533D-17F7-4E56-9713-3B4EA6FE5699}">
      <dsp:nvSpPr>
        <dsp:cNvPr id="0" name=""/>
        <dsp:cNvSpPr/>
      </dsp:nvSpPr>
      <dsp:spPr>
        <a:xfrm>
          <a:off x="1948939" y="2108143"/>
          <a:ext cx="1596457" cy="15964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t>Congelamiento de canones locativos</a:t>
          </a:r>
          <a:endParaRPr lang="en-US" sz="1400" kern="1200"/>
        </a:p>
      </dsp:txBody>
      <dsp:txXfrm>
        <a:off x="2026872" y="2186076"/>
        <a:ext cx="1440591" cy="1440591"/>
      </dsp:txXfrm>
    </dsp:sp>
    <dsp:sp modelId="{89B78BFE-21E6-4054-8C88-B3F540AE783C}">
      <dsp:nvSpPr>
        <dsp:cNvPr id="0" name=""/>
        <dsp:cNvSpPr/>
      </dsp:nvSpPr>
      <dsp:spPr>
        <a:xfrm>
          <a:off x="3668202" y="2108143"/>
          <a:ext cx="1596457" cy="15964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Imposibilidad de proceder con desalojos</a:t>
          </a:r>
          <a:endParaRPr lang="en-US" sz="1400" kern="1200" dirty="0"/>
        </a:p>
      </dsp:txBody>
      <dsp:txXfrm>
        <a:off x="3746135" y="2186076"/>
        <a:ext cx="1440591" cy="1440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A2AA-FABE-4C27-B312-73A8A55A2797}">
      <dsp:nvSpPr>
        <dsp:cNvPr id="0" name=""/>
        <dsp:cNvSpPr/>
      </dsp:nvSpPr>
      <dsp:spPr>
        <a:xfrm>
          <a:off x="0" y="129626"/>
          <a:ext cx="4941945" cy="6949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Finalidad: superar el estado de sobreendeudamiento y reinserción</a:t>
          </a:r>
          <a:endParaRPr lang="en-US" sz="1800" kern="1200"/>
        </a:p>
      </dsp:txBody>
      <dsp:txXfrm>
        <a:off x="33926" y="163552"/>
        <a:ext cx="4874093" cy="627128"/>
      </dsp:txXfrm>
    </dsp:sp>
    <dsp:sp modelId="{7773071F-DC69-4620-9C60-7C212FD34730}">
      <dsp:nvSpPr>
        <dsp:cNvPr id="0" name=""/>
        <dsp:cNvSpPr/>
      </dsp:nvSpPr>
      <dsp:spPr>
        <a:xfrm>
          <a:off x="0" y="876446"/>
          <a:ext cx="4941945" cy="694980"/>
        </a:xfrm>
        <a:prstGeom prst="roundRect">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Fundamento: Dignidad Humana</a:t>
          </a:r>
          <a:endParaRPr lang="en-US" sz="1800" kern="1200"/>
        </a:p>
      </dsp:txBody>
      <dsp:txXfrm>
        <a:off x="33926" y="910372"/>
        <a:ext cx="4874093" cy="627128"/>
      </dsp:txXfrm>
    </dsp:sp>
    <dsp:sp modelId="{0AE56972-0FFC-45EB-85A8-B789CA5A8067}">
      <dsp:nvSpPr>
        <dsp:cNvPr id="0" name=""/>
        <dsp:cNvSpPr/>
      </dsp:nvSpPr>
      <dsp:spPr>
        <a:xfrm>
          <a:off x="0" y="1623266"/>
          <a:ext cx="4941945" cy="694980"/>
        </a:xfrm>
        <a:prstGeom prst="roundRect">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Bien jurídico protegido: Derechos elementales de la persona humana</a:t>
          </a:r>
          <a:endParaRPr lang="en-US" sz="1800" kern="1200"/>
        </a:p>
      </dsp:txBody>
      <dsp:txXfrm>
        <a:off x="33926" y="1657192"/>
        <a:ext cx="4874093" cy="627128"/>
      </dsp:txXfrm>
    </dsp:sp>
    <dsp:sp modelId="{E2C89FE1-F9EB-4FC0-94F2-50890F627983}">
      <dsp:nvSpPr>
        <dsp:cNvPr id="0" name=""/>
        <dsp:cNvSpPr/>
      </dsp:nvSpPr>
      <dsp:spPr>
        <a:xfrm>
          <a:off x="0" y="2370086"/>
          <a:ext cx="4941945" cy="69498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Principio protectorio Pro Homine</a:t>
          </a:r>
          <a:endParaRPr lang="en-US" sz="1800" kern="1200"/>
        </a:p>
      </dsp:txBody>
      <dsp:txXfrm>
        <a:off x="33926" y="2404012"/>
        <a:ext cx="4874093" cy="627128"/>
      </dsp:txXfrm>
    </dsp:sp>
    <dsp:sp modelId="{5E6CE2BB-A797-4A73-A49A-64A1409F067C}">
      <dsp:nvSpPr>
        <dsp:cNvPr id="0" name=""/>
        <dsp:cNvSpPr/>
      </dsp:nvSpPr>
      <dsp:spPr>
        <a:xfrm>
          <a:off x="0" y="3065066"/>
          <a:ext cx="4941945"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0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MX" sz="1400" b="1" kern="1200" dirty="0"/>
            <a:t>Derecho a trabajar</a:t>
          </a:r>
          <a:endParaRPr lang="en-US" sz="1400" b="1" kern="1200" dirty="0"/>
        </a:p>
        <a:p>
          <a:pPr marL="114300" lvl="1" indent="-114300" algn="l" defTabSz="622300">
            <a:lnSpc>
              <a:spcPct val="90000"/>
            </a:lnSpc>
            <a:spcBef>
              <a:spcPct val="0"/>
            </a:spcBef>
            <a:spcAft>
              <a:spcPct val="20000"/>
            </a:spcAft>
            <a:buChar char="•"/>
          </a:pPr>
          <a:r>
            <a:rPr lang="es-MX" sz="1400" b="1" kern="1200" dirty="0"/>
            <a:t>Derecho a obtener un salario digno</a:t>
          </a:r>
          <a:endParaRPr lang="en-US" sz="1400" b="1" kern="1200" dirty="0"/>
        </a:p>
        <a:p>
          <a:pPr marL="114300" lvl="1" indent="-114300" algn="l" defTabSz="622300">
            <a:lnSpc>
              <a:spcPct val="90000"/>
            </a:lnSpc>
            <a:spcBef>
              <a:spcPct val="0"/>
            </a:spcBef>
            <a:spcAft>
              <a:spcPct val="20000"/>
            </a:spcAft>
            <a:buChar char="•"/>
          </a:pPr>
          <a:r>
            <a:rPr lang="es-MX" sz="1400" b="1" kern="1200" dirty="0"/>
            <a:t>Derecho a la salud</a:t>
          </a:r>
          <a:endParaRPr lang="en-US" sz="1400" b="1" kern="1200" dirty="0"/>
        </a:p>
        <a:p>
          <a:pPr marL="114300" lvl="1" indent="-114300" algn="l" defTabSz="622300">
            <a:lnSpc>
              <a:spcPct val="90000"/>
            </a:lnSpc>
            <a:spcBef>
              <a:spcPct val="0"/>
            </a:spcBef>
            <a:spcAft>
              <a:spcPct val="20000"/>
            </a:spcAft>
            <a:buChar char="•"/>
          </a:pPr>
          <a:r>
            <a:rPr lang="es-MX" sz="1400" b="1" kern="1200" dirty="0"/>
            <a:t>Derecho a la educación</a:t>
          </a:r>
          <a:endParaRPr lang="en-US" sz="1400" b="1" kern="1200" dirty="0"/>
        </a:p>
        <a:p>
          <a:pPr marL="114300" lvl="1" indent="-114300" algn="l" defTabSz="622300">
            <a:lnSpc>
              <a:spcPct val="90000"/>
            </a:lnSpc>
            <a:spcBef>
              <a:spcPct val="0"/>
            </a:spcBef>
            <a:spcAft>
              <a:spcPct val="20000"/>
            </a:spcAft>
            <a:buChar char="•"/>
          </a:pPr>
          <a:r>
            <a:rPr lang="es-MX" sz="1400" b="1" kern="1200" dirty="0"/>
            <a:t>Derecho al esparcimiento</a:t>
          </a:r>
          <a:endParaRPr lang="en-US" sz="1400" b="1" kern="1200" dirty="0"/>
        </a:p>
        <a:p>
          <a:pPr marL="114300" lvl="1" indent="-114300" algn="l" defTabSz="622300">
            <a:lnSpc>
              <a:spcPct val="90000"/>
            </a:lnSpc>
            <a:spcBef>
              <a:spcPct val="0"/>
            </a:spcBef>
            <a:spcAft>
              <a:spcPct val="20000"/>
            </a:spcAft>
            <a:buChar char="•"/>
          </a:pPr>
          <a:r>
            <a:rPr lang="es-MX" sz="1400" b="1" kern="1200" dirty="0"/>
            <a:t>Derecho a la inclusión social del deudor y su familia</a:t>
          </a:r>
          <a:endParaRPr lang="en-US" sz="1400" b="1" kern="1200" dirty="0"/>
        </a:p>
        <a:p>
          <a:pPr marL="114300" lvl="1" indent="-114300" algn="l" defTabSz="622300">
            <a:lnSpc>
              <a:spcPct val="90000"/>
            </a:lnSpc>
            <a:spcBef>
              <a:spcPct val="0"/>
            </a:spcBef>
            <a:spcAft>
              <a:spcPct val="20000"/>
            </a:spcAft>
            <a:buChar char="•"/>
          </a:pPr>
          <a:r>
            <a:rPr lang="es-MX" sz="1400" b="1" kern="1200" dirty="0"/>
            <a:t>Reinserción social</a:t>
          </a:r>
          <a:endParaRPr lang="en-US" sz="1400" b="1" kern="1200" dirty="0"/>
        </a:p>
        <a:p>
          <a:pPr marL="114300" lvl="1" indent="-114300" algn="l" defTabSz="622300">
            <a:lnSpc>
              <a:spcPct val="90000"/>
            </a:lnSpc>
            <a:spcBef>
              <a:spcPct val="0"/>
            </a:spcBef>
            <a:spcAft>
              <a:spcPct val="20000"/>
            </a:spcAft>
            <a:buChar char="•"/>
          </a:pPr>
          <a:r>
            <a:rPr lang="es-MX" sz="1400" b="1" kern="1200" dirty="0"/>
            <a:t>Derecho a una vivienda digna</a:t>
          </a:r>
          <a:endParaRPr lang="en-US" sz="1400" b="1" kern="1200" dirty="0"/>
        </a:p>
        <a:p>
          <a:pPr marL="114300" lvl="1" indent="-114300" algn="l" defTabSz="622300">
            <a:lnSpc>
              <a:spcPct val="90000"/>
            </a:lnSpc>
            <a:spcBef>
              <a:spcPct val="0"/>
            </a:spcBef>
            <a:spcAft>
              <a:spcPct val="20000"/>
            </a:spcAft>
            <a:buChar char="•"/>
          </a:pPr>
          <a:r>
            <a:rPr lang="es-MX" sz="1400" b="1" kern="1200" dirty="0"/>
            <a:t>Pago a los acreedores</a:t>
          </a:r>
          <a:endParaRPr lang="en-US" sz="1400" b="1" kern="1200" dirty="0"/>
        </a:p>
      </dsp:txBody>
      <dsp:txXfrm>
        <a:off x="0" y="3065066"/>
        <a:ext cx="4941945" cy="204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290A6-E581-45A5-AA17-5DAB7CDD0126}">
      <dsp:nvSpPr>
        <dsp:cNvPr id="0" name=""/>
        <dsp:cNvSpPr/>
      </dsp:nvSpPr>
      <dsp:spPr>
        <a:xfrm>
          <a:off x="0" y="802830"/>
          <a:ext cx="49716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kern="1200"/>
            <a:t>Ordenanzas municipales</a:t>
          </a:r>
          <a:endParaRPr lang="en-US" sz="3300" kern="1200"/>
        </a:p>
      </dsp:txBody>
      <dsp:txXfrm>
        <a:off x="37696" y="840526"/>
        <a:ext cx="4896211" cy="696808"/>
      </dsp:txXfrm>
    </dsp:sp>
    <dsp:sp modelId="{B18CF9B4-5A07-49DE-9E0F-5DF847FCAA71}">
      <dsp:nvSpPr>
        <dsp:cNvPr id="0" name=""/>
        <dsp:cNvSpPr/>
      </dsp:nvSpPr>
      <dsp:spPr>
        <a:xfrm>
          <a:off x="0" y="1670070"/>
          <a:ext cx="4971603" cy="7722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kern="1200"/>
            <a:t>Leyes procesales locales</a:t>
          </a:r>
          <a:endParaRPr lang="en-US" sz="3300" kern="1200"/>
        </a:p>
      </dsp:txBody>
      <dsp:txXfrm>
        <a:off x="37696" y="1707766"/>
        <a:ext cx="4896211" cy="696808"/>
      </dsp:txXfrm>
    </dsp:sp>
    <dsp:sp modelId="{209A099B-32DB-401E-8589-122A9C62D2E4}">
      <dsp:nvSpPr>
        <dsp:cNvPr id="0" name=""/>
        <dsp:cNvSpPr/>
      </dsp:nvSpPr>
      <dsp:spPr>
        <a:xfrm>
          <a:off x="0" y="2537310"/>
          <a:ext cx="4971603" cy="7722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kern="1200"/>
            <a:t>Soluciones pretorianas </a:t>
          </a:r>
          <a:endParaRPr lang="en-US" sz="3300" kern="1200"/>
        </a:p>
      </dsp:txBody>
      <dsp:txXfrm>
        <a:off x="37696" y="2575006"/>
        <a:ext cx="4896211" cy="696808"/>
      </dsp:txXfrm>
    </dsp:sp>
    <dsp:sp modelId="{2210DC61-2E3C-4421-A942-922C8B9B9DCE}">
      <dsp:nvSpPr>
        <dsp:cNvPr id="0" name=""/>
        <dsp:cNvSpPr/>
      </dsp:nvSpPr>
      <dsp:spPr>
        <a:xfrm>
          <a:off x="0" y="3404550"/>
          <a:ext cx="4971603" cy="7722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kern="1200"/>
            <a:t>Proyectos legislativos</a:t>
          </a:r>
          <a:endParaRPr lang="en-US" sz="3300" kern="1200"/>
        </a:p>
      </dsp:txBody>
      <dsp:txXfrm>
        <a:off x="37696" y="3442246"/>
        <a:ext cx="4896211"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519A3-768F-463E-AB04-73AD5BB4A7B2}">
      <dsp:nvSpPr>
        <dsp:cNvPr id="0" name=""/>
        <dsp:cNvSpPr/>
      </dsp:nvSpPr>
      <dsp:spPr>
        <a:xfrm>
          <a:off x="1009209" y="1062209"/>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23ED08-AA93-4EA6-828F-B0D6B810A160}">
      <dsp:nvSpPr>
        <dsp:cNvPr id="0" name=""/>
        <dsp:cNvSpPr/>
      </dsp:nvSpPr>
      <dsp:spPr>
        <a:xfrm>
          <a:off x="16115" y="3105992"/>
          <a:ext cx="3611250" cy="74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b="1" kern="1200"/>
            <a:t>Presupuesto objetivo </a:t>
          </a:r>
          <a:r>
            <a:rPr lang="es-MX" sz="1100" kern="1200"/>
            <a:t>(art. 359 CPC)</a:t>
          </a:r>
          <a:endParaRPr lang="en-US" sz="1100" kern="1200"/>
        </a:p>
      </dsp:txBody>
      <dsp:txXfrm>
        <a:off x="16115" y="3105992"/>
        <a:ext cx="3611250" cy="747540"/>
      </dsp:txXfrm>
    </dsp:sp>
    <dsp:sp modelId="{194FA87A-EC2A-413E-98DB-51DCAC796050}">
      <dsp:nvSpPr>
        <dsp:cNvPr id="0" name=""/>
        <dsp:cNvSpPr/>
      </dsp:nvSpPr>
      <dsp:spPr>
        <a:xfrm>
          <a:off x="5252428" y="1083394"/>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BCBD75-4DD4-4EC8-88D7-88DA8F5E74C8}">
      <dsp:nvSpPr>
        <dsp:cNvPr id="0" name=""/>
        <dsp:cNvSpPr/>
      </dsp:nvSpPr>
      <dsp:spPr>
        <a:xfrm>
          <a:off x="4259334" y="3169548"/>
          <a:ext cx="3611250" cy="66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AR" sz="1100" b="1" kern="1200" dirty="0"/>
            <a:t>La persona humana que no realiza actividad económica organizada que se encuentre en estado de cesación de pagos o con dificultades económicas o financieras de carácter general, originadas con motivo de relaciones de consumo; podrá solicitar la apertura del trámite previsto en la presente ley a fin de que resulte aplicable el </a:t>
          </a:r>
          <a:r>
            <a:rPr lang="es-AR" sz="1100" b="1" i="1" kern="1200" dirty="0"/>
            <a:t>régimen sustancial </a:t>
          </a:r>
          <a:r>
            <a:rPr lang="es-AR" sz="1100" b="1" kern="1200" dirty="0"/>
            <a:t>previsto en la Ley 24.522</a:t>
          </a:r>
          <a:r>
            <a:rPr lang="es-AR" sz="1100" kern="1200" dirty="0"/>
            <a:t>.</a:t>
          </a:r>
          <a:endParaRPr lang="en-US" sz="1100" kern="1200" dirty="0"/>
        </a:p>
      </dsp:txBody>
      <dsp:txXfrm>
        <a:off x="4259334" y="3169548"/>
        <a:ext cx="3611250" cy="66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1539A-DBC1-4A00-8BCA-29586240E423}">
      <dsp:nvSpPr>
        <dsp:cNvPr id="0" name=""/>
        <dsp:cNvSpPr/>
      </dsp:nvSpPr>
      <dsp:spPr>
        <a:xfrm>
          <a:off x="0" y="2342252"/>
          <a:ext cx="2988137" cy="153677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a:t>El destinatario de esta protección particular es el consumidor persona humana</a:t>
          </a:r>
          <a:endParaRPr lang="en-US" sz="1400" kern="1200"/>
        </a:p>
      </dsp:txBody>
      <dsp:txXfrm>
        <a:off x="0" y="2342252"/>
        <a:ext cx="2988137" cy="1536770"/>
      </dsp:txXfrm>
    </dsp:sp>
    <dsp:sp modelId="{52780DF7-1846-432F-B4A9-2208EE6C675E}">
      <dsp:nvSpPr>
        <dsp:cNvPr id="0" name=""/>
        <dsp:cNvSpPr/>
      </dsp:nvSpPr>
      <dsp:spPr>
        <a:xfrm rot="10800000">
          <a:off x="0" y="1749"/>
          <a:ext cx="2988137" cy="2363553"/>
        </a:xfrm>
        <a:prstGeom prst="upArrowCallou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Es la situación caracterizada por la grave dificultad para afrontar el cumplimiento de las obligaciones exigibles o de pronta exigibilidad que compromete el acceso y el goce a bienes esenciales</a:t>
          </a:r>
          <a:endParaRPr lang="en-US" sz="1400" kern="1200" dirty="0"/>
        </a:p>
      </dsp:txBody>
      <dsp:txXfrm rot="10800000">
        <a:off x="0" y="1749"/>
        <a:ext cx="2988137" cy="1535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B2E38-EC59-4579-B2A2-4E9DB28683D1}">
      <dsp:nvSpPr>
        <dsp:cNvPr id="0" name=""/>
        <dsp:cNvSpPr/>
      </dsp:nvSpPr>
      <dsp:spPr>
        <a:xfrm rot="5400000">
          <a:off x="-288844" y="931608"/>
          <a:ext cx="1451138" cy="17530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DFEA2B-2BBD-4A11-9F6F-C4589537AD2C}">
      <dsp:nvSpPr>
        <dsp:cNvPr id="0" name=""/>
        <dsp:cNvSpPr/>
      </dsp:nvSpPr>
      <dsp:spPr>
        <a:xfrm>
          <a:off x="42302" y="1537"/>
          <a:ext cx="1947812" cy="116868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Presupuesto subjetivo persona humana</a:t>
          </a:r>
          <a:endParaRPr lang="en-US" sz="1200" kern="1200"/>
        </a:p>
      </dsp:txBody>
      <dsp:txXfrm>
        <a:off x="76532" y="35767"/>
        <a:ext cx="1879352" cy="1100227"/>
      </dsp:txXfrm>
    </dsp:sp>
    <dsp:sp modelId="{0C1C560D-AF14-42F2-9AEF-C1E34C7164BD}">
      <dsp:nvSpPr>
        <dsp:cNvPr id="0" name=""/>
        <dsp:cNvSpPr/>
      </dsp:nvSpPr>
      <dsp:spPr>
        <a:xfrm rot="5400000">
          <a:off x="-288844" y="2392468"/>
          <a:ext cx="1451138" cy="175303"/>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204AA5-8B23-4485-8B2B-8B138BBC3369}">
      <dsp:nvSpPr>
        <dsp:cNvPr id="0" name=""/>
        <dsp:cNvSpPr/>
      </dsp:nvSpPr>
      <dsp:spPr>
        <a:xfrm>
          <a:off x="42302" y="1462397"/>
          <a:ext cx="1947812" cy="116868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Deudas derivadas de la relación de consumo y cualquier otra que no tenga vinculación con la actividad especulativa</a:t>
          </a:r>
          <a:endParaRPr lang="en-US" sz="1200" kern="1200"/>
        </a:p>
      </dsp:txBody>
      <dsp:txXfrm>
        <a:off x="76532" y="1496627"/>
        <a:ext cx="1879352" cy="1100227"/>
      </dsp:txXfrm>
    </dsp:sp>
    <dsp:sp modelId="{7705FDDD-6EC9-4034-8066-97EDBC895AD4}">
      <dsp:nvSpPr>
        <dsp:cNvPr id="0" name=""/>
        <dsp:cNvSpPr/>
      </dsp:nvSpPr>
      <dsp:spPr>
        <a:xfrm>
          <a:off x="441585" y="3122898"/>
          <a:ext cx="2580870" cy="17530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CBCA5B-497F-4D93-A32D-BE7930B1CC5A}">
      <dsp:nvSpPr>
        <dsp:cNvPr id="0" name=""/>
        <dsp:cNvSpPr/>
      </dsp:nvSpPr>
      <dsp:spPr>
        <a:xfrm>
          <a:off x="42302" y="2923256"/>
          <a:ext cx="1947812" cy="116868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Fresh start automático. Restablecimiento personal</a:t>
          </a:r>
          <a:endParaRPr lang="en-US" sz="1200" kern="1200"/>
        </a:p>
      </dsp:txBody>
      <dsp:txXfrm>
        <a:off x="76532" y="2957486"/>
        <a:ext cx="1879352" cy="1100227"/>
      </dsp:txXfrm>
    </dsp:sp>
    <dsp:sp modelId="{164AE2DF-E234-48E7-BECB-288BBCE10856}">
      <dsp:nvSpPr>
        <dsp:cNvPr id="0" name=""/>
        <dsp:cNvSpPr/>
      </dsp:nvSpPr>
      <dsp:spPr>
        <a:xfrm rot="16200000">
          <a:off x="2301747" y="2392468"/>
          <a:ext cx="1451138" cy="175303"/>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CCC8C8-0068-4FF9-B231-4633037B9FC5}">
      <dsp:nvSpPr>
        <dsp:cNvPr id="0" name=""/>
        <dsp:cNvSpPr/>
      </dsp:nvSpPr>
      <dsp:spPr>
        <a:xfrm>
          <a:off x="2632893" y="2923256"/>
          <a:ext cx="1947812" cy="1168687"/>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Acceso gratuito al sistema</a:t>
          </a:r>
          <a:endParaRPr lang="en-US" sz="1200" kern="1200"/>
        </a:p>
      </dsp:txBody>
      <dsp:txXfrm>
        <a:off x="2667123" y="2957486"/>
        <a:ext cx="1879352" cy="1100227"/>
      </dsp:txXfrm>
    </dsp:sp>
    <dsp:sp modelId="{F137B945-5E51-4804-A924-6EFC3F7EFBD9}">
      <dsp:nvSpPr>
        <dsp:cNvPr id="0" name=""/>
        <dsp:cNvSpPr/>
      </dsp:nvSpPr>
      <dsp:spPr>
        <a:xfrm rot="16200000">
          <a:off x="2301747" y="931608"/>
          <a:ext cx="1451138" cy="175303"/>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874A6B-BD1B-41E8-8342-A6839687101C}">
      <dsp:nvSpPr>
        <dsp:cNvPr id="0" name=""/>
        <dsp:cNvSpPr/>
      </dsp:nvSpPr>
      <dsp:spPr>
        <a:xfrm>
          <a:off x="2632893" y="1462397"/>
          <a:ext cx="1947812" cy="1168687"/>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t>Facultades </a:t>
          </a:r>
          <a:r>
            <a:rPr lang="es-AR" sz="1200" kern="1200" dirty="0" err="1"/>
            <a:t>morigeradoras</a:t>
          </a:r>
          <a:r>
            <a:rPr lang="es-AR" sz="1200" kern="1200" dirty="0"/>
            <a:t> de los jueces</a:t>
          </a:r>
          <a:endParaRPr lang="en-US" sz="1200" kern="1200" dirty="0"/>
        </a:p>
      </dsp:txBody>
      <dsp:txXfrm>
        <a:off x="2667123" y="1496627"/>
        <a:ext cx="1879352" cy="1100227"/>
      </dsp:txXfrm>
    </dsp:sp>
    <dsp:sp modelId="{64FB832F-2403-431B-AB99-D173953CDE98}">
      <dsp:nvSpPr>
        <dsp:cNvPr id="0" name=""/>
        <dsp:cNvSpPr/>
      </dsp:nvSpPr>
      <dsp:spPr>
        <a:xfrm>
          <a:off x="3032176" y="201179"/>
          <a:ext cx="2580870" cy="17530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3832AF-2303-4F9A-B0BD-9C433E338BBA}">
      <dsp:nvSpPr>
        <dsp:cNvPr id="0" name=""/>
        <dsp:cNvSpPr/>
      </dsp:nvSpPr>
      <dsp:spPr>
        <a:xfrm>
          <a:off x="2632893" y="1537"/>
          <a:ext cx="1947812" cy="116868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t>Tramite abreviado y simplificado en el que prime la oralidad</a:t>
          </a:r>
          <a:endParaRPr lang="en-US" sz="1200" kern="1200" dirty="0"/>
        </a:p>
      </dsp:txBody>
      <dsp:txXfrm>
        <a:off x="2667123" y="35767"/>
        <a:ext cx="1879352" cy="1100227"/>
      </dsp:txXfrm>
    </dsp:sp>
    <dsp:sp modelId="{0653EA23-C4E9-4972-86EC-ED86CC527CBE}">
      <dsp:nvSpPr>
        <dsp:cNvPr id="0" name=""/>
        <dsp:cNvSpPr/>
      </dsp:nvSpPr>
      <dsp:spPr>
        <a:xfrm rot="5400000">
          <a:off x="4892338" y="931608"/>
          <a:ext cx="1451138" cy="175303"/>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332E8D-75E0-46F1-A297-F62368C2C1B8}">
      <dsp:nvSpPr>
        <dsp:cNvPr id="0" name=""/>
        <dsp:cNvSpPr/>
      </dsp:nvSpPr>
      <dsp:spPr>
        <a:xfrm>
          <a:off x="5223484" y="1537"/>
          <a:ext cx="1947812" cy="116868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PROTECCION A LA VIVIENDA UNICA </a:t>
          </a:r>
          <a:endParaRPr lang="en-US" sz="1200" kern="1200"/>
        </a:p>
      </dsp:txBody>
      <dsp:txXfrm>
        <a:off x="5257714" y="35767"/>
        <a:ext cx="1879352" cy="1100227"/>
      </dsp:txXfrm>
    </dsp:sp>
    <dsp:sp modelId="{A1B0E542-A3CE-49F4-ACDC-4F348A650D0C}">
      <dsp:nvSpPr>
        <dsp:cNvPr id="0" name=""/>
        <dsp:cNvSpPr/>
      </dsp:nvSpPr>
      <dsp:spPr>
        <a:xfrm rot="5400000">
          <a:off x="4892338" y="2392468"/>
          <a:ext cx="1451138" cy="17530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FC23A5-68C7-4D6C-937E-A7237C5619C0}">
      <dsp:nvSpPr>
        <dsp:cNvPr id="0" name=""/>
        <dsp:cNvSpPr/>
      </dsp:nvSpPr>
      <dsp:spPr>
        <a:xfrm>
          <a:off x="5223484" y="1462397"/>
          <a:ext cx="1947812" cy="116868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t>PAR CONDICIO mermada</a:t>
          </a:r>
          <a:endParaRPr lang="en-US" sz="1200" kern="1200" dirty="0"/>
        </a:p>
      </dsp:txBody>
      <dsp:txXfrm>
        <a:off x="5257714" y="1496627"/>
        <a:ext cx="1879352" cy="1100227"/>
      </dsp:txXfrm>
    </dsp:sp>
    <dsp:sp modelId="{DC79CFF7-9374-4F7E-BAD3-B325AF87FCD8}">
      <dsp:nvSpPr>
        <dsp:cNvPr id="0" name=""/>
        <dsp:cNvSpPr/>
      </dsp:nvSpPr>
      <dsp:spPr>
        <a:xfrm>
          <a:off x="5223484" y="2923256"/>
          <a:ext cx="1947812" cy="1168687"/>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t>Negociación o conciliación previa a liquidación</a:t>
          </a:r>
          <a:endParaRPr lang="en-US" sz="1200" kern="1200"/>
        </a:p>
      </dsp:txBody>
      <dsp:txXfrm>
        <a:off x="5257714" y="2957486"/>
        <a:ext cx="1879352" cy="110022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92600" cy="339249"/>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5611108" y="0"/>
            <a:ext cx="4292600" cy="339249"/>
          </a:xfrm>
          <a:prstGeom prst="rect">
            <a:avLst/>
          </a:prstGeom>
        </p:spPr>
        <p:txBody>
          <a:bodyPr vert="horz" lIns="91440" tIns="45720" rIns="91440" bIns="45720" rtlCol="0"/>
          <a:lstStyle>
            <a:lvl1pPr algn="r">
              <a:defRPr sz="1200"/>
            </a:lvl1pPr>
          </a:lstStyle>
          <a:p>
            <a:fld id="{8D590B96-1959-4D89-940F-DB35546591A9}" type="datetimeFigureOut">
              <a:rPr lang="es-AR" smtClean="0"/>
              <a:t>18/8/2020</a:t>
            </a:fld>
            <a:endParaRPr lang="es-AR"/>
          </a:p>
        </p:txBody>
      </p:sp>
      <p:sp>
        <p:nvSpPr>
          <p:cNvPr id="4" name="3 Marcador de pie de página"/>
          <p:cNvSpPr>
            <a:spLocks noGrp="1"/>
          </p:cNvSpPr>
          <p:nvPr>
            <p:ph type="ftr" sz="quarter" idx="2"/>
          </p:nvPr>
        </p:nvSpPr>
        <p:spPr>
          <a:xfrm>
            <a:off x="0" y="6444549"/>
            <a:ext cx="4292600" cy="339249"/>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5611108" y="6444549"/>
            <a:ext cx="4292600" cy="339249"/>
          </a:xfrm>
          <a:prstGeom prst="rect">
            <a:avLst/>
          </a:prstGeom>
        </p:spPr>
        <p:txBody>
          <a:bodyPr vert="horz" lIns="91440" tIns="45720" rIns="91440" bIns="45720" rtlCol="0" anchor="b"/>
          <a:lstStyle>
            <a:lvl1pPr algn="r">
              <a:defRPr sz="1200"/>
            </a:lvl1pPr>
          </a:lstStyle>
          <a:p>
            <a:fld id="{1A19E858-071A-4D5E-8E2C-68A012EAAC43}" type="slidenum">
              <a:rPr lang="es-AR" smtClean="0"/>
              <a:t>‹Nº›</a:t>
            </a:fld>
            <a:endParaRPr lang="es-AR"/>
          </a:p>
        </p:txBody>
      </p:sp>
    </p:spTree>
    <p:extLst>
      <p:ext uri="{BB962C8B-B14F-4D97-AF65-F5344CB8AC3E}">
        <p14:creationId xmlns:p14="http://schemas.microsoft.com/office/powerpoint/2010/main" val="3391011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5611813" y="0"/>
            <a:ext cx="4292600" cy="339725"/>
          </a:xfrm>
          <a:prstGeom prst="rect">
            <a:avLst/>
          </a:prstGeom>
        </p:spPr>
        <p:txBody>
          <a:bodyPr vert="horz" lIns="91440" tIns="45720" rIns="91440" bIns="45720" rtlCol="0"/>
          <a:lstStyle>
            <a:lvl1pPr algn="r">
              <a:defRPr sz="1200"/>
            </a:lvl1pPr>
          </a:lstStyle>
          <a:p>
            <a:fld id="{9B99568D-0498-4934-99C9-CFA0ECCB2087}" type="datetimeFigureOut">
              <a:rPr lang="es-AR" smtClean="0"/>
              <a:t>18/8/2020</a:t>
            </a:fld>
            <a:endParaRPr lang="es-AR"/>
          </a:p>
        </p:txBody>
      </p:sp>
      <p:sp>
        <p:nvSpPr>
          <p:cNvPr id="4" name="3 Marcador de imagen de diapositiva"/>
          <p:cNvSpPr>
            <a:spLocks noGrp="1" noRot="1" noChangeAspect="1"/>
          </p:cNvSpPr>
          <p:nvPr>
            <p:ph type="sldImg" idx="2"/>
          </p:nvPr>
        </p:nvSpPr>
        <p:spPr>
          <a:xfrm>
            <a:off x="3257550" y="509588"/>
            <a:ext cx="3390900" cy="2543175"/>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990600" y="3222625"/>
            <a:ext cx="7924800" cy="30527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6445250"/>
            <a:ext cx="4292600" cy="338138"/>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5611813" y="6445250"/>
            <a:ext cx="4292600" cy="338138"/>
          </a:xfrm>
          <a:prstGeom prst="rect">
            <a:avLst/>
          </a:prstGeom>
        </p:spPr>
        <p:txBody>
          <a:bodyPr vert="horz" lIns="91440" tIns="45720" rIns="91440" bIns="45720" rtlCol="0" anchor="b"/>
          <a:lstStyle>
            <a:lvl1pPr algn="r">
              <a:defRPr sz="1200"/>
            </a:lvl1pPr>
          </a:lstStyle>
          <a:p>
            <a:fld id="{80C58AEC-4FE1-448A-9A17-0F0809463756}" type="slidenum">
              <a:rPr lang="es-AR" smtClean="0"/>
              <a:t>‹Nº›</a:t>
            </a:fld>
            <a:endParaRPr lang="es-AR"/>
          </a:p>
        </p:txBody>
      </p:sp>
    </p:spTree>
    <p:extLst>
      <p:ext uri="{BB962C8B-B14F-4D97-AF65-F5344CB8AC3E}">
        <p14:creationId xmlns:p14="http://schemas.microsoft.com/office/powerpoint/2010/main" val="172054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C58AEC-4FE1-448A-9A17-0F0809463756}" type="slidenum">
              <a:rPr lang="es-AR" smtClean="0"/>
              <a:t>23</a:t>
            </a:fld>
            <a:endParaRPr lang="es-AR"/>
          </a:p>
        </p:txBody>
      </p:sp>
    </p:spTree>
    <p:extLst>
      <p:ext uri="{BB962C8B-B14F-4D97-AF65-F5344CB8AC3E}">
        <p14:creationId xmlns:p14="http://schemas.microsoft.com/office/powerpoint/2010/main" val="358672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80C58AEC-4FE1-448A-9A17-0F0809463756}" type="slidenum">
              <a:rPr lang="es-AR" smtClean="0"/>
              <a:t>43</a:t>
            </a:fld>
            <a:endParaRPr lang="es-AR"/>
          </a:p>
        </p:txBody>
      </p:sp>
    </p:spTree>
    <p:extLst>
      <p:ext uri="{BB962C8B-B14F-4D97-AF65-F5344CB8AC3E}">
        <p14:creationId xmlns:p14="http://schemas.microsoft.com/office/powerpoint/2010/main" val="305678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67764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95133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313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11274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846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317115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6903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50805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21778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32664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413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18/08/2020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77070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18/08/2020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8822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18/08/2020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0957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24495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571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47CFC-816F-41D0-AAC0-9BF4FEBC753E}" type="datetimeFigureOut">
              <a:rPr lang="es-ES" smtClean="0"/>
              <a:t>18/08/2020</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1810165177"/>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elfbank.es/errores-en-las-finanzas-personales-endeudarse-en-exceso/"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lescritoriodelaprofesilvina.blogspot.com/2012_05_01_archive.html"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dibujocolorupc.blogspot.com/2013/06/imagenes-siluetas.html"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inakijm.es/tag/cliente/" TargetMode="Externa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log.empresometro.com.br/lista-de-empresas-100-maiores-mundo/"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elblogderamon.com/responsabilidad-solidaria-o-subsidiaria/"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yd.org/centro-de-prensa/noticias/2019/03/conmemoracion-del-dia-mundial-de-los-derechos-de-los-consumidores/"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nterest.com/pin/456271005978622061/"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flc.in/faq-on-intermediary-rules"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hyperlink" Target="https://www.voxpopuli.net.ar/que-es-el-jus-y-como-cambiara-el-calculo-para-ajustar-honorarios/"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nsolvenciaempresarial.blogspot.com/2012/02/el-acuerdo-global-de-refinanciacion.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dariaga.gob.ar/noticias/5761/mediacion-en-ambitos-comunitarios-mario-campos-conto-su-experiencia"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aciudadrevista.com/la-mediacion-pre-judicial-obligatoria-via-online/"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www.saij.gob.ar/9001-local-mendoza-codigo-procesal-civil-comercial-tributario-provincia-mendoza-lpm0009001-2017-08-30/123456789-0abc-defg-100-9000mvorpyel#CT00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ww.saij.gob.ar/9001-local-mendoza-codigo-procesal-civil-comercial-tributario-provincia-mendoza-lpm0009001-2017-08-30/123456789-0abc-defg-100-9000mvorpyel#CT000" TargetMode="External"/><Relationship Id="rId1" Type="http://schemas.openxmlformats.org/officeDocument/2006/relationships/slideLayout" Target="../slideLayouts/slideLayout2.xml"/><Relationship Id="rId4" Type="http://schemas.openxmlformats.org/officeDocument/2006/relationships/hyperlink" Target="https://de.dreamstime.com/stockbilder-karikaturmannrechnungsdruck-zahlungsnachfragen-image400077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hyperlink" Target="http://lacronicadesalamanca.com/196765-el-miedo-al-fracaso-es-un-miedo-al-exito-encubierto/"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jagoinvestor.com/2009/01/what-to-look-for-while-choosing-mutual.html"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onocedefinanzas.ec/tucredito/credito-responsable"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reamstime.com/royalty-free-stock-photography-money-problems-stressed-woman-holding-credit-cards-image18189637"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dreamstime.com/stock-photos-big-fish-eat-small-fish-concept-things-eating-things-blue-background-digital-painting-image31241403" TargetMode="External"/><Relationship Id="rId3" Type="http://schemas.openxmlformats.org/officeDocument/2006/relationships/diagramLayout" Target="../diagrams/layout5.xml"/><Relationship Id="rId7" Type="http://schemas.openxmlformats.org/officeDocument/2006/relationships/image" Target="../media/image37.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hyperlink" Target="http://inquilinarioprocedimientosjudiciales.blogspot.co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se.org.gt/index.php/tse/quienes-somos/17-principios-rectores"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e0uRv09-Nc"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beracionahora.wordpress.com/2011/08/03/de-la-esclavitud-forzosa-a-la-liberacion-ahora-un-llamado-urgente-a-la-responsabilidad-individual/" TargetMode="Externa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ktlovers.wordpress.com/2013/06/17/que-es-lo-que-los-consumidores-quieren/"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aprendiendocalidadyadr.com/principios-de-calidad-enfoque-al-client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b.mx/pgr/articulos/junta-restaurativa-una-solucion-idonea-para-la-comunidad"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djabogados.com/blog/sentencia-ejemplar/"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igualmentediferentes.com/emergencia-medica-e-implante-coclear-quais-as-opcoes/"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umaesposaexpatriada.blogspot.com/2015/09/situacoes-de-emergencia-orientacoes-do.html" TargetMode="Externa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hyperlink" Target="https://pixabay.com/en/people-human-group-person-symbol-3245760/"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jurisprudenciaderechofamilia.com/2013/05/31/concepto-de-vivienda-familiar-que-es-vivienda-familiar-a-los-efectos-del-art-96-c-c-seg%C3%BAn-la-jurisprudencia/"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mpactocastex.com.ar/nueve-de-cada-diez-familias-argentinas-estan-endeudada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adecua.org.ar/post/se-impulso-una-ley-de-insolvencia-para-que-las-familias-con-deudas-puedan-negociar-planes-de-pago"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hyperlink" Target="http://recursosparamiclasedereligion.blogspot.com/2013/05/500000-paginas-visitadas.html"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orreonesdesantaamelia.com/5-ventajas-del-ahorro-familia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inanzaspersonales.com.co/consumo-inteligente/articulo/hoteleria-turismo-carreras-ascenso/4531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x.depositphotos.com/65961047/stock-illustration-managing-family-finances-expenditure.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47B9837A-F241-4B0C-8CC5-0079BD67FF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717" r="2473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3 Título"/>
          <p:cNvSpPr>
            <a:spLocks noGrp="1"/>
          </p:cNvSpPr>
          <p:nvPr>
            <p:ph type="ctrTitle"/>
          </p:nvPr>
        </p:nvSpPr>
        <p:spPr>
          <a:xfrm>
            <a:off x="501650" y="1678666"/>
            <a:ext cx="3066142" cy="2369093"/>
          </a:xfrm>
        </p:spPr>
        <p:txBody>
          <a:bodyPr>
            <a:normAutofit/>
          </a:bodyPr>
          <a:lstStyle/>
          <a:p>
            <a:pPr>
              <a:lnSpc>
                <a:spcPct val="90000"/>
              </a:lnSpc>
            </a:pPr>
            <a:r>
              <a:rPr lang="es-AR" sz="2300" b="1" dirty="0"/>
              <a:t>El sobreendeudamiento y la insolvencia del consumidor y las familias. El derecho a liberarse de las deudas </a:t>
            </a:r>
          </a:p>
        </p:txBody>
      </p:sp>
      <p:sp>
        <p:nvSpPr>
          <p:cNvPr id="5" name="4 Subtítulo"/>
          <p:cNvSpPr>
            <a:spLocks noGrp="1"/>
          </p:cNvSpPr>
          <p:nvPr>
            <p:ph type="subTitle" idx="1"/>
          </p:nvPr>
        </p:nvSpPr>
        <p:spPr>
          <a:xfrm>
            <a:off x="508001" y="4050831"/>
            <a:ext cx="3059791" cy="1096901"/>
          </a:xfrm>
        </p:spPr>
        <p:txBody>
          <a:bodyPr>
            <a:normAutofit/>
          </a:bodyPr>
          <a:lstStyle/>
          <a:p>
            <a:r>
              <a:rPr lang="es-MX" sz="1400"/>
              <a:t>Dra. Gabriela F. Boquin</a:t>
            </a:r>
          </a:p>
          <a:p>
            <a:endParaRPr lang="es-AR" sz="1400"/>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845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15769-DBEE-43B2-B1FB-751CFD7D44ED}"/>
              </a:ext>
            </a:extLst>
          </p:cNvPr>
          <p:cNvSpPr>
            <a:spLocks noGrp="1"/>
          </p:cNvSpPr>
          <p:nvPr>
            <p:ph type="title"/>
          </p:nvPr>
        </p:nvSpPr>
        <p:spPr>
          <a:xfrm>
            <a:off x="965199" y="609600"/>
            <a:ext cx="7648121" cy="1099457"/>
          </a:xfrm>
        </p:spPr>
        <p:txBody>
          <a:bodyPr>
            <a:normAutofit/>
          </a:bodyPr>
          <a:lstStyle/>
          <a:p>
            <a:r>
              <a:rPr lang="es-ES" sz="3300" dirty="0"/>
              <a:t>Todo ello a pesar de ciertas medidas protectoras pero insuficientes :</a:t>
            </a:r>
            <a:endParaRPr lang="en-US" sz="3300" dirty="0"/>
          </a:p>
        </p:txBody>
      </p:sp>
      <p:graphicFrame>
        <p:nvGraphicFramePr>
          <p:cNvPr id="6" name="Marcador de contenido 2">
            <a:extLst>
              <a:ext uri="{FF2B5EF4-FFF2-40B4-BE49-F238E27FC236}">
                <a16:creationId xmlns:a16="http://schemas.microsoft.com/office/drawing/2014/main" id="{3512E0EB-9563-47F0-B403-E9929C7D92BF}"/>
              </a:ext>
            </a:extLst>
          </p:cNvPr>
          <p:cNvGraphicFramePr>
            <a:graphicFrameLocks noGrp="1"/>
          </p:cNvGraphicFramePr>
          <p:nvPr>
            <p:ph idx="1"/>
            <p:extLst>
              <p:ext uri="{D42A27DB-BD31-4B8C-83A1-F6EECF244321}">
                <p14:modId xmlns:p14="http://schemas.microsoft.com/office/powerpoint/2010/main" val="132002960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84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10">
            <a:extLst>
              <a:ext uri="{FF2B5EF4-FFF2-40B4-BE49-F238E27FC236}">
                <a16:creationId xmlns:a16="http://schemas.microsoft.com/office/drawing/2014/main" id="{702EF214-B007-4771-8985-A3041E8F6E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E2BF9CC7-88C9-4BDF-845E-2BB24ADD0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B3BDFA9-3CAC-42FD-97D5-4F4FEF5E4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5C409EFF-FE08-4B90-9C93-B11960F26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230C3CB-B359-4E08-8158-23972151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1C28B691-36C0-43DF-BA92-BBDFA8451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4"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B0D2B83-F905-42D8-9977-A595A4D686D9}"/>
              </a:ext>
            </a:extLst>
          </p:cNvPr>
          <p:cNvSpPr>
            <a:spLocks noGrp="1"/>
          </p:cNvSpPr>
          <p:nvPr>
            <p:ph type="title"/>
          </p:nvPr>
        </p:nvSpPr>
        <p:spPr>
          <a:xfrm>
            <a:off x="5386292" y="609600"/>
            <a:ext cx="3384742" cy="2227730"/>
          </a:xfrm>
        </p:spPr>
        <p:txBody>
          <a:bodyPr vert="horz" lIns="91440" tIns="45720" rIns="91440" bIns="45720" rtlCol="0" anchor="ctr">
            <a:normAutofit/>
          </a:bodyPr>
          <a:lstStyle/>
          <a:p>
            <a:pPr>
              <a:lnSpc>
                <a:spcPct val="90000"/>
              </a:lnSpc>
            </a:pPr>
            <a:r>
              <a:rPr lang="en-US">
                <a:solidFill>
                  <a:srgbClr val="FFFFFF"/>
                </a:solidFill>
              </a:rPr>
              <a:t>Cuestiones económicas que impactan</a:t>
            </a:r>
            <a:br>
              <a:rPr lang="en-US">
                <a:solidFill>
                  <a:srgbClr val="FFFFFF"/>
                </a:solidFill>
              </a:rPr>
            </a:br>
            <a:endParaRPr lang="en-US">
              <a:solidFill>
                <a:srgbClr val="FFFFFF"/>
              </a:solidFill>
            </a:endParaRPr>
          </a:p>
        </p:txBody>
      </p:sp>
      <p:pic>
        <p:nvPicPr>
          <p:cNvPr id="5" name="Marcador de contenido 4">
            <a:extLst>
              <a:ext uri="{FF2B5EF4-FFF2-40B4-BE49-F238E27FC236}">
                <a16:creationId xmlns:a16="http://schemas.microsoft.com/office/drawing/2014/main" id="{80AEA4C6-F398-444D-82B6-6D0F8B3579C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67938" y="1551469"/>
            <a:ext cx="2892580" cy="3843960"/>
          </a:xfrm>
          <a:prstGeom prst="rect">
            <a:avLst/>
          </a:prstGeom>
        </p:spPr>
      </p:pic>
      <p:sp>
        <p:nvSpPr>
          <p:cNvPr id="6" name="Marcador de contenido 5">
            <a:extLst>
              <a:ext uri="{FF2B5EF4-FFF2-40B4-BE49-F238E27FC236}">
                <a16:creationId xmlns:a16="http://schemas.microsoft.com/office/drawing/2014/main" id="{9967AA5F-B4E5-42D6-98E2-E2993DDCA5AF}"/>
              </a:ext>
            </a:extLst>
          </p:cNvPr>
          <p:cNvSpPr>
            <a:spLocks noGrp="1"/>
          </p:cNvSpPr>
          <p:nvPr>
            <p:ph sz="half" idx="2"/>
          </p:nvPr>
        </p:nvSpPr>
        <p:spPr>
          <a:xfrm>
            <a:off x="5386293" y="2837329"/>
            <a:ext cx="3384741" cy="3317938"/>
          </a:xfrm>
        </p:spPr>
        <p:txBody>
          <a:bodyPr vert="horz" lIns="91440" tIns="45720" rIns="91440" bIns="45720" rtlCol="0" anchor="t">
            <a:normAutofit/>
          </a:bodyPr>
          <a:lstStyle/>
          <a:p>
            <a:r>
              <a:rPr lang="en-US">
                <a:solidFill>
                  <a:srgbClr val="FFFFFF"/>
                </a:solidFill>
              </a:rPr>
              <a:t>Brecha de género y COVID (techo de cristal, desigualdad salarial, precarización de empleos, obligaciones por tareas de cuidado)</a:t>
            </a:r>
          </a:p>
          <a:p>
            <a:r>
              <a:rPr lang="en-US">
                <a:solidFill>
                  <a:srgbClr val="FFFFFF"/>
                </a:solidFill>
              </a:rPr>
              <a:t>Familias monoparentales</a:t>
            </a:r>
          </a:p>
        </p:txBody>
      </p:sp>
    </p:spTree>
    <p:extLst>
      <p:ext uri="{BB962C8B-B14F-4D97-AF65-F5344CB8AC3E}">
        <p14:creationId xmlns:p14="http://schemas.microsoft.com/office/powerpoint/2010/main" val="20372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39952" y="44624"/>
            <a:ext cx="3168352" cy="1224136"/>
          </a:xfrm>
        </p:spPr>
        <p:txBody>
          <a:bodyPr>
            <a:normAutofit fontScale="90000"/>
          </a:bodyPr>
          <a:lstStyle/>
          <a:p>
            <a:pPr>
              <a:lnSpc>
                <a:spcPct val="90000"/>
              </a:lnSpc>
            </a:pPr>
            <a:br>
              <a:rPr lang="es-MX" sz="1400" dirty="0"/>
            </a:br>
            <a:r>
              <a:rPr lang="es-MX" sz="1400" b="1" dirty="0"/>
              <a:t>OMISIÓN LEGISLATIVA en la REPUBLICA ARGENTINA</a:t>
            </a:r>
            <a:br>
              <a:rPr lang="es-MX" sz="1400" b="1" dirty="0"/>
            </a:br>
            <a:r>
              <a:rPr lang="es-MX" sz="1400" b="1" dirty="0"/>
              <a:t>INCUMPLIMIENTO MANDA CONSTITUCIONAL</a:t>
            </a:r>
            <a:br>
              <a:rPr lang="es-MX" sz="1400" dirty="0"/>
            </a:br>
            <a:endParaRPr lang="es-AR" sz="1400" b="1" u="sng" dirty="0"/>
          </a:p>
        </p:txBody>
      </p:sp>
      <p:sp>
        <p:nvSpPr>
          <p:cNvPr id="3" name="2 Marcador de contenido"/>
          <p:cNvSpPr>
            <a:spLocks noGrp="1"/>
          </p:cNvSpPr>
          <p:nvPr>
            <p:ph idx="1"/>
          </p:nvPr>
        </p:nvSpPr>
        <p:spPr>
          <a:xfrm>
            <a:off x="3907172" y="1196752"/>
            <a:ext cx="5129324" cy="5544615"/>
          </a:xfrm>
        </p:spPr>
        <p:txBody>
          <a:bodyPr>
            <a:noAutofit/>
          </a:bodyPr>
          <a:lstStyle/>
          <a:p>
            <a:pPr>
              <a:lnSpc>
                <a:spcPct val="90000"/>
              </a:lnSpc>
            </a:pPr>
            <a:r>
              <a:rPr lang="es-MX" sz="1600" b="1" dirty="0"/>
              <a:t>Art. 42 CN</a:t>
            </a:r>
          </a:p>
          <a:p>
            <a:pPr marL="0" indent="0">
              <a:lnSpc>
                <a:spcPct val="90000"/>
              </a:lnSpc>
              <a:buNone/>
            </a:pPr>
            <a:r>
              <a:rPr lang="es-AR" sz="1600" i="1" dirty="0"/>
              <a:t>Los consumidores y usuarios de bienes y servicios </a:t>
            </a:r>
            <a:r>
              <a:rPr lang="es-AR" sz="1600" i="1" dirty="0">
                <a:solidFill>
                  <a:srgbClr val="FF0000"/>
                </a:solidFill>
              </a:rPr>
              <a:t>tienen derecho, en la relación de consumo</a:t>
            </a:r>
            <a:r>
              <a:rPr lang="es-AR" sz="1600" i="1" dirty="0"/>
              <a:t>, </a:t>
            </a:r>
            <a:r>
              <a:rPr lang="es-AR" sz="1600" b="1" i="1" dirty="0">
                <a:solidFill>
                  <a:srgbClr val="FF0000"/>
                </a:solidFill>
              </a:rPr>
              <a:t>a la protección</a:t>
            </a:r>
            <a:r>
              <a:rPr lang="es-AR" sz="1600" b="1" i="1" dirty="0"/>
              <a:t> </a:t>
            </a:r>
            <a:r>
              <a:rPr lang="es-AR" sz="1600" i="1" dirty="0"/>
              <a:t>de su salud, seguridad e </a:t>
            </a:r>
            <a:r>
              <a:rPr lang="es-AR" sz="1600" b="1" i="1" dirty="0">
                <a:solidFill>
                  <a:srgbClr val="FF0000"/>
                </a:solidFill>
              </a:rPr>
              <a:t>intereses económicos</a:t>
            </a:r>
            <a:r>
              <a:rPr lang="es-AR" sz="1600" i="1" dirty="0"/>
              <a:t>; a una información adecuada y veraz; a la libertad de elección, y a condiciones de trato equitativo y digno.</a:t>
            </a:r>
            <a:endParaRPr lang="es-AR" sz="1600" dirty="0"/>
          </a:p>
          <a:p>
            <a:pPr marL="0" indent="0">
              <a:lnSpc>
                <a:spcPct val="90000"/>
              </a:lnSpc>
              <a:buNone/>
            </a:pPr>
            <a:r>
              <a:rPr lang="es-AR" sz="1600" b="1" i="1" dirty="0">
                <a:solidFill>
                  <a:srgbClr val="FF0000"/>
                </a:solidFill>
              </a:rPr>
              <a:t>Las autoridades proveerán a la protección de esos derechos</a:t>
            </a:r>
            <a:r>
              <a:rPr lang="es-AR" sz="1600" i="1" dirty="0"/>
              <a:t>, a la educación para el consumo, a la defensa de la competencia contra toda forma de distorsión de los mercados, al control de los monopolios naturales y legales, al de la calidad y eficiencia de los servicios públicos, y a la constitución de asociaciones de consumidores y de usuarios.</a:t>
            </a:r>
          </a:p>
          <a:p>
            <a:pPr marL="0" indent="0">
              <a:lnSpc>
                <a:spcPct val="90000"/>
              </a:lnSpc>
              <a:buNone/>
            </a:pPr>
            <a:r>
              <a:rPr lang="es-AR" sz="1600" b="1" i="1" dirty="0">
                <a:solidFill>
                  <a:srgbClr val="FF0000"/>
                </a:solidFill>
              </a:rPr>
              <a:t>La legislación establecerá procedimientos eficaces para la prevención y solución de conflictos</a:t>
            </a:r>
            <a:r>
              <a:rPr lang="es-AR" sz="1600" b="1" i="1" dirty="0"/>
              <a:t>, </a:t>
            </a:r>
            <a:r>
              <a:rPr lang="es-AR" sz="1600" i="1" dirty="0"/>
              <a:t>y los marcos regulatorios de los servicios públicos de competencia nacional, previendo la necesaria participación de las asociaciones de consumidores y usuarios y de las provincias interesadas, en los organismos de control.</a:t>
            </a:r>
          </a:p>
          <a:p>
            <a:pPr marL="0" indent="0">
              <a:lnSpc>
                <a:spcPct val="90000"/>
              </a:lnSpc>
              <a:buNone/>
            </a:pPr>
            <a:endParaRPr lang="es-AR" sz="1600" i="1" dirty="0"/>
          </a:p>
          <a:p>
            <a:pPr>
              <a:lnSpc>
                <a:spcPct val="90000"/>
              </a:lnSpc>
            </a:pPr>
            <a:r>
              <a:rPr lang="es-MX" sz="1600" dirty="0"/>
              <a:t>Art. 53 y 65 LDC:</a:t>
            </a:r>
          </a:p>
          <a:p>
            <a:pPr lvl="1">
              <a:lnSpc>
                <a:spcPct val="90000"/>
              </a:lnSpc>
              <a:buFont typeface="Arial" panose="020B0604020202020204" pitchFamily="34" charset="0"/>
              <a:buChar char="•"/>
            </a:pPr>
            <a:r>
              <a:rPr lang="es-MX" dirty="0"/>
              <a:t>“regirán las normas del proceso de conocimiento mas abreviado” (norma de orden público)</a:t>
            </a:r>
            <a:endParaRPr lang="es-AR" dirty="0"/>
          </a:p>
        </p:txBody>
      </p:sp>
      <p:pic>
        <p:nvPicPr>
          <p:cNvPr id="5" name="Imagen 4" descr="Imagen que contiene señal&#10;&#10;Descripción generada automáticamente">
            <a:extLst>
              <a:ext uri="{FF2B5EF4-FFF2-40B4-BE49-F238E27FC236}">
                <a16:creationId xmlns:a16="http://schemas.microsoft.com/office/drawing/2014/main" id="{FABFB3AC-0B28-4AEE-9BE4-7F298F6B6D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30" r="2"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 name="CuadroTexto 5">
            <a:extLst>
              <a:ext uri="{FF2B5EF4-FFF2-40B4-BE49-F238E27FC236}">
                <a16:creationId xmlns:a16="http://schemas.microsoft.com/office/drawing/2014/main" id="{F4FA4255-0D42-4A31-A42E-3778C6AC75E3}"/>
              </a:ext>
            </a:extLst>
          </p:cNvPr>
          <p:cNvSpPr txBox="1"/>
          <p:nvPr/>
        </p:nvSpPr>
        <p:spPr>
          <a:xfrm>
            <a:off x="6407353" y="6657945"/>
            <a:ext cx="27366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lescritoriodelaprofesilvina.blogspot.com/2012_05_01_archive.html">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53043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52550" y="609600"/>
            <a:ext cx="2802951" cy="1320800"/>
          </a:xfrm>
        </p:spPr>
        <p:txBody>
          <a:bodyPr vert="horz" lIns="91440" tIns="45720" rIns="91440" bIns="45720" rtlCol="0" anchor="t">
            <a:normAutofit/>
          </a:bodyPr>
          <a:lstStyle/>
          <a:p>
            <a:pPr>
              <a:lnSpc>
                <a:spcPct val="90000"/>
              </a:lnSpc>
            </a:pPr>
            <a:r>
              <a:rPr lang="en-US" sz="2800"/>
              <a:t>Persona humana sobreendeudada</a:t>
            </a:r>
          </a:p>
        </p:txBody>
      </p:sp>
      <p:sp>
        <p:nvSpPr>
          <p:cNvPr id="3" name="2 Marcador de contenido"/>
          <p:cNvSpPr>
            <a:spLocks noGrp="1"/>
          </p:cNvSpPr>
          <p:nvPr>
            <p:ph sz="half" idx="1"/>
          </p:nvPr>
        </p:nvSpPr>
        <p:spPr>
          <a:xfrm>
            <a:off x="3907172" y="2160589"/>
            <a:ext cx="3048329" cy="3880773"/>
          </a:xfrm>
        </p:spPr>
        <p:txBody>
          <a:bodyPr vert="horz" lIns="91440" tIns="45720" rIns="91440" bIns="45720" rtlCol="0">
            <a:normAutofit/>
          </a:bodyPr>
          <a:lstStyle/>
          <a:p>
            <a:pPr marL="0" indent="-228600"/>
            <a:endParaRPr lang="en-US" dirty="0"/>
          </a:p>
          <a:p>
            <a:pPr marL="0" indent="0">
              <a:buNone/>
            </a:pPr>
            <a:r>
              <a:rPr lang="en-US" dirty="0"/>
              <a:t>Es </a:t>
            </a:r>
            <a:r>
              <a:rPr lang="en-US" dirty="0" err="1"/>
              <a:t>aquella</a:t>
            </a:r>
            <a:r>
              <a:rPr lang="en-US" dirty="0"/>
              <a:t> que </a:t>
            </a:r>
            <a:r>
              <a:rPr lang="en-US" dirty="0" err="1"/>
              <a:t>como</a:t>
            </a:r>
            <a:r>
              <a:rPr lang="en-US" dirty="0"/>
              <a:t> </a:t>
            </a:r>
            <a:r>
              <a:rPr lang="en-US" dirty="0" err="1"/>
              <a:t>consecuencia</a:t>
            </a:r>
            <a:r>
              <a:rPr lang="en-US" dirty="0"/>
              <a:t> de las </a:t>
            </a:r>
            <a:r>
              <a:rPr lang="en-US" dirty="0" err="1"/>
              <a:t>deudas</a:t>
            </a:r>
            <a:r>
              <a:rPr lang="en-US" dirty="0"/>
              <a:t> </a:t>
            </a:r>
            <a:r>
              <a:rPr lang="en-US" dirty="0" err="1"/>
              <a:t>contraídas</a:t>
            </a:r>
            <a:r>
              <a:rPr lang="en-US" dirty="0"/>
              <a:t> </a:t>
            </a:r>
            <a:r>
              <a:rPr lang="en-US" dirty="0" err="1"/>
              <a:t>en</a:t>
            </a:r>
            <a:r>
              <a:rPr lang="en-US" dirty="0"/>
              <a:t> sus </a:t>
            </a:r>
            <a:r>
              <a:rPr lang="en-US" dirty="0" err="1"/>
              <a:t>relaciones</a:t>
            </a:r>
            <a:r>
              <a:rPr lang="en-US" dirty="0"/>
              <a:t> de </a:t>
            </a:r>
            <a:r>
              <a:rPr lang="en-US" dirty="0" err="1"/>
              <a:t>consumo</a:t>
            </a:r>
            <a:r>
              <a:rPr lang="en-US" dirty="0"/>
              <a:t> no </a:t>
            </a:r>
            <a:r>
              <a:rPr lang="en-US" dirty="0" err="1"/>
              <a:t>puede</a:t>
            </a:r>
            <a:r>
              <a:rPr lang="en-US" dirty="0"/>
              <a:t> </a:t>
            </a:r>
            <a:r>
              <a:rPr lang="en-US" dirty="0" err="1"/>
              <a:t>afrontarlas</a:t>
            </a:r>
            <a:r>
              <a:rPr lang="en-US" dirty="0"/>
              <a:t> con sus </a:t>
            </a:r>
            <a:r>
              <a:rPr lang="en-US" dirty="0" err="1"/>
              <a:t>ingresos</a:t>
            </a:r>
            <a:r>
              <a:rPr lang="en-US" dirty="0"/>
              <a:t> </a:t>
            </a:r>
            <a:r>
              <a:rPr lang="en-US" dirty="0" err="1"/>
              <a:t>ordinarios</a:t>
            </a:r>
            <a:r>
              <a:rPr lang="en-US" dirty="0"/>
              <a:t> sin </a:t>
            </a:r>
            <a:r>
              <a:rPr lang="en-US" dirty="0" err="1"/>
              <a:t>comprometer</a:t>
            </a:r>
            <a:r>
              <a:rPr lang="en-US" dirty="0"/>
              <a:t> la </a:t>
            </a:r>
            <a:r>
              <a:rPr lang="en-US" dirty="0" err="1"/>
              <a:t>satisfacción</a:t>
            </a:r>
            <a:r>
              <a:rPr lang="en-US" dirty="0"/>
              <a:t> de sus </a:t>
            </a:r>
            <a:r>
              <a:rPr lang="en-US" dirty="0" err="1"/>
              <a:t>necesidades</a:t>
            </a:r>
            <a:r>
              <a:rPr lang="en-US" dirty="0"/>
              <a:t> </a:t>
            </a:r>
            <a:r>
              <a:rPr lang="en-US" dirty="0" err="1"/>
              <a:t>básicas</a:t>
            </a:r>
            <a:r>
              <a:rPr lang="en-US" dirty="0"/>
              <a:t>  o las de </a:t>
            </a:r>
            <a:r>
              <a:rPr lang="en-US" dirty="0" err="1"/>
              <a:t>su</a:t>
            </a:r>
            <a:r>
              <a:rPr lang="en-US" dirty="0"/>
              <a:t> </a:t>
            </a:r>
            <a:r>
              <a:rPr lang="en-US" dirty="0" err="1"/>
              <a:t>núcleo</a:t>
            </a:r>
            <a:r>
              <a:rPr lang="en-US" dirty="0"/>
              <a:t> familiar </a:t>
            </a:r>
          </a:p>
        </p:txBody>
      </p:sp>
      <p:pic>
        <p:nvPicPr>
          <p:cNvPr id="2050" name="Picture 2" descr="C:\Users\gboquin\AppData\Local\Microsoft\Windows\Temporary Internet Files\Content.IE5\BIOKOXA5\canstockphoto10377984[1].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134" r="28632"/>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045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71601" y="116633"/>
            <a:ext cx="7580720" cy="2232248"/>
          </a:xfrm>
        </p:spPr>
        <p:txBody>
          <a:bodyPr>
            <a:normAutofit/>
          </a:bodyPr>
          <a:lstStyle/>
          <a:p>
            <a:pPr algn="l">
              <a:lnSpc>
                <a:spcPct val="90000"/>
              </a:lnSpc>
            </a:pPr>
            <a:r>
              <a:rPr lang="es-MX" sz="3200" b="1" dirty="0">
                <a:solidFill>
                  <a:srgbClr val="FFFFFF"/>
                </a:solidFill>
              </a:rPr>
              <a:t>Concurso de Persona Humana que no realiza actividad económica organizada </a:t>
            </a:r>
            <a:br>
              <a:rPr lang="es-MX" sz="3200" dirty="0">
                <a:solidFill>
                  <a:srgbClr val="FFFFFF"/>
                </a:solidFill>
              </a:rPr>
            </a:br>
            <a:r>
              <a:rPr lang="es-MX" sz="3200" dirty="0">
                <a:solidFill>
                  <a:srgbClr val="FFFFFF"/>
                </a:solidFill>
              </a:rPr>
              <a:t>(art. 320 CCCN Argentina</a:t>
            </a:r>
            <a:r>
              <a:rPr lang="es-MX" sz="3300" dirty="0">
                <a:solidFill>
                  <a:srgbClr val="FFFFFF"/>
                </a:solidFill>
              </a:rPr>
              <a:t>)</a:t>
            </a:r>
            <a:endParaRPr lang="es-AR" sz="3300" dirty="0">
              <a:solidFill>
                <a:srgbClr val="FFFFFF"/>
              </a:solidFill>
            </a:endParaRPr>
          </a:p>
        </p:txBody>
      </p:sp>
      <p:sp>
        <p:nvSpPr>
          <p:cNvPr id="3" name="2 Subtítulo"/>
          <p:cNvSpPr>
            <a:spLocks noGrp="1"/>
          </p:cNvSpPr>
          <p:nvPr>
            <p:ph type="subTitle" idx="1"/>
          </p:nvPr>
        </p:nvSpPr>
        <p:spPr>
          <a:xfrm>
            <a:off x="3213876" y="3947177"/>
            <a:ext cx="5625418" cy="711084"/>
          </a:xfrm>
        </p:spPr>
        <p:txBody>
          <a:bodyPr>
            <a:noAutofit/>
          </a:bodyPr>
          <a:lstStyle/>
          <a:p>
            <a:pPr algn="l"/>
            <a:r>
              <a:rPr lang="es-MX" sz="2400" b="1" dirty="0">
                <a:solidFill>
                  <a:srgbClr val="FFFFFF">
                    <a:alpha val="70000"/>
                  </a:srgbClr>
                </a:solidFill>
              </a:rPr>
              <a:t>Sobreendeudamiento del Consumidor</a:t>
            </a:r>
            <a:endParaRPr lang="es-AR" sz="2400" b="1" dirty="0">
              <a:solidFill>
                <a:srgbClr val="FFFFFF">
                  <a:alpha val="70000"/>
                </a:srgbClr>
              </a:solidFill>
            </a:endParaRPr>
          </a:p>
        </p:txBody>
      </p:sp>
      <p:sp>
        <p:nvSpPr>
          <p:cNvPr id="4" name="3 Flecha abajo"/>
          <p:cNvSpPr/>
          <p:nvPr/>
        </p:nvSpPr>
        <p:spPr>
          <a:xfrm>
            <a:off x="3854446" y="2852936"/>
            <a:ext cx="288032" cy="5760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descr="Imagen que contiene mucho, llenado, entero, varios&#10;&#10;Descripción generada automáticamente">
            <a:extLst>
              <a:ext uri="{FF2B5EF4-FFF2-40B4-BE49-F238E27FC236}">
                <a16:creationId xmlns:a16="http://schemas.microsoft.com/office/drawing/2014/main" id="{F15275AD-8B38-4EFF-B53D-EF574C2EFC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616" y="4638057"/>
            <a:ext cx="5765693" cy="1866792"/>
          </a:xfrm>
          <a:prstGeom prst="rect">
            <a:avLst/>
          </a:prstGeom>
        </p:spPr>
      </p:pic>
    </p:spTree>
    <p:extLst>
      <p:ext uri="{BB962C8B-B14F-4D97-AF65-F5344CB8AC3E}">
        <p14:creationId xmlns:p14="http://schemas.microsoft.com/office/powerpoint/2010/main" val="4159744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¿SOLUCIONES?</a:t>
            </a:r>
          </a:p>
        </p:txBody>
      </p:sp>
      <p:sp>
        <p:nvSpPr>
          <p:cNvPr id="4" name="3 Marcador de texto"/>
          <p:cNvSpPr>
            <a:spLocks noGrp="1"/>
          </p:cNvSpPr>
          <p:nvPr>
            <p:ph type="body" idx="1"/>
          </p:nvPr>
        </p:nvSpPr>
        <p:spPr>
          <a:xfrm>
            <a:off x="609599" y="1268761"/>
            <a:ext cx="3090672" cy="864096"/>
          </a:xfrm>
        </p:spPr>
        <p:txBody>
          <a:bodyPr/>
          <a:lstStyle/>
          <a:p>
            <a:r>
              <a:rPr lang="es-AR" b="1" dirty="0">
                <a:solidFill>
                  <a:srgbClr val="FF0000"/>
                </a:solidFill>
              </a:rPr>
              <a:t>LEGISLATIVA</a:t>
            </a:r>
          </a:p>
        </p:txBody>
      </p:sp>
      <p:sp>
        <p:nvSpPr>
          <p:cNvPr id="3" name="2 Marcador de contenido"/>
          <p:cNvSpPr>
            <a:spLocks noGrp="1"/>
          </p:cNvSpPr>
          <p:nvPr>
            <p:ph sz="half" idx="2"/>
          </p:nvPr>
        </p:nvSpPr>
        <p:spPr>
          <a:xfrm>
            <a:off x="609599" y="2204864"/>
            <a:ext cx="3090672" cy="3836499"/>
          </a:xfrm>
        </p:spPr>
        <p:txBody>
          <a:bodyPr>
            <a:normAutofit lnSpcReduction="10000"/>
          </a:bodyPr>
          <a:lstStyle/>
          <a:p>
            <a:pPr marL="0" indent="0">
              <a:buNone/>
            </a:pPr>
            <a:r>
              <a:rPr lang="es-AR" dirty="0"/>
              <a:t>EN LEY DE CONCURSOS </a:t>
            </a:r>
          </a:p>
          <a:p>
            <a:pPr marL="0" indent="0">
              <a:buNone/>
            </a:pPr>
            <a:r>
              <a:rPr lang="es-AR" dirty="0"/>
              <a:t>EN LEY DE DEFENSA DE CONSUMIDOR </a:t>
            </a:r>
          </a:p>
          <a:p>
            <a:pPr marL="0" indent="0">
              <a:buNone/>
            </a:pPr>
            <a:r>
              <a:rPr lang="es-AR" dirty="0"/>
              <a:t>NORMA AUTONOMA</a:t>
            </a:r>
          </a:p>
          <a:p>
            <a:pPr marL="0" indent="0">
              <a:buNone/>
            </a:pPr>
            <a:endParaRPr lang="es-AR" dirty="0"/>
          </a:p>
          <a:p>
            <a:pPr marL="0" indent="0">
              <a:buNone/>
            </a:pPr>
            <a:endParaRPr lang="es-AR" dirty="0"/>
          </a:p>
          <a:p>
            <a:pPr marL="0" indent="0">
              <a:buNone/>
            </a:pPr>
            <a:r>
              <a:rPr lang="es-AR" sz="2000" b="1" dirty="0">
                <a:solidFill>
                  <a:srgbClr val="FF0000"/>
                </a:solidFill>
              </a:rPr>
              <a:t>OPCIONES</a:t>
            </a:r>
          </a:p>
          <a:p>
            <a:r>
              <a:rPr lang="es-AR" sz="2000" dirty="0"/>
              <a:t>PROCESO JUDICIAL?</a:t>
            </a:r>
          </a:p>
          <a:p>
            <a:r>
              <a:rPr lang="es-AR" sz="2000" dirty="0"/>
              <a:t>PROCESO ADMINISTRATIVO?</a:t>
            </a:r>
          </a:p>
        </p:txBody>
      </p:sp>
      <p:pic>
        <p:nvPicPr>
          <p:cNvPr id="8" name="Marcador de contenido 7" descr="Imagen que contiene tabla, foto, pequeño, mujer&#10;&#10;Descripción generada automáticamente">
            <a:extLst>
              <a:ext uri="{FF2B5EF4-FFF2-40B4-BE49-F238E27FC236}">
                <a16:creationId xmlns:a16="http://schemas.microsoft.com/office/drawing/2014/main" id="{546207B6-DA14-4164-B25E-D4BD70DF4D8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11960" y="1700808"/>
            <a:ext cx="3090863" cy="2818350"/>
          </a:xfrm>
        </p:spPr>
      </p:pic>
    </p:spTree>
    <p:extLst>
      <p:ext uri="{BB962C8B-B14F-4D97-AF65-F5344CB8AC3E}">
        <p14:creationId xmlns:p14="http://schemas.microsoft.com/office/powerpoint/2010/main" val="413067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PRESUPUESTO OBJETIVO</a:t>
            </a:r>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3500683"/>
              </p:ext>
            </p:extLst>
          </p:nvPr>
        </p:nvGraphicFramePr>
        <p:xfrm>
          <a:off x="457200" y="1600200"/>
          <a:ext cx="8136904" cy="3535680"/>
        </p:xfrm>
        <a:graphic>
          <a:graphicData uri="http://schemas.openxmlformats.org/drawingml/2006/table">
            <a:tbl>
              <a:tblPr firstRow="1" bandRow="1">
                <a:tableStyleId>{2D5ABB26-0587-4C30-8999-92F81FD0307C}</a:tableStyleId>
              </a:tblPr>
              <a:tblGrid>
                <a:gridCol w="302433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1296143">
                <a:tc>
                  <a:txBody>
                    <a:bodyPr/>
                    <a:lstStyle/>
                    <a:p>
                      <a:pPr algn="ctr"/>
                      <a:endParaRPr lang="es-MX" sz="2400" dirty="0">
                        <a:ln>
                          <a:solidFill>
                            <a:schemeClr val="tx1"/>
                          </a:solidFill>
                        </a:ln>
                      </a:endParaRPr>
                    </a:p>
                    <a:p>
                      <a:pPr algn="ctr"/>
                      <a:r>
                        <a:rPr lang="es-MX" sz="2400" dirty="0">
                          <a:ln>
                            <a:solidFill>
                              <a:schemeClr val="tx1"/>
                            </a:solidFill>
                          </a:ln>
                        </a:rPr>
                        <a:t>CESACION DE PAGOS</a:t>
                      </a:r>
                      <a:endParaRPr lang="es-AR" sz="24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dirty="0">
                        <a:ln>
                          <a:solidFill>
                            <a:schemeClr val="tx1"/>
                          </a:solidFill>
                        </a:l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3600" dirty="0">
                          <a:ln>
                            <a:solidFill>
                              <a:schemeClr val="tx1"/>
                            </a:solidFill>
                          </a:ln>
                        </a:rPr>
                        <a:t>≠</a:t>
                      </a:r>
                      <a:endParaRPr lang="es-AR" sz="3600" dirty="0">
                        <a:ln>
                          <a:solidFill>
                            <a:schemeClr val="tx1"/>
                          </a:solidFill>
                        </a:ln>
                      </a:endParaRPr>
                    </a:p>
                    <a:p>
                      <a:pPr algn="ctr"/>
                      <a:endParaRPr lang="es-AR" sz="24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dirty="0">
                        <a:ln>
                          <a:solidFill>
                            <a:schemeClr val="tx1"/>
                          </a:solidFill>
                        </a:l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2400" dirty="0">
                          <a:ln>
                            <a:solidFill>
                              <a:schemeClr val="tx1"/>
                            </a:solidFill>
                          </a:ln>
                        </a:rPr>
                        <a:t>SOBREENDEUDAMIENTO</a:t>
                      </a:r>
                      <a:endParaRPr lang="es-AR" sz="2400" dirty="0">
                        <a:ln>
                          <a:solidFill>
                            <a:schemeClr val="tx1"/>
                          </a:solidFill>
                        </a:ln>
                      </a:endParaRPr>
                    </a:p>
                    <a:p>
                      <a:pPr algn="ctr"/>
                      <a:endParaRPr lang="es-AR" sz="24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40685">
                <a:tc>
                  <a:txBody>
                    <a:bodyPr/>
                    <a:lstStyle/>
                    <a:p>
                      <a:pPr algn="ctr"/>
                      <a:r>
                        <a:rPr lang="es-MX" sz="2000" dirty="0">
                          <a:ln>
                            <a:solidFill>
                              <a:schemeClr val="tx1"/>
                            </a:solidFill>
                          </a:ln>
                        </a:rPr>
                        <a:t>Actividad</a:t>
                      </a:r>
                      <a:r>
                        <a:rPr lang="es-MX" sz="2000" baseline="0" dirty="0">
                          <a:ln>
                            <a:solidFill>
                              <a:schemeClr val="tx1"/>
                            </a:solidFill>
                          </a:ln>
                        </a:rPr>
                        <a:t> empresarial, profesional y/o artesanal</a:t>
                      </a:r>
                    </a:p>
                    <a:p>
                      <a:pPr algn="ctr"/>
                      <a:endParaRPr lang="es-MX" baseline="0" dirty="0">
                        <a:ln>
                          <a:solidFill>
                            <a:schemeClr val="tx1"/>
                          </a:solidFill>
                        </a:ln>
                      </a:endParaRPr>
                    </a:p>
                    <a:p>
                      <a:pPr algn="ctr"/>
                      <a:endParaRPr lang="es-MX" baseline="0" dirty="0">
                        <a:ln>
                          <a:solidFill>
                            <a:schemeClr val="tx1"/>
                          </a:solidFill>
                        </a:ln>
                      </a:endParaRPr>
                    </a:p>
                    <a:p>
                      <a:pPr algn="ctr"/>
                      <a:r>
                        <a:rPr lang="es-MX" sz="2000" baseline="0" dirty="0">
                          <a:ln>
                            <a:solidFill>
                              <a:schemeClr val="tx1"/>
                            </a:solidFill>
                          </a:ln>
                        </a:rPr>
                        <a:t>Producción de Bienes y Servicios</a:t>
                      </a:r>
                      <a:endParaRPr lang="es-AR" sz="2000"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AR"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dirty="0">
                          <a:ln>
                            <a:solidFill>
                              <a:schemeClr val="tx1"/>
                            </a:solidFill>
                          </a:ln>
                        </a:rPr>
                        <a:t>Consumo derivado de la necesidad de cubrir</a:t>
                      </a:r>
                      <a:r>
                        <a:rPr lang="es-MX" sz="2400" baseline="0" dirty="0">
                          <a:ln>
                            <a:solidFill>
                              <a:schemeClr val="tx1"/>
                            </a:solidFill>
                          </a:ln>
                        </a:rPr>
                        <a:t> gastos y consumos para una vida digna</a:t>
                      </a:r>
                      <a:endParaRPr lang="es-AR" sz="2400" dirty="0">
                        <a:ln>
                          <a:solidFill>
                            <a:schemeClr val="tx1"/>
                          </a:solidFill>
                        </a:ln>
                      </a:endParaRPr>
                    </a:p>
                    <a:p>
                      <a:endParaRPr lang="es-AR"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6 Flecha abajo"/>
          <p:cNvSpPr/>
          <p:nvPr/>
        </p:nvSpPr>
        <p:spPr>
          <a:xfrm>
            <a:off x="1835696" y="4077072"/>
            <a:ext cx="288032" cy="288032"/>
          </a:xfrm>
          <a:prstGeom prst="downArrow">
            <a:avLst/>
          </a:prstGeom>
          <a:solidFill>
            <a:srgbClr val="BF3A11"/>
          </a:solidFill>
          <a:ln>
            <a:solidFill>
              <a:srgbClr val="BF3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CuadroTexto"/>
          <p:cNvSpPr txBox="1"/>
          <p:nvPr/>
        </p:nvSpPr>
        <p:spPr>
          <a:xfrm>
            <a:off x="509960" y="5733256"/>
            <a:ext cx="8136904" cy="954107"/>
          </a:xfrm>
          <a:prstGeom prst="rect">
            <a:avLst/>
          </a:prstGeom>
          <a:noFill/>
        </p:spPr>
        <p:txBody>
          <a:bodyPr wrap="square" rtlCol="0">
            <a:spAutoFit/>
          </a:bodyPr>
          <a:lstStyle/>
          <a:p>
            <a:pPr algn="ctr"/>
            <a:r>
              <a:rPr lang="es-MX" sz="2800" b="1" dirty="0">
                <a:solidFill>
                  <a:srgbClr val="FFFF00"/>
                </a:solidFill>
              </a:rPr>
              <a:t>Sobreendeudamiento no requiere de Estado de Cesación de Pagos</a:t>
            </a:r>
            <a:endParaRPr lang="es-AR" sz="2800" b="1" dirty="0">
              <a:solidFill>
                <a:srgbClr val="FFFF00"/>
              </a:solidFill>
            </a:endParaRPr>
          </a:p>
        </p:txBody>
      </p:sp>
    </p:spTree>
    <p:extLst>
      <p:ext uri="{BB962C8B-B14F-4D97-AF65-F5344CB8AC3E}">
        <p14:creationId xmlns:p14="http://schemas.microsoft.com/office/powerpoint/2010/main" val="155080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u="sng" dirty="0"/>
              <a:t>PROCESO CONCURSAL</a:t>
            </a:r>
            <a:endParaRPr lang="es-AR" b="1" u="sng" dirty="0"/>
          </a:p>
        </p:txBody>
      </p:sp>
      <p:sp>
        <p:nvSpPr>
          <p:cNvPr id="4" name="3 Marcador de texto"/>
          <p:cNvSpPr>
            <a:spLocks noGrp="1"/>
          </p:cNvSpPr>
          <p:nvPr>
            <p:ph type="body" idx="1"/>
          </p:nvPr>
        </p:nvSpPr>
        <p:spPr>
          <a:xfrm>
            <a:off x="609599" y="1340769"/>
            <a:ext cx="3090672" cy="576063"/>
          </a:xfrm>
        </p:spPr>
        <p:txBody>
          <a:bodyPr>
            <a:normAutofit lnSpcReduction="10000"/>
          </a:bodyPr>
          <a:lstStyle/>
          <a:p>
            <a:r>
              <a:rPr lang="es-AR" sz="3200" dirty="0"/>
              <a:t>Fundamentos </a:t>
            </a:r>
          </a:p>
        </p:txBody>
      </p:sp>
      <p:sp>
        <p:nvSpPr>
          <p:cNvPr id="3" name="2 Marcador de contenido"/>
          <p:cNvSpPr>
            <a:spLocks noGrp="1"/>
          </p:cNvSpPr>
          <p:nvPr>
            <p:ph sz="half" idx="2"/>
          </p:nvPr>
        </p:nvSpPr>
        <p:spPr/>
        <p:txBody>
          <a:bodyPr>
            <a:normAutofit fontScale="70000" lnSpcReduction="20000"/>
          </a:bodyPr>
          <a:lstStyle/>
          <a:p>
            <a:pPr marL="514350" indent="-514350">
              <a:buFont typeface="+mj-lt"/>
              <a:buAutoNum type="arabicPeriod"/>
            </a:pPr>
            <a:r>
              <a:rPr lang="es-MX" sz="4000" dirty="0"/>
              <a:t>Protección del crédito</a:t>
            </a:r>
          </a:p>
          <a:p>
            <a:pPr marL="514350" indent="-514350">
              <a:buFont typeface="+mj-lt"/>
              <a:buAutoNum type="arabicPeriod"/>
            </a:pPr>
            <a:r>
              <a:rPr lang="es-MX" sz="4000" dirty="0"/>
              <a:t>Conservación de la empresa</a:t>
            </a:r>
          </a:p>
          <a:p>
            <a:pPr marL="514350" indent="-514350">
              <a:buFont typeface="+mj-lt"/>
              <a:buAutoNum type="arabicPeriod"/>
            </a:pPr>
            <a:r>
              <a:rPr lang="es-MX" sz="4000" dirty="0"/>
              <a:t>Preservación de fuentes de trabajo</a:t>
            </a:r>
            <a:endParaRPr lang="es-AR" sz="4000" dirty="0"/>
          </a:p>
        </p:txBody>
      </p:sp>
      <p:sp>
        <p:nvSpPr>
          <p:cNvPr id="5" name="4 Marcador de texto"/>
          <p:cNvSpPr>
            <a:spLocks noGrp="1"/>
          </p:cNvSpPr>
          <p:nvPr>
            <p:ph type="body" sz="quarter" idx="3"/>
          </p:nvPr>
        </p:nvSpPr>
        <p:spPr>
          <a:xfrm>
            <a:off x="3275856" y="1772817"/>
            <a:ext cx="3681456" cy="576064"/>
          </a:xfrm>
        </p:spPr>
        <p:txBody>
          <a:bodyPr/>
          <a:lstStyle/>
          <a:p>
            <a:r>
              <a:rPr lang="es-AR" dirty="0"/>
              <a:t>Históricamente:</a:t>
            </a:r>
          </a:p>
        </p:txBody>
      </p:sp>
      <p:pic>
        <p:nvPicPr>
          <p:cNvPr id="8" name="Marcador de contenido 7" descr="Imagen que contiene señal, reloj, cuarto&#10;&#10;Descripción generada automáticamente">
            <a:extLst>
              <a:ext uri="{FF2B5EF4-FFF2-40B4-BE49-F238E27FC236}">
                <a16:creationId xmlns:a16="http://schemas.microsoft.com/office/drawing/2014/main" id="{9F8F7C54-ADE6-4657-B136-38C3200B16D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1920" y="2708920"/>
            <a:ext cx="3378895" cy="2376264"/>
          </a:xfrm>
        </p:spPr>
      </p:pic>
    </p:spTree>
    <p:extLst>
      <p:ext uri="{BB962C8B-B14F-4D97-AF65-F5344CB8AC3E}">
        <p14:creationId xmlns:p14="http://schemas.microsoft.com/office/powerpoint/2010/main" val="102400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97797436-FE35-48B7-BA03-260BCD49EF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4213"/>
            <a:ext cx="9143980" cy="6857990"/>
          </a:xfrm>
          <a:prstGeom prst="rect">
            <a:avLst/>
          </a:prstGeom>
        </p:spPr>
      </p:pic>
      <p:sp>
        <p:nvSpPr>
          <p:cNvPr id="2" name="1 Título"/>
          <p:cNvSpPr>
            <a:spLocks noGrp="1"/>
          </p:cNvSpPr>
          <p:nvPr>
            <p:ph type="title"/>
          </p:nvPr>
        </p:nvSpPr>
        <p:spPr>
          <a:xfrm>
            <a:off x="2915817" y="5085184"/>
            <a:ext cx="3672407" cy="1080119"/>
          </a:xfrm>
        </p:spPr>
        <p:txBody>
          <a:bodyPr vert="horz" lIns="91440" tIns="45720" rIns="91440" bIns="45720" rtlCol="0" anchor="b">
            <a:normAutofit/>
          </a:bodyPr>
          <a:lstStyle/>
          <a:p>
            <a:pPr>
              <a:lnSpc>
                <a:spcPct val="90000"/>
              </a:lnSpc>
            </a:pPr>
            <a:r>
              <a:rPr lang="en-US" sz="3000" b="1" kern="1200" dirty="0">
                <a:solidFill>
                  <a:srgbClr val="7030A0"/>
                </a:solidFill>
                <a:effectLst/>
                <a:latin typeface="+mj-lt"/>
                <a:ea typeface="+mj-ea"/>
                <a:cs typeface="+mj-cs"/>
              </a:rPr>
              <a:t>NOTAS DISTINTIVAS</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3" name="2 Marcador de número de diapositiva"/>
          <p:cNvSpPr>
            <a:spLocks noGrp="1"/>
          </p:cNvSpPr>
          <p:nvPr>
            <p:ph type="sldNum" sz="quarter" idx="12"/>
          </p:nvPr>
        </p:nvSpPr>
        <p:spPr>
          <a:xfrm>
            <a:off x="7024326" y="3292078"/>
            <a:ext cx="274320" cy="273844"/>
          </a:xfrm>
          <a:prstGeom prst="ellipse">
            <a:avLst/>
          </a:prstGeom>
          <a:solidFill>
            <a:schemeClr val="bg1">
              <a:alpha val="3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gn="ctr">
              <a:lnSpc>
                <a:spcPct val="90000"/>
              </a:lnSpc>
              <a:spcAft>
                <a:spcPts val="600"/>
              </a:spcAft>
            </a:pPr>
            <a:fld id="{F0C4F471-6B8D-44E8-A536-3BA7E145711B}" type="slidenum">
              <a:rPr lang="en-US" sz="700">
                <a:solidFill>
                  <a:schemeClr val="tx1"/>
                </a:solidFill>
              </a:rPr>
              <a:pPr algn="ctr">
                <a:lnSpc>
                  <a:spcPct val="90000"/>
                </a:lnSpc>
                <a:spcAft>
                  <a:spcPts val="600"/>
                </a:spcAft>
              </a:pPr>
              <a:t>18</a:t>
            </a:fld>
            <a:endParaRPr lang="en-US" sz="700">
              <a:solidFill>
                <a:schemeClr val="tx1"/>
              </a:solidFill>
            </a:endParaRPr>
          </a:p>
        </p:txBody>
      </p:sp>
      <p:sp>
        <p:nvSpPr>
          <p:cNvPr id="6" name="TextBox 5">
            <a:extLst>
              <a:ext uri="{FF2B5EF4-FFF2-40B4-BE49-F238E27FC236}">
                <a16:creationId xmlns:a16="http://schemas.microsoft.com/office/drawing/2014/main" id="{2E81C1D7-14C5-4D08-AF2F-8621ED4466D4}"/>
              </a:ext>
            </a:extLst>
          </p:cNvPr>
          <p:cNvSpPr txBox="1"/>
          <p:nvPr/>
        </p:nvSpPr>
        <p:spPr>
          <a:xfrm>
            <a:off x="8959269" y="6657945"/>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39618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8725" y="675564"/>
            <a:ext cx="2707375" cy="5204085"/>
          </a:xfrm>
        </p:spPr>
        <p:txBody>
          <a:bodyPr>
            <a:normAutofit/>
          </a:bodyPr>
          <a:lstStyle/>
          <a:p>
            <a:r>
              <a:rPr lang="es-MX" sz="1800" b="1" u="sng" dirty="0">
                <a:solidFill>
                  <a:srgbClr val="FFFF00"/>
                </a:solidFill>
              </a:rPr>
              <a:t>PROCESO DEL CONSUMIDOR SOBREENDEUDADO</a:t>
            </a:r>
            <a:endParaRPr lang="es-AR" sz="1800" b="1" u="sng" dirty="0">
              <a:solidFill>
                <a:srgbClr val="FFFF00"/>
              </a:solidFill>
            </a:endParaRPr>
          </a:p>
        </p:txBody>
      </p:sp>
      <p:graphicFrame>
        <p:nvGraphicFramePr>
          <p:cNvPr id="5" name="2 Marcador de contenido">
            <a:extLst>
              <a:ext uri="{FF2B5EF4-FFF2-40B4-BE49-F238E27FC236}">
                <a16:creationId xmlns:a16="http://schemas.microsoft.com/office/drawing/2014/main" id="{A4CAA6CA-25FF-42BE-814D-35BE49C2DA3C}"/>
              </a:ext>
            </a:extLst>
          </p:cNvPr>
          <p:cNvGraphicFramePr>
            <a:graphicFrameLocks noGrp="1"/>
          </p:cNvGraphicFramePr>
          <p:nvPr>
            <p:ph idx="1"/>
            <p:extLst>
              <p:ext uri="{D42A27DB-BD31-4B8C-83A1-F6EECF244321}">
                <p14:modId xmlns:p14="http://schemas.microsoft.com/office/powerpoint/2010/main" val="3449690003"/>
              </p:ext>
            </p:extLst>
          </p:nvPr>
        </p:nvGraphicFramePr>
        <p:xfrm>
          <a:off x="3586929" y="807003"/>
          <a:ext cx="49419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9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18327-19FD-4970-AFED-BF93B56FD7F6}"/>
              </a:ext>
            </a:extLst>
          </p:cNvPr>
          <p:cNvSpPr>
            <a:spLocks noGrp="1"/>
          </p:cNvSpPr>
          <p:nvPr>
            <p:ph type="title"/>
          </p:nvPr>
        </p:nvSpPr>
        <p:spPr>
          <a:xfrm>
            <a:off x="739476" y="4473225"/>
            <a:ext cx="6216026" cy="1095059"/>
          </a:xfrm>
        </p:spPr>
        <p:txBody>
          <a:bodyPr vert="horz" lIns="91440" tIns="45720" rIns="91440" bIns="45720" rtlCol="0" anchor="b">
            <a:normAutofit/>
          </a:bodyPr>
          <a:lstStyle/>
          <a:p>
            <a:pPr>
              <a:lnSpc>
                <a:spcPct val="90000"/>
              </a:lnSpc>
            </a:pPr>
            <a:r>
              <a:rPr lang="en-US"/>
              <a:t>Covid 19 repercusión en deuda de familias</a:t>
            </a:r>
          </a:p>
        </p:txBody>
      </p:sp>
      <p:pic>
        <p:nvPicPr>
          <p:cNvPr id="5" name="Marcador de contenido 4" descr="Captura de pantalla de un celular&#10;&#10;Descripción generada automáticamente">
            <a:extLst>
              <a:ext uri="{FF2B5EF4-FFF2-40B4-BE49-F238E27FC236}">
                <a16:creationId xmlns:a16="http://schemas.microsoft.com/office/drawing/2014/main" id="{2E588F5D-ED2A-4EE5-9643-83FB119643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608174"/>
            <a:ext cx="2048825" cy="3642357"/>
          </a:xfrm>
          <a:prstGeom prst="rect">
            <a:avLst/>
          </a:prstGeom>
        </p:spPr>
      </p:pic>
      <p:pic>
        <p:nvPicPr>
          <p:cNvPr id="7" name="Imagen 6" descr="Una captura de pantalla de un celular&#10;&#10;Descripción generada automáticamente">
            <a:extLst>
              <a:ext uri="{FF2B5EF4-FFF2-40B4-BE49-F238E27FC236}">
                <a16:creationId xmlns:a16="http://schemas.microsoft.com/office/drawing/2014/main" id="{F8B72F9F-0B16-4027-86A8-A7E5EBE02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608174"/>
            <a:ext cx="2048825" cy="3642357"/>
          </a:xfrm>
          <a:prstGeom prst="rect">
            <a:avLst/>
          </a:prstGeom>
        </p:spPr>
      </p:pic>
    </p:spTree>
    <p:extLst>
      <p:ext uri="{BB962C8B-B14F-4D97-AF65-F5344CB8AC3E}">
        <p14:creationId xmlns:p14="http://schemas.microsoft.com/office/powerpoint/2010/main" val="64056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17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0">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5174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interior, tabla, edificio, biblioteca&#10;&#10;Descripción generada automáticamente">
            <a:extLst>
              <a:ext uri="{FF2B5EF4-FFF2-40B4-BE49-F238E27FC236}">
                <a16:creationId xmlns:a16="http://schemas.microsoft.com/office/drawing/2014/main" id="{9D2B4281-7CB8-453D-AA6D-7476D72D88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280" r="16380"/>
          <a:stretch/>
        </p:blipFill>
        <p:spPr>
          <a:xfrm>
            <a:off x="482600" y="643467"/>
            <a:ext cx="8178799" cy="5571066"/>
          </a:xfrm>
          <a:prstGeom prst="rect">
            <a:avLst/>
          </a:prstGeom>
        </p:spPr>
      </p:pic>
      <p:sp>
        <p:nvSpPr>
          <p:cNvPr id="3" name="2 Marcador de contenido"/>
          <p:cNvSpPr>
            <a:spLocks noGrp="1"/>
          </p:cNvSpPr>
          <p:nvPr>
            <p:ph idx="4294967295"/>
          </p:nvPr>
        </p:nvSpPr>
        <p:spPr>
          <a:xfrm>
            <a:off x="0" y="44450"/>
            <a:ext cx="9144000" cy="6048846"/>
          </a:xfrm>
        </p:spPr>
        <p:txBody>
          <a:bodyPr>
            <a:normAutofit/>
          </a:bodyPr>
          <a:lstStyle/>
          <a:p>
            <a:pPr marL="457200" lvl="1" indent="0" algn="ctr">
              <a:lnSpc>
                <a:spcPct val="90000"/>
              </a:lnSpc>
              <a:buNone/>
            </a:pPr>
            <a:r>
              <a:rPr lang="es-MX" sz="1300" b="1" dirty="0">
                <a:solidFill>
                  <a:schemeClr val="bg1"/>
                </a:solidFill>
              </a:rPr>
              <a:t>Proyecto de Reforma Código de Consumo en Brasil</a:t>
            </a:r>
          </a:p>
          <a:p>
            <a:pPr lvl="1">
              <a:lnSpc>
                <a:spcPct val="90000"/>
              </a:lnSpc>
              <a:buFont typeface="Arial" panose="020B0604020202020204" pitchFamily="34" charset="0"/>
              <a:buChar char="•"/>
            </a:pPr>
            <a:endParaRPr lang="es-AR" sz="1300" b="1" dirty="0">
              <a:solidFill>
                <a:schemeClr val="bg1"/>
              </a:solidFill>
            </a:endParaRPr>
          </a:p>
          <a:p>
            <a:pPr algn="ctr">
              <a:lnSpc>
                <a:spcPct val="115000"/>
              </a:lnSpc>
              <a:spcAft>
                <a:spcPts val="1000"/>
              </a:spcAft>
            </a:pPr>
            <a:r>
              <a:rPr lang="es-AR" sz="1800" b="1" dirty="0">
                <a:solidFill>
                  <a:schemeClr val="bg1"/>
                </a:solidFill>
                <a:effectLst/>
                <a:latin typeface="Calibri" panose="020F0502020204030204" pitchFamily="34" charset="0"/>
                <a:ea typeface="Calibri" panose="020F0502020204030204" pitchFamily="34" charset="0"/>
              </a:rPr>
              <a:t>Se incorporan como objetivos la prevención del sobreendeudamiento, crédito responsable, y creación de instancias de conciliación y rehabilitación de los consumidores </a:t>
            </a:r>
            <a:r>
              <a:rPr lang="es-AR" sz="1800" b="1" dirty="0" err="1">
                <a:solidFill>
                  <a:schemeClr val="bg1"/>
                </a:solidFill>
                <a:effectLst/>
                <a:latin typeface="Calibri" panose="020F0502020204030204" pitchFamily="34" charset="0"/>
                <a:ea typeface="Calibri" panose="020F0502020204030204" pitchFamily="34" charset="0"/>
              </a:rPr>
              <a:t>sobreendeudados</a:t>
            </a:r>
            <a:r>
              <a:rPr lang="es-AR" sz="1800" b="1" dirty="0">
                <a:solidFill>
                  <a:schemeClr val="bg1"/>
                </a:solidFill>
                <a:effectLst/>
                <a:latin typeface="Calibri" panose="020F0502020204030204" pitchFamily="34" charset="0"/>
                <a:ea typeface="Calibri" panose="020F0502020204030204" pitchFamily="34" charset="0"/>
              </a:rPr>
              <a:t> (art. 5)</a:t>
            </a:r>
          </a:p>
          <a:p>
            <a:pPr algn="ctr">
              <a:lnSpc>
                <a:spcPct val="115000"/>
              </a:lnSpc>
              <a:spcAft>
                <a:spcPts val="1000"/>
              </a:spcAft>
            </a:pPr>
            <a:endParaRPr lang="es-AR" sz="1800" b="1" dirty="0">
              <a:solidFill>
                <a:schemeClr val="bg1"/>
              </a:solidFill>
              <a:effectLst/>
              <a:latin typeface="Calibri" panose="020F0502020204030204" pitchFamily="34" charset="0"/>
              <a:ea typeface="Calibri" panose="020F0502020204030204" pitchFamily="34" charset="0"/>
            </a:endParaRPr>
          </a:p>
          <a:p>
            <a:pPr algn="ctr">
              <a:lnSpc>
                <a:spcPct val="115000"/>
              </a:lnSpc>
              <a:spcAft>
                <a:spcPts val="1000"/>
              </a:spcAft>
            </a:pPr>
            <a:r>
              <a:rPr lang="es-AR" sz="1800" b="1" dirty="0">
                <a:solidFill>
                  <a:schemeClr val="bg1"/>
                </a:solidFill>
                <a:effectLst/>
                <a:latin typeface="Calibri" panose="020F0502020204030204" pitchFamily="34" charset="0"/>
                <a:ea typeface="Calibri" panose="020F0502020204030204" pitchFamily="34" charset="0"/>
              </a:rPr>
              <a:t>Incorporación de un proceso de conciliación ante el sobreendeudamiento. Suspensión de la mora ante la falta de asistencia de los acreedores. Posibilidad de imponer un plan de reestructuración.</a:t>
            </a:r>
          </a:p>
          <a:p>
            <a:pPr algn="ctr">
              <a:lnSpc>
                <a:spcPct val="115000"/>
              </a:lnSpc>
              <a:spcAft>
                <a:spcPts val="1000"/>
              </a:spcAft>
            </a:pPr>
            <a:endParaRPr lang="es-AR" sz="1800" b="1" dirty="0">
              <a:solidFill>
                <a:schemeClr val="bg1"/>
              </a:solidFill>
              <a:effectLst/>
              <a:latin typeface="Calibri" panose="020F0502020204030204" pitchFamily="34" charset="0"/>
              <a:ea typeface="Calibri" panose="020F0502020204030204" pitchFamily="34" charset="0"/>
            </a:endParaRPr>
          </a:p>
          <a:p>
            <a:pPr algn="ctr">
              <a:lnSpc>
                <a:spcPct val="115000"/>
              </a:lnSpc>
              <a:spcAft>
                <a:spcPts val="1000"/>
              </a:spcAft>
            </a:pPr>
            <a:r>
              <a:rPr lang="es-AR" sz="1800" b="1" dirty="0">
                <a:solidFill>
                  <a:schemeClr val="bg1"/>
                </a:solidFill>
                <a:effectLst/>
                <a:latin typeface="Calibri" panose="020F0502020204030204" pitchFamily="34" charset="0"/>
                <a:ea typeface="Calibri" panose="020F0502020204030204" pitchFamily="34" charset="0"/>
              </a:rPr>
              <a:t>Limitación del compromiso del pago al 30 por ciento del salario</a:t>
            </a:r>
          </a:p>
          <a:p>
            <a:pPr algn="ctr">
              <a:lnSpc>
                <a:spcPct val="115000"/>
              </a:lnSpc>
              <a:spcAft>
                <a:spcPts val="1000"/>
              </a:spcAft>
            </a:pPr>
            <a:endParaRPr lang="es-AR" sz="1800" b="1" dirty="0">
              <a:solidFill>
                <a:schemeClr val="bg1"/>
              </a:solidFill>
              <a:effectLst/>
              <a:latin typeface="Calibri" panose="020F0502020204030204" pitchFamily="34" charset="0"/>
              <a:ea typeface="Calibri" panose="020F0502020204030204" pitchFamily="34" charset="0"/>
            </a:endParaRPr>
          </a:p>
          <a:p>
            <a:pPr algn="ctr">
              <a:lnSpc>
                <a:spcPct val="115000"/>
              </a:lnSpc>
              <a:spcAft>
                <a:spcPts val="1000"/>
              </a:spcAft>
            </a:pPr>
            <a:endParaRPr lang="es-AR" sz="1800" b="1" dirty="0">
              <a:solidFill>
                <a:schemeClr val="bg1"/>
              </a:solidFill>
              <a:effectLst/>
              <a:latin typeface="Calibri" panose="020F0502020204030204" pitchFamily="34" charset="0"/>
              <a:ea typeface="Calibri" panose="020F0502020204030204" pitchFamily="34" charset="0"/>
            </a:endParaRPr>
          </a:p>
          <a:p>
            <a:pPr algn="ctr">
              <a:lnSpc>
                <a:spcPct val="115000"/>
              </a:lnSpc>
              <a:spcAft>
                <a:spcPts val="1000"/>
              </a:spcAft>
            </a:pPr>
            <a:endParaRPr lang="es-AR" sz="1300" b="1" dirty="0">
              <a:solidFill>
                <a:schemeClr val="bg1"/>
              </a:solidFill>
            </a:endParaRPr>
          </a:p>
        </p:txBody>
      </p:sp>
      <p:graphicFrame>
        <p:nvGraphicFramePr>
          <p:cNvPr id="7" name="Tabla 6">
            <a:extLst>
              <a:ext uri="{FF2B5EF4-FFF2-40B4-BE49-F238E27FC236}">
                <a16:creationId xmlns:a16="http://schemas.microsoft.com/office/drawing/2014/main" id="{CC3D5521-67B1-43BA-B151-09CA759D6623}"/>
              </a:ext>
            </a:extLst>
          </p:cNvPr>
          <p:cNvGraphicFramePr>
            <a:graphicFrameLocks noGrp="1"/>
          </p:cNvGraphicFramePr>
          <p:nvPr>
            <p:extLst>
              <p:ext uri="{D42A27DB-BD31-4B8C-83A1-F6EECF244321}">
                <p14:modId xmlns:p14="http://schemas.microsoft.com/office/powerpoint/2010/main" val="1409918312"/>
              </p:ext>
            </p:extLst>
          </p:nvPr>
        </p:nvGraphicFramePr>
        <p:xfrm>
          <a:off x="2848769" y="5517232"/>
          <a:ext cx="3667447" cy="576064"/>
        </p:xfrm>
        <a:graphic>
          <a:graphicData uri="http://schemas.openxmlformats.org/drawingml/2006/table">
            <a:tbl>
              <a:tblPr bandRow="1">
                <a:tableStyleId>{5C22544A-7EE6-4342-B048-85BDC9FD1C3A}</a:tableStyleId>
              </a:tblPr>
              <a:tblGrid>
                <a:gridCol w="3667447">
                  <a:extLst>
                    <a:ext uri="{9D8B030D-6E8A-4147-A177-3AD203B41FA5}">
                      <a16:colId xmlns:a16="http://schemas.microsoft.com/office/drawing/2014/main" val="199982539"/>
                    </a:ext>
                  </a:extLst>
                </a:gridCol>
              </a:tblGrid>
              <a:tr h="576064">
                <a:tc>
                  <a:txBody>
                    <a:bodyPr/>
                    <a:lstStyle/>
                    <a:p>
                      <a:pPr algn="ctr">
                        <a:lnSpc>
                          <a:spcPct val="115000"/>
                        </a:lnSpc>
                        <a:spcAft>
                          <a:spcPts val="1000"/>
                        </a:spcAft>
                      </a:pPr>
                      <a:r>
                        <a:rPr lang="es-AR" sz="1100" dirty="0">
                          <a:effectLst/>
                        </a:rPr>
                        <a:t>Se introduce un concepto de “sobreendeudamiento”. Se aclara que no tutela la mala fe.</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0905523"/>
                  </a:ext>
                </a:extLst>
              </a:tr>
            </a:tbl>
          </a:graphicData>
        </a:graphic>
      </p:graphicFrame>
    </p:spTree>
    <p:extLst>
      <p:ext uri="{BB962C8B-B14F-4D97-AF65-F5344CB8AC3E}">
        <p14:creationId xmlns:p14="http://schemas.microsoft.com/office/powerpoint/2010/main" val="241127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89360" y="1382486"/>
            <a:ext cx="2660686" cy="4093028"/>
          </a:xfrm>
        </p:spPr>
        <p:txBody>
          <a:bodyPr anchor="ctr">
            <a:normAutofit/>
          </a:bodyPr>
          <a:lstStyle/>
          <a:p>
            <a:r>
              <a:rPr lang="es-AR" sz="3800" b="1"/>
              <a:t>Ante la omisión legislativa</a:t>
            </a:r>
          </a:p>
        </p:txBody>
      </p:sp>
      <p:graphicFrame>
        <p:nvGraphicFramePr>
          <p:cNvPr id="5" name="2 Marcador de contenido">
            <a:extLst>
              <a:ext uri="{FF2B5EF4-FFF2-40B4-BE49-F238E27FC236}">
                <a16:creationId xmlns:a16="http://schemas.microsoft.com/office/drawing/2014/main" id="{F94057B4-282E-412D-A28E-04C7211FC736}"/>
              </a:ext>
            </a:extLst>
          </p:cNvPr>
          <p:cNvGraphicFramePr>
            <a:graphicFrameLocks noGrp="1"/>
          </p:cNvGraphicFramePr>
          <p:nvPr>
            <p:ph idx="1"/>
            <p:extLst>
              <p:ext uri="{D42A27DB-BD31-4B8C-83A1-F6EECF244321}">
                <p14:modId xmlns:p14="http://schemas.microsoft.com/office/powerpoint/2010/main" val="89549077"/>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75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0C1CF-A92A-4F5A-A104-16D918AF8695}"/>
              </a:ext>
            </a:extLst>
          </p:cNvPr>
          <p:cNvSpPr>
            <a:spLocks noGrp="1"/>
          </p:cNvSpPr>
          <p:nvPr>
            <p:ph type="title"/>
          </p:nvPr>
        </p:nvSpPr>
        <p:spPr>
          <a:xfrm>
            <a:off x="4152550" y="609600"/>
            <a:ext cx="2802951" cy="1320800"/>
          </a:xfrm>
        </p:spPr>
        <p:txBody>
          <a:bodyPr>
            <a:normAutofit/>
          </a:bodyPr>
          <a:lstStyle/>
          <a:p>
            <a:pPr>
              <a:lnSpc>
                <a:spcPct val="90000"/>
              </a:lnSpc>
            </a:pPr>
            <a:r>
              <a:rPr lang="es-ES" sz="2300"/>
              <a:t>Ley 3958 de CABA vetada por decreto 598 (2011)</a:t>
            </a:r>
            <a:endParaRPr lang="en-US" sz="2300"/>
          </a:p>
        </p:txBody>
      </p:sp>
      <p:sp>
        <p:nvSpPr>
          <p:cNvPr id="3" name="Marcador de contenido 2">
            <a:extLst>
              <a:ext uri="{FF2B5EF4-FFF2-40B4-BE49-F238E27FC236}">
                <a16:creationId xmlns:a16="http://schemas.microsoft.com/office/drawing/2014/main" id="{3F91CEC8-BC3B-471D-9CFD-D1840DC89F53}"/>
              </a:ext>
            </a:extLst>
          </p:cNvPr>
          <p:cNvSpPr>
            <a:spLocks noGrp="1"/>
          </p:cNvSpPr>
          <p:nvPr>
            <p:ph idx="1"/>
          </p:nvPr>
        </p:nvSpPr>
        <p:spPr>
          <a:xfrm>
            <a:off x="3907172" y="2160589"/>
            <a:ext cx="3048329" cy="3880773"/>
          </a:xfrm>
        </p:spPr>
        <p:txBody>
          <a:bodyPr>
            <a:normAutofit/>
          </a:bodyPr>
          <a:lstStyle/>
          <a:p>
            <a:pPr>
              <a:lnSpc>
                <a:spcPct val="90000"/>
              </a:lnSpc>
            </a:pPr>
            <a:r>
              <a:rPr lang="es-ES" sz="1400"/>
              <a:t>Creaba un aérea especifica dedicada a la atención de la problemática del consumidor </a:t>
            </a:r>
            <a:r>
              <a:rPr lang="es-ES" sz="1400" err="1"/>
              <a:t>sobreendeudado</a:t>
            </a:r>
            <a:r>
              <a:rPr lang="es-ES" sz="1400"/>
              <a:t> que funcionaba en la Dirección General de Protección de Defensa del Consumidor</a:t>
            </a:r>
          </a:p>
          <a:p>
            <a:pPr>
              <a:lnSpc>
                <a:spcPct val="90000"/>
              </a:lnSpc>
            </a:pPr>
            <a:r>
              <a:rPr lang="es-ES" sz="1400"/>
              <a:t>Consumidor </a:t>
            </a:r>
            <a:r>
              <a:rPr lang="es-ES" sz="1400" err="1"/>
              <a:t>sobreendeudado</a:t>
            </a:r>
            <a:r>
              <a:rPr lang="es-ES" sz="1400"/>
              <a:t> a la persona física que se encuentre imposibilitada de hacer frente en forma suficiente con sus ingresos corrientes al pago de deudas que hubiere contraído, que se encuentren vencidas y/o por vencer, con uno o más acreedores, siempre que dichas deudas se hayan contraído de buena fe.</a:t>
            </a:r>
            <a:endParaRPr lang="en-US" sz="1400"/>
          </a:p>
        </p:txBody>
      </p:sp>
      <p:pic>
        <p:nvPicPr>
          <p:cNvPr id="5" name="Imagen 4" descr="Una torre de un edificio&#10;&#10;Descripción generada automáticamente">
            <a:extLst>
              <a:ext uri="{FF2B5EF4-FFF2-40B4-BE49-F238E27FC236}">
                <a16:creationId xmlns:a16="http://schemas.microsoft.com/office/drawing/2014/main" id="{47912ED1-E402-4EB9-8311-015405DA9AB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753" r="358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91584057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a16="http://schemas.microsoft.com/office/drawing/2014/main" id="{30B4CD16-11D3-4D3E-935B-EAA9A60C3082}"/>
              </a:ext>
            </a:extLst>
          </p:cNvPr>
          <p:cNvPicPr>
            <a:picLocks noChangeAspect="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73" r="7726"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C59C00E7-2579-45DE-AD45-D3416B954869}"/>
              </a:ext>
            </a:extLst>
          </p:cNvPr>
          <p:cNvSpPr>
            <a:spLocks noGrp="1"/>
          </p:cNvSpPr>
          <p:nvPr>
            <p:ph type="title"/>
          </p:nvPr>
        </p:nvSpPr>
        <p:spPr>
          <a:xfrm>
            <a:off x="508000" y="609600"/>
            <a:ext cx="6447501" cy="1320800"/>
          </a:xfrm>
        </p:spPr>
        <p:txBody>
          <a:bodyPr>
            <a:normAutofit/>
          </a:bodyPr>
          <a:lstStyle/>
          <a:p>
            <a:r>
              <a:rPr lang="es-ES" dirty="0"/>
              <a:t>Fin de la normativa</a:t>
            </a:r>
            <a:endParaRPr lang="en-US" dirty="0"/>
          </a:p>
        </p:txBody>
      </p:sp>
      <p:sp>
        <p:nvSpPr>
          <p:cNvPr id="3" name="Marcador de contenido 2">
            <a:extLst>
              <a:ext uri="{FF2B5EF4-FFF2-40B4-BE49-F238E27FC236}">
                <a16:creationId xmlns:a16="http://schemas.microsoft.com/office/drawing/2014/main" id="{5AAAA1EB-A01E-4556-A3A9-51F07DD98DC4}"/>
              </a:ext>
            </a:extLst>
          </p:cNvPr>
          <p:cNvSpPr>
            <a:spLocks noGrp="1"/>
          </p:cNvSpPr>
          <p:nvPr>
            <p:ph idx="1"/>
          </p:nvPr>
        </p:nvSpPr>
        <p:spPr>
          <a:xfrm>
            <a:off x="251520" y="1412776"/>
            <a:ext cx="8496944" cy="5184575"/>
          </a:xfrm>
        </p:spPr>
        <p:txBody>
          <a:bodyPr>
            <a:normAutofit/>
          </a:bodyPr>
          <a:lstStyle/>
          <a:p>
            <a:pPr>
              <a:lnSpc>
                <a:spcPct val="90000"/>
              </a:lnSpc>
            </a:pPr>
            <a:r>
              <a:rPr lang="es-ES" sz="1400" b="1" dirty="0">
                <a:solidFill>
                  <a:srgbClr val="FF0000"/>
                </a:solidFill>
              </a:rPr>
              <a:t>Asistir  al consumidor </a:t>
            </a:r>
            <a:r>
              <a:rPr lang="es-ES" sz="1400" b="1" dirty="0" err="1">
                <a:solidFill>
                  <a:srgbClr val="FF0000"/>
                </a:solidFill>
              </a:rPr>
              <a:t>sobreendeudado</a:t>
            </a:r>
            <a:r>
              <a:rPr lang="es-ES" sz="1400" b="1" dirty="0">
                <a:solidFill>
                  <a:srgbClr val="FF0000"/>
                </a:solidFill>
              </a:rPr>
              <a:t> brindando asesoramiento jurídico y práctico</a:t>
            </a:r>
          </a:p>
          <a:p>
            <a:pPr>
              <a:lnSpc>
                <a:spcPct val="90000"/>
              </a:lnSpc>
            </a:pPr>
            <a:r>
              <a:rPr lang="es-ES" sz="1400" dirty="0">
                <a:solidFill>
                  <a:srgbClr val="FFFFFF"/>
                </a:solidFill>
              </a:rPr>
              <a:t>Capacitar para elaboración de planes y/o estrategias de presupuesto, manejo de las finanzas familiares, análisis de ofertas de créditos, evaluación de capacidad crediticia y  endeudamiento</a:t>
            </a:r>
          </a:p>
          <a:p>
            <a:pPr>
              <a:lnSpc>
                <a:spcPct val="90000"/>
              </a:lnSpc>
            </a:pPr>
            <a:r>
              <a:rPr lang="es-ES" sz="1400" dirty="0">
                <a:solidFill>
                  <a:srgbClr val="FFFFFF"/>
                </a:solidFill>
              </a:rPr>
              <a:t>Convocar a los proveedores de servicios financieros así como a cualquier entidad y/o persona física que se dedique a la actividad crediticia, al efecto de acordar acciones referidas para dar solución a la problemática del sobreendeudamiento del consumidor.</a:t>
            </a:r>
          </a:p>
          <a:p>
            <a:pPr>
              <a:lnSpc>
                <a:spcPct val="90000"/>
              </a:lnSpc>
            </a:pPr>
            <a:r>
              <a:rPr lang="es-ES" sz="1400" b="1" dirty="0">
                <a:solidFill>
                  <a:srgbClr val="FF0000"/>
                </a:solidFill>
              </a:rPr>
              <a:t>Intermediar a través del procedimiento de conciliación a fin de acordar un plan de saneamiento de deudas entre el consumidor </a:t>
            </a:r>
            <a:r>
              <a:rPr lang="es-ES" sz="1400" b="1" dirty="0" err="1">
                <a:solidFill>
                  <a:srgbClr val="FF0000"/>
                </a:solidFill>
              </a:rPr>
              <a:t>sobreendeudado</a:t>
            </a:r>
            <a:r>
              <a:rPr lang="es-ES" sz="1400" b="1" dirty="0">
                <a:solidFill>
                  <a:srgbClr val="FF0000"/>
                </a:solidFill>
              </a:rPr>
              <a:t> y sus acreedores.</a:t>
            </a:r>
          </a:p>
          <a:p>
            <a:pPr>
              <a:lnSpc>
                <a:spcPct val="90000"/>
              </a:lnSpc>
            </a:pPr>
            <a:r>
              <a:rPr lang="es-ES" sz="1400" dirty="0">
                <a:solidFill>
                  <a:srgbClr val="FFFFFF"/>
                </a:solidFill>
              </a:rPr>
              <a:t>Crear una base de datos con información sobre los requisitos, condiciones y cláusulas de los contratos que ofrecen los proveedores de servicios financieros.</a:t>
            </a:r>
          </a:p>
          <a:p>
            <a:pPr>
              <a:lnSpc>
                <a:spcPct val="90000"/>
              </a:lnSpc>
            </a:pPr>
            <a:r>
              <a:rPr lang="es-ES" sz="1400" dirty="0">
                <a:solidFill>
                  <a:srgbClr val="FFFFFF"/>
                </a:solidFill>
              </a:rPr>
              <a:t>Publicar de manera periódica los requisitos, condiciones y cláusulas de los contratos que ofrecen los proveedores de servicios financieros, destacando aquellos que ofrezcan las mejores condiciones crediticias.</a:t>
            </a:r>
          </a:p>
          <a:p>
            <a:pPr>
              <a:lnSpc>
                <a:spcPct val="90000"/>
              </a:lnSpc>
            </a:pPr>
            <a:r>
              <a:rPr lang="es-ES" sz="1400" dirty="0">
                <a:solidFill>
                  <a:srgbClr val="FFFFFF"/>
                </a:solidFill>
              </a:rPr>
              <a:t>Efectuar  un seguimiento sobre la aplicación de las tasas de interés, cargos y conceptos aplicados en los créditos al consumo, respecto de proveedores de servicios financieros que operasen en CABA</a:t>
            </a:r>
          </a:p>
          <a:p>
            <a:pPr>
              <a:lnSpc>
                <a:spcPct val="90000"/>
              </a:lnSpc>
            </a:pPr>
            <a:r>
              <a:rPr lang="es-ES" sz="1400" dirty="0">
                <a:solidFill>
                  <a:srgbClr val="FFFFFF"/>
                </a:solidFill>
              </a:rPr>
              <a:t>Controlar los contenidos de los contratos de crédito a fin de prevenir y sancionar la aplicación de cláusulas abusivas y la publicidad engañosa</a:t>
            </a:r>
          </a:p>
          <a:p>
            <a:pPr>
              <a:lnSpc>
                <a:spcPct val="90000"/>
              </a:lnSpc>
            </a:pPr>
            <a:r>
              <a:rPr lang="es-ES" sz="1400" dirty="0">
                <a:solidFill>
                  <a:srgbClr val="FFFFFF"/>
                </a:solidFill>
              </a:rPr>
              <a:t>Iniciar las actuaciones administrativas, toda vez que se verifique el cobro de intereses excesivos, cláusulas abusivas, publicidad engañosa y otras irregularidades de las cuales pudieran ser víctimas los consumidores </a:t>
            </a:r>
            <a:r>
              <a:rPr lang="es-ES" sz="1400" dirty="0" err="1">
                <a:solidFill>
                  <a:srgbClr val="FFFFFF"/>
                </a:solidFill>
              </a:rPr>
              <a:t>sobreendeudados</a:t>
            </a:r>
            <a:endParaRPr lang="es-ES" sz="1400" dirty="0">
              <a:solidFill>
                <a:srgbClr val="FFFFFF"/>
              </a:solidFill>
            </a:endParaRPr>
          </a:p>
          <a:p>
            <a:pPr>
              <a:lnSpc>
                <a:spcPct val="90000"/>
              </a:lnSpc>
            </a:pPr>
            <a:endParaRPr lang="en-US" sz="900" dirty="0">
              <a:solidFill>
                <a:srgbClr val="FFFFFF"/>
              </a:solidFill>
            </a:endParaRPr>
          </a:p>
        </p:txBody>
      </p:sp>
      <p:sp>
        <p:nvSpPr>
          <p:cNvPr id="6" name="CuadroTexto 5">
            <a:extLst>
              <a:ext uri="{FF2B5EF4-FFF2-40B4-BE49-F238E27FC236}">
                <a16:creationId xmlns:a16="http://schemas.microsoft.com/office/drawing/2014/main" id="{C0DAD621-DD19-4A84-A0BA-CD9FF17EB98B}"/>
              </a:ext>
            </a:extLst>
          </p:cNvPr>
          <p:cNvSpPr txBox="1"/>
          <p:nvPr/>
        </p:nvSpPr>
        <p:spPr>
          <a:xfrm>
            <a:off x="6423383" y="6657945"/>
            <a:ext cx="27206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flc.in/faq-on-intermediary-rules">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136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7886700" cy="1325563"/>
          </a:xfrm>
        </p:spPr>
        <p:txBody>
          <a:bodyPr>
            <a:normAutofit/>
          </a:bodyPr>
          <a:lstStyle/>
          <a:p>
            <a:pPr>
              <a:lnSpc>
                <a:spcPct val="90000"/>
              </a:lnSpc>
            </a:pPr>
            <a:r>
              <a:rPr lang="es-MX" sz="2800" b="1"/>
              <a:t>CÓDIGO PROCESAL CIVIL, COMERCIAL Y TRIBUTARIO DE PROVINCIA DE MENDOZA</a:t>
            </a:r>
            <a:br>
              <a:rPr lang="es-MX" sz="2800" b="1"/>
            </a:br>
            <a:r>
              <a:rPr lang="es-MX" sz="2800" b="1"/>
              <a:t>Ley 9001 (vigencia 2/2018)</a:t>
            </a:r>
            <a:endParaRPr lang="es-AR" sz="2800" b="1"/>
          </a:p>
        </p:txBody>
      </p:sp>
      <p:graphicFrame>
        <p:nvGraphicFramePr>
          <p:cNvPr id="5" name="2 Marcador de contenido">
            <a:extLst>
              <a:ext uri="{FF2B5EF4-FFF2-40B4-BE49-F238E27FC236}">
                <a16:creationId xmlns:a16="http://schemas.microsoft.com/office/drawing/2014/main" id="{F7C61752-E01F-46BC-947E-F3A2C8779743}"/>
              </a:ext>
            </a:extLst>
          </p:cNvPr>
          <p:cNvGraphicFramePr>
            <a:graphicFrameLocks noGrp="1"/>
          </p:cNvGraphicFramePr>
          <p:nvPr>
            <p:ph idx="1"/>
            <p:extLst>
              <p:ext uri="{D42A27DB-BD31-4B8C-83A1-F6EECF244321}">
                <p14:modId xmlns:p14="http://schemas.microsoft.com/office/powerpoint/2010/main" val="638458387"/>
              </p:ext>
            </p:extLst>
          </p:nvPr>
        </p:nvGraphicFramePr>
        <p:xfrm>
          <a:off x="628650" y="1825624"/>
          <a:ext cx="7886700" cy="4915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68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8000" y="609600"/>
            <a:ext cx="6447501" cy="1320800"/>
          </a:xfrm>
        </p:spPr>
        <p:txBody>
          <a:bodyPr anchor="t">
            <a:normAutofit/>
          </a:bodyPr>
          <a:lstStyle/>
          <a:p>
            <a:pPr>
              <a:lnSpc>
                <a:spcPct val="90000"/>
              </a:lnSpc>
            </a:pPr>
            <a:r>
              <a:rPr lang="es-MX" sz="2800" b="1"/>
              <a:t>CÓDIGO PROCESAL CIVIL, COMERCIAL Y TRIBUTARIO DE MENDOZA</a:t>
            </a:r>
            <a:br>
              <a:rPr lang="es-MX" sz="2800" b="1"/>
            </a:br>
            <a:r>
              <a:rPr lang="es-MX" sz="2800" b="1"/>
              <a:t>Ley 9001</a:t>
            </a:r>
            <a:endParaRPr lang="es-AR" sz="2800"/>
          </a:p>
        </p:txBody>
      </p:sp>
      <p:pic>
        <p:nvPicPr>
          <p:cNvPr id="4" name="Marcador de contenido 3" descr="Imagen que contiene edificio, exterior, pasto, casa&#10;&#10;Descripción generada automáticamente">
            <a:extLst>
              <a:ext uri="{FF2B5EF4-FFF2-40B4-BE49-F238E27FC236}">
                <a16:creationId xmlns:a16="http://schemas.microsoft.com/office/drawing/2014/main" id="{21B29024-E71E-4A81-BD8F-EDA365C283C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520" y="2204864"/>
            <a:ext cx="3225105" cy="3744416"/>
          </a:xfrm>
        </p:spPr>
      </p:pic>
      <p:graphicFrame>
        <p:nvGraphicFramePr>
          <p:cNvPr id="7" name="3 Marcador de contenido"/>
          <p:cNvGraphicFramePr>
            <a:graphicFrameLocks/>
          </p:cNvGraphicFramePr>
          <p:nvPr>
            <p:extLst>
              <p:ext uri="{D42A27DB-BD31-4B8C-83A1-F6EECF244321}">
                <p14:modId xmlns:p14="http://schemas.microsoft.com/office/powerpoint/2010/main" val="3878911294"/>
              </p:ext>
            </p:extLst>
          </p:nvPr>
        </p:nvGraphicFramePr>
        <p:xfrm>
          <a:off x="3740352" y="1700808"/>
          <a:ext cx="3153742" cy="5119442"/>
        </p:xfrm>
        <a:graphic>
          <a:graphicData uri="http://schemas.openxmlformats.org/drawingml/2006/table">
            <a:tbl>
              <a:tblPr firstRow="1" bandRow="1">
                <a:tableStyleId>{3B4B98B0-60AC-42C2-AFA5-B58CD77FA1E5}</a:tableStyleId>
              </a:tblPr>
              <a:tblGrid>
                <a:gridCol w="3153742">
                  <a:extLst>
                    <a:ext uri="{9D8B030D-6E8A-4147-A177-3AD203B41FA5}">
                      <a16:colId xmlns:a16="http://schemas.microsoft.com/office/drawing/2014/main" val="20000"/>
                    </a:ext>
                  </a:extLst>
                </a:gridCol>
              </a:tblGrid>
              <a:tr h="1637801">
                <a:tc>
                  <a:txBody>
                    <a:bodyPr/>
                    <a:lstStyle/>
                    <a:p>
                      <a:pPr algn="ctr"/>
                      <a:r>
                        <a:rPr lang="es-AR" sz="2000" b="0" i="1" kern="1200" dirty="0">
                          <a:solidFill>
                            <a:schemeClr val="tx1"/>
                          </a:solidFill>
                          <a:effectLst/>
                          <a:latin typeface="+mn-lt"/>
                          <a:ea typeface="+mn-ea"/>
                          <a:cs typeface="+mn-cs"/>
                        </a:rPr>
                        <a:t>Publicidad </a:t>
                      </a:r>
                      <a:r>
                        <a:rPr lang="es-AR" sz="2000" b="0" i="1" kern="1200" dirty="0" err="1">
                          <a:solidFill>
                            <a:schemeClr val="tx1"/>
                          </a:solidFill>
                          <a:effectLst/>
                          <a:latin typeface="+mn-lt"/>
                          <a:ea typeface="+mn-ea"/>
                          <a:cs typeface="+mn-cs"/>
                        </a:rPr>
                        <a:t>edictal</a:t>
                      </a:r>
                      <a:r>
                        <a:rPr lang="es-AR" sz="2000" b="0" i="1" kern="1200" dirty="0">
                          <a:solidFill>
                            <a:schemeClr val="tx1"/>
                          </a:solidFill>
                          <a:effectLst/>
                          <a:latin typeface="+mn-lt"/>
                          <a:ea typeface="+mn-ea"/>
                          <a:cs typeface="+mn-cs"/>
                        </a:rPr>
                        <a:t>  y luego los efectos</a:t>
                      </a:r>
                    </a:p>
                  </a:txBody>
                  <a:tcPr marL="53725" marR="53725" marT="26862" marB="26862"/>
                </a:tc>
                <a:extLst>
                  <a:ext uri="{0D108BD9-81ED-4DB2-BD59-A6C34878D82A}">
                    <a16:rowId xmlns:a16="http://schemas.microsoft.com/office/drawing/2014/main" val="10000"/>
                  </a:ext>
                </a:extLst>
              </a:tr>
              <a:tr h="1693823">
                <a:tc>
                  <a:txBody>
                    <a:bodyPr/>
                    <a:lstStyle/>
                    <a:p>
                      <a:pPr algn="ctr"/>
                      <a:r>
                        <a:rPr lang="es-MX" sz="2000" dirty="0"/>
                        <a:t>Simplifica algunos recaudos: certificación contable</a:t>
                      </a:r>
                      <a:endParaRPr lang="es-AR" sz="2000" dirty="0"/>
                    </a:p>
                  </a:txBody>
                  <a:tcPr marL="53725" marR="53725" marT="26862" marB="26862"/>
                </a:tc>
                <a:extLst>
                  <a:ext uri="{0D108BD9-81ED-4DB2-BD59-A6C34878D82A}">
                    <a16:rowId xmlns:a16="http://schemas.microsoft.com/office/drawing/2014/main" val="10001"/>
                  </a:ext>
                </a:extLst>
              </a:tr>
              <a:tr h="1160547">
                <a:tc>
                  <a:txBody>
                    <a:bodyPr/>
                    <a:lstStyle/>
                    <a:p>
                      <a:pPr algn="ctr"/>
                      <a:r>
                        <a:rPr lang="es-MX" sz="2000" dirty="0"/>
                        <a:t>Suspensión de acciones y de códigos de descuento</a:t>
                      </a:r>
                      <a:endParaRPr lang="es-AR" sz="2000" dirty="0"/>
                    </a:p>
                  </a:txBody>
                  <a:tcPr marL="53725" marR="53725" marT="26862" marB="26862"/>
                </a:tc>
                <a:extLst>
                  <a:ext uri="{0D108BD9-81ED-4DB2-BD59-A6C34878D82A}">
                    <a16:rowId xmlns:a16="http://schemas.microsoft.com/office/drawing/2014/main" val="10002"/>
                  </a:ext>
                </a:extLst>
              </a:tr>
              <a:tr h="627271">
                <a:tc>
                  <a:txBody>
                    <a:bodyPr/>
                    <a:lstStyle/>
                    <a:p>
                      <a:pPr algn="ctr"/>
                      <a:r>
                        <a:rPr lang="es-MX" sz="2000" dirty="0"/>
                        <a:t>Listado no legajo </a:t>
                      </a:r>
                    </a:p>
                  </a:txBody>
                  <a:tcPr marL="53725" marR="53725" marT="26862" marB="2686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183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1140" y="1261331"/>
            <a:ext cx="3169211" cy="3002662"/>
          </a:xfrm>
        </p:spPr>
        <p:txBody>
          <a:bodyPr vert="horz" lIns="91440" tIns="45720" rIns="91440" bIns="45720" rtlCol="0" anchor="b">
            <a:normAutofit/>
          </a:bodyPr>
          <a:lstStyle/>
          <a:p>
            <a:pPr>
              <a:lnSpc>
                <a:spcPct val="90000"/>
              </a:lnSpc>
            </a:pPr>
            <a:endParaRPr lang="en-US" sz="2900" kern="1200" dirty="0">
              <a:solidFill>
                <a:schemeClr val="accent1"/>
              </a:solidFill>
              <a:latin typeface="+mj-lt"/>
              <a:ea typeface="+mj-ea"/>
              <a:cs typeface="+mj-cs"/>
            </a:endParaRPr>
          </a:p>
        </p:txBody>
      </p:sp>
      <p:graphicFrame>
        <p:nvGraphicFramePr>
          <p:cNvPr id="7" name="3 Marcador de contenido"/>
          <p:cNvGraphicFramePr>
            <a:graphicFrameLocks/>
          </p:cNvGraphicFramePr>
          <p:nvPr>
            <p:extLst>
              <p:ext uri="{D42A27DB-BD31-4B8C-83A1-F6EECF244321}">
                <p14:modId xmlns:p14="http://schemas.microsoft.com/office/powerpoint/2010/main" val="2190951509"/>
              </p:ext>
            </p:extLst>
          </p:nvPr>
        </p:nvGraphicFramePr>
        <p:xfrm>
          <a:off x="666452" y="260648"/>
          <a:ext cx="3665515" cy="6206904"/>
        </p:xfrm>
        <a:graphic>
          <a:graphicData uri="http://schemas.openxmlformats.org/drawingml/2006/table">
            <a:tbl>
              <a:tblPr firstRow="1" bandRow="1">
                <a:tableStyleId>{7E9639D4-E3E2-4D34-9284-5A2195B3D0D7}</a:tableStyleId>
              </a:tblPr>
              <a:tblGrid>
                <a:gridCol w="3665515">
                  <a:extLst>
                    <a:ext uri="{9D8B030D-6E8A-4147-A177-3AD203B41FA5}">
                      <a16:colId xmlns:a16="http://schemas.microsoft.com/office/drawing/2014/main" val="20000"/>
                    </a:ext>
                  </a:extLst>
                </a:gridCol>
              </a:tblGrid>
              <a:tr h="5083291">
                <a:tc>
                  <a:txBody>
                    <a:bodyPr/>
                    <a:lstStyle/>
                    <a:p>
                      <a:pPr algn="ctr"/>
                      <a:r>
                        <a:rPr lang="es-MX" sz="1400" dirty="0">
                          <a:solidFill>
                            <a:srgbClr val="FFFF00"/>
                          </a:solidFill>
                        </a:rPr>
                        <a:t>Art. 365</a:t>
                      </a:r>
                      <a:r>
                        <a:rPr lang="es-MX" sz="1400" baseline="0" dirty="0">
                          <a:solidFill>
                            <a:srgbClr val="FFFF00"/>
                          </a:solidFill>
                        </a:rPr>
                        <a:t> Homologación de acuerdos parciales</a:t>
                      </a:r>
                    </a:p>
                    <a:p>
                      <a:pPr algn="ctr"/>
                      <a:endParaRPr lang="es-MX" sz="1400" dirty="0">
                        <a:solidFill>
                          <a:schemeClr val="tx1"/>
                        </a:solidFill>
                      </a:endParaRPr>
                    </a:p>
                    <a:p>
                      <a:pPr algn="ctr"/>
                      <a:r>
                        <a:rPr lang="es-AR" sz="1800" b="0" i="1" kern="1200" dirty="0">
                          <a:solidFill>
                            <a:schemeClr val="tx1"/>
                          </a:solidFill>
                          <a:effectLst/>
                          <a:latin typeface="+mn-lt"/>
                          <a:ea typeface="+mn-ea"/>
                          <a:cs typeface="+mn-cs"/>
                        </a:rPr>
                        <a:t>“En caso que no sean alcanzadas las mayorías de ley, a pedido de parte el Juez podrá homologar el acuerdo que hubiere sido alcanzado con los acreedores, con efecto exclusivo entre ellas, siempre que tal alternativa haya sido prevista en el mismo acuerdo y en la medida que se estime que ello permitirá superar la cesación de pagos o las dificultades económicas o financieras de carácter general.</a:t>
                      </a:r>
                    </a:p>
                    <a:p>
                      <a:pPr algn="ctr"/>
                      <a:r>
                        <a:rPr lang="es-AR" sz="1800" b="0" i="1" kern="1200" dirty="0">
                          <a:solidFill>
                            <a:schemeClr val="tx1"/>
                          </a:solidFill>
                          <a:effectLst/>
                          <a:latin typeface="+mn-lt"/>
                          <a:ea typeface="+mn-ea"/>
                          <a:cs typeface="+mn-cs"/>
                        </a:rPr>
                        <a:t>El acuerdo parcial homologado y los pagos que en consecuencia se efectúen, serán oponibles en caso de una quiebra posterior”</a:t>
                      </a:r>
                    </a:p>
                  </a:txBody>
                  <a:tcPr marL="64841" marR="64841" marT="32420" marB="32420">
                    <a:noFill/>
                  </a:tcPr>
                </a:tc>
                <a:extLst>
                  <a:ext uri="{0D108BD9-81ED-4DB2-BD59-A6C34878D82A}">
                    <a16:rowId xmlns:a16="http://schemas.microsoft.com/office/drawing/2014/main" val="10000"/>
                  </a:ext>
                </a:extLst>
              </a:tr>
              <a:tr h="838544">
                <a:tc>
                  <a:txBody>
                    <a:bodyPr/>
                    <a:lstStyle/>
                    <a:p>
                      <a:pPr algn="ctr"/>
                      <a:r>
                        <a:rPr lang="es-MX" sz="1800" b="0" i="0" kern="1200" dirty="0">
                          <a:solidFill>
                            <a:srgbClr val="FF0000"/>
                          </a:solidFill>
                          <a:effectLst/>
                          <a:latin typeface="+mn-lt"/>
                          <a:ea typeface="+mn-ea"/>
                          <a:cs typeface="+mn-cs"/>
                        </a:rPr>
                        <a:t>Homologación</a:t>
                      </a:r>
                    </a:p>
                    <a:p>
                      <a:pPr algn="ctr"/>
                      <a:r>
                        <a:rPr lang="es-MX" sz="1800" b="0" i="0" kern="1200" dirty="0">
                          <a:solidFill>
                            <a:srgbClr val="FF0000"/>
                          </a:solidFill>
                          <a:effectLst/>
                          <a:latin typeface="+mn-lt"/>
                          <a:ea typeface="+mn-ea"/>
                          <a:cs typeface="+mn-cs"/>
                        </a:rPr>
                        <a:t>Oponibilidad</a:t>
                      </a:r>
                      <a:endParaRPr lang="es-AR" sz="1800" b="0" i="0" kern="1200" dirty="0">
                        <a:solidFill>
                          <a:srgbClr val="FF0000"/>
                        </a:solidFill>
                        <a:effectLst/>
                        <a:latin typeface="+mn-lt"/>
                        <a:ea typeface="+mn-ea"/>
                        <a:cs typeface="+mn-cs"/>
                      </a:endParaRPr>
                    </a:p>
                  </a:txBody>
                  <a:tcPr marL="64841" marR="64841" marT="32420" marB="32420"/>
                </a:tc>
                <a:extLst>
                  <a:ext uri="{0D108BD9-81ED-4DB2-BD59-A6C34878D82A}">
                    <a16:rowId xmlns:a16="http://schemas.microsoft.com/office/drawing/2014/main" val="10001"/>
                  </a:ext>
                </a:extLst>
              </a:tr>
            </a:tbl>
          </a:graphicData>
        </a:graphic>
      </p:graphicFrame>
      <p:pic>
        <p:nvPicPr>
          <p:cNvPr id="4" name="Imagen 3" descr="Imagen que contiene edificio, ventana, grafiti&#10;&#10;Descripción generada automáticamente">
            <a:extLst>
              <a:ext uri="{FF2B5EF4-FFF2-40B4-BE49-F238E27FC236}">
                <a16:creationId xmlns:a16="http://schemas.microsoft.com/office/drawing/2014/main" id="{ED53F85D-A9DF-4B17-BC1E-40FACA3CE8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16016" y="1333912"/>
            <a:ext cx="2809875" cy="2857500"/>
          </a:xfrm>
          <a:prstGeom prst="rect">
            <a:avLst/>
          </a:prstGeom>
        </p:spPr>
      </p:pic>
    </p:spTree>
    <p:extLst>
      <p:ext uri="{BB962C8B-B14F-4D97-AF65-F5344CB8AC3E}">
        <p14:creationId xmlns:p14="http://schemas.microsoft.com/office/powerpoint/2010/main" val="75168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8000" y="609600"/>
            <a:ext cx="6447501" cy="1320800"/>
          </a:xfrm>
        </p:spPr>
        <p:txBody>
          <a:bodyPr>
            <a:normAutofit/>
          </a:bodyPr>
          <a:lstStyle/>
          <a:p>
            <a:pPr>
              <a:lnSpc>
                <a:spcPct val="90000"/>
              </a:lnSpc>
            </a:pPr>
            <a:r>
              <a:rPr lang="es-MX" sz="2800" b="1"/>
              <a:t>CÓDIGO PROCESAL CIVIL,COMERCIAL Y TRIBUTARIO DE MENDOZA</a:t>
            </a:r>
            <a:br>
              <a:rPr lang="es-MX" sz="2800" b="1"/>
            </a:br>
            <a:r>
              <a:rPr lang="es-MX" sz="2800" b="1"/>
              <a:t>Ley 9001</a:t>
            </a:r>
            <a:endParaRPr lang="es-AR" sz="2800"/>
          </a:p>
        </p:txBody>
      </p:sp>
      <p:graphicFrame>
        <p:nvGraphicFramePr>
          <p:cNvPr id="18" name="3 Marcador de contenido"/>
          <p:cNvGraphicFramePr>
            <a:graphicFrameLocks noGrp="1"/>
          </p:cNvGraphicFramePr>
          <p:nvPr>
            <p:ph idx="1"/>
            <p:extLst>
              <p:ext uri="{D42A27DB-BD31-4B8C-83A1-F6EECF244321}">
                <p14:modId xmlns:p14="http://schemas.microsoft.com/office/powerpoint/2010/main" val="3359785859"/>
              </p:ext>
            </p:extLst>
          </p:nvPr>
        </p:nvGraphicFramePr>
        <p:xfrm>
          <a:off x="179512" y="3068960"/>
          <a:ext cx="6775722" cy="3932212"/>
        </p:xfrm>
        <a:graphic>
          <a:graphicData uri="http://schemas.openxmlformats.org/drawingml/2006/table">
            <a:tbl>
              <a:tblPr firstRow="1" bandRow="1">
                <a:noFill/>
                <a:tableStyleId>{7E9639D4-E3E2-4D34-9284-5A2195B3D0D7}</a:tableStyleId>
              </a:tblPr>
              <a:tblGrid>
                <a:gridCol w="6775722">
                  <a:extLst>
                    <a:ext uri="{9D8B030D-6E8A-4147-A177-3AD203B41FA5}">
                      <a16:colId xmlns:a16="http://schemas.microsoft.com/office/drawing/2014/main" val="20000"/>
                    </a:ext>
                  </a:extLst>
                </a:gridCol>
              </a:tblGrid>
              <a:tr h="3932212">
                <a:tc>
                  <a:txBody>
                    <a:bodyPr/>
                    <a:lstStyle/>
                    <a:p>
                      <a:pPr algn="ctr"/>
                      <a:r>
                        <a:rPr lang="es-MX" sz="2600" i="1" dirty="0">
                          <a:solidFill>
                            <a:schemeClr val="tx1">
                              <a:lumMod val="75000"/>
                              <a:lumOff val="25000"/>
                            </a:schemeClr>
                          </a:solidFill>
                        </a:rPr>
                        <a:t>Art. 369</a:t>
                      </a:r>
                      <a:r>
                        <a:rPr lang="es-MX" sz="2600" i="1" baseline="0" dirty="0">
                          <a:solidFill>
                            <a:schemeClr val="tx1">
                              <a:lumMod val="75000"/>
                              <a:lumOff val="25000"/>
                            </a:schemeClr>
                          </a:solidFill>
                        </a:rPr>
                        <a:t>  Mediación</a:t>
                      </a:r>
                      <a:endParaRPr lang="es-MX" sz="2600" i="1" dirty="0">
                        <a:solidFill>
                          <a:schemeClr val="tx1">
                            <a:lumMod val="75000"/>
                            <a:lumOff val="25000"/>
                          </a:schemeClr>
                        </a:solidFill>
                      </a:endParaRPr>
                    </a:p>
                    <a:p>
                      <a:pPr algn="ctr"/>
                      <a:r>
                        <a:rPr lang="es-AR" sz="2600" b="0" i="1" kern="1200" dirty="0">
                          <a:solidFill>
                            <a:schemeClr val="tx1">
                              <a:lumMod val="75000"/>
                              <a:lumOff val="25000"/>
                            </a:schemeClr>
                          </a:solidFill>
                          <a:effectLst/>
                          <a:latin typeface="+mn-lt"/>
                          <a:ea typeface="+mn-ea"/>
                          <a:cs typeface="+mn-cs"/>
                        </a:rPr>
                        <a:t>“En cualquier etapa del trámite el Juez podrá disponer y el deudor o cualquier acreedor, solicitar, que sea abierta la instancia de mediación por un plazo no mayor a quince (15) días; la cual tramitará en la sede del Tribunal</a:t>
                      </a:r>
                      <a:r>
                        <a:rPr lang="es-AR" sz="2600" b="0" i="0" kern="1200" dirty="0">
                          <a:solidFill>
                            <a:schemeClr val="tx1">
                              <a:lumMod val="75000"/>
                              <a:lumOff val="25000"/>
                            </a:schemeClr>
                          </a:solidFill>
                          <a:effectLst/>
                          <a:latin typeface="+mn-lt"/>
                          <a:ea typeface="+mn-ea"/>
                          <a:cs typeface="+mn-cs"/>
                        </a:rPr>
                        <a:t>”</a:t>
                      </a:r>
                      <a:endParaRPr lang="es-AR" sz="2600" b="0" i="1" kern="1200" dirty="0">
                        <a:solidFill>
                          <a:schemeClr val="tx1">
                            <a:lumMod val="75000"/>
                            <a:lumOff val="25000"/>
                          </a:schemeClr>
                        </a:solidFill>
                        <a:effectLst/>
                        <a:latin typeface="+mn-lt"/>
                        <a:ea typeface="+mn-ea"/>
                        <a:cs typeface="+mn-cs"/>
                      </a:endParaRPr>
                    </a:p>
                  </a:txBody>
                  <a:tcPr marL="335211" marR="201126" marT="201126" marB="20112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bl>
          </a:graphicData>
        </a:graphic>
      </p:graphicFrame>
      <p:pic>
        <p:nvPicPr>
          <p:cNvPr id="4" name="Imagen 3" descr="Imagen que contiene reloj&#10;&#10;Descripción generada automáticamente">
            <a:extLst>
              <a:ext uri="{FF2B5EF4-FFF2-40B4-BE49-F238E27FC236}">
                <a16:creationId xmlns:a16="http://schemas.microsoft.com/office/drawing/2014/main" id="{F704F0F9-40C1-47D1-AC83-F45E834A69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8144" y="1052736"/>
            <a:ext cx="2708920" cy="2476500"/>
          </a:xfrm>
          <a:prstGeom prst="rect">
            <a:avLst/>
          </a:prstGeom>
        </p:spPr>
      </p:pic>
    </p:spTree>
    <p:extLst>
      <p:ext uri="{BB962C8B-B14F-4D97-AF65-F5344CB8AC3E}">
        <p14:creationId xmlns:p14="http://schemas.microsoft.com/office/powerpoint/2010/main" val="3302465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descr="Imagen que contiene dibujo&#10;&#10;Descripción generada automáticamente">
            <a:extLst>
              <a:ext uri="{FF2B5EF4-FFF2-40B4-BE49-F238E27FC236}">
                <a16:creationId xmlns:a16="http://schemas.microsoft.com/office/drawing/2014/main" id="{31934A9F-53A8-49E2-B6C9-F4E66D12DA2D}"/>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58696" y="1412776"/>
            <a:ext cx="4594924" cy="3881437"/>
          </a:xfrm>
        </p:spPr>
      </p:pic>
      <p:graphicFrame>
        <p:nvGraphicFramePr>
          <p:cNvPr id="7" name="3 Marcador de contenido"/>
          <p:cNvGraphicFramePr>
            <a:graphicFrameLocks/>
          </p:cNvGraphicFramePr>
          <p:nvPr>
            <p:extLst>
              <p:ext uri="{D42A27DB-BD31-4B8C-83A1-F6EECF244321}">
                <p14:modId xmlns:p14="http://schemas.microsoft.com/office/powerpoint/2010/main" val="3245212385"/>
              </p:ext>
            </p:extLst>
          </p:nvPr>
        </p:nvGraphicFramePr>
        <p:xfrm>
          <a:off x="210711" y="188641"/>
          <a:ext cx="3929241" cy="6485552"/>
        </p:xfrm>
        <a:graphic>
          <a:graphicData uri="http://schemas.openxmlformats.org/drawingml/2006/table">
            <a:tbl>
              <a:tblPr firstRow="1" bandRow="1">
                <a:tableStyleId>{7E9639D4-E3E2-4D34-9284-5A2195B3D0D7}</a:tableStyleId>
              </a:tblPr>
              <a:tblGrid>
                <a:gridCol w="3929241">
                  <a:extLst>
                    <a:ext uri="{9D8B030D-6E8A-4147-A177-3AD203B41FA5}">
                      <a16:colId xmlns:a16="http://schemas.microsoft.com/office/drawing/2014/main" val="20000"/>
                    </a:ext>
                  </a:extLst>
                </a:gridCol>
              </a:tblGrid>
              <a:tr h="5054640">
                <a:tc>
                  <a:txBody>
                    <a:bodyPr/>
                    <a:lstStyle/>
                    <a:p>
                      <a:pPr algn="ctr"/>
                      <a:r>
                        <a:rPr lang="es-MX" sz="1400" dirty="0">
                          <a:solidFill>
                            <a:schemeClr val="tx1"/>
                          </a:solidFill>
                        </a:rPr>
                        <a:t>Art. 370</a:t>
                      </a:r>
                      <a:r>
                        <a:rPr lang="es-MX" sz="1400" baseline="0" dirty="0">
                          <a:solidFill>
                            <a:schemeClr val="tx1"/>
                          </a:solidFill>
                        </a:rPr>
                        <a:t>  Audiencia conciliatoria. Rebeldía</a:t>
                      </a:r>
                    </a:p>
                    <a:p>
                      <a:pPr algn="ctr"/>
                      <a:r>
                        <a:rPr lang="es-AR" sz="1400" b="0" i="1" kern="1200" dirty="0">
                          <a:solidFill>
                            <a:schemeClr val="tx1"/>
                          </a:solidFill>
                          <a:effectLst/>
                          <a:latin typeface="+mn-lt"/>
                          <a:ea typeface="+mn-ea"/>
                          <a:cs typeface="+mn-cs"/>
                        </a:rPr>
                        <a:t>Si vencido el período de negociación no hubiesen sido acompañadas las conformidades en las mayorías de ley, a pedido del deudor, el Juez podrá fijar una audiencia conciliatoria a fin de promover la celebración del acuerdo.</a:t>
                      </a:r>
                    </a:p>
                    <a:p>
                      <a:pPr algn="ctr"/>
                      <a:r>
                        <a:rPr lang="es-AR" sz="1400" b="0" i="1" kern="1200" dirty="0">
                          <a:solidFill>
                            <a:schemeClr val="tx1"/>
                          </a:solidFill>
                          <a:effectLst/>
                          <a:latin typeface="+mn-lt"/>
                          <a:ea typeface="+mn-ea"/>
                          <a:cs typeface="+mn-cs"/>
                        </a:rPr>
                        <a:t>En su petición, el deudor deberá acreditar que ha agotado las diligencias necesarias para la formación del consentimiento sin que los acreedores hayan manifestado su voluntad (positiva o negativa) en la proporción necesaria para la conformación del acuerdo.</a:t>
                      </a:r>
                    </a:p>
                    <a:p>
                      <a:pPr algn="ctr"/>
                      <a:r>
                        <a:rPr lang="es-AR" sz="1400" b="0" i="1" kern="1200" dirty="0">
                          <a:solidFill>
                            <a:schemeClr val="tx1"/>
                          </a:solidFill>
                          <a:effectLst/>
                          <a:latin typeface="+mn-lt"/>
                          <a:ea typeface="+mn-ea"/>
                          <a:cs typeface="+mn-cs"/>
                        </a:rPr>
                        <a:t>Esta decisión debe ser notificada por cédula.</a:t>
                      </a:r>
                    </a:p>
                    <a:p>
                      <a:pPr algn="ctr"/>
                      <a:r>
                        <a:rPr lang="es-AR" sz="1400" b="0" i="1" kern="1200" dirty="0">
                          <a:solidFill>
                            <a:srgbClr val="FFFF00"/>
                          </a:solidFill>
                          <a:effectLst/>
                          <a:latin typeface="+mn-lt"/>
                          <a:ea typeface="+mn-ea"/>
                          <a:cs typeface="+mn-cs"/>
                        </a:rPr>
                        <a:t>El acreedor denunciado que no comparezca a la audiencia será declarado rebelde, con los efectos de no integrar su crédito la base para el cómputo de mayorías y resultándole aplicable el acuerdo que resulte homologado </a:t>
                      </a:r>
                      <a:r>
                        <a:rPr lang="es-AR" sz="1400" b="0" i="1" kern="1200" dirty="0">
                          <a:solidFill>
                            <a:schemeClr val="tx1"/>
                          </a:solidFill>
                          <a:effectLst/>
                          <a:latin typeface="+mn-lt"/>
                          <a:ea typeface="+mn-ea"/>
                          <a:cs typeface="+mn-cs"/>
                        </a:rPr>
                        <a:t>conforme lo prevé el</a:t>
                      </a:r>
                      <a:r>
                        <a:rPr lang="es-AR" sz="1400" b="0" i="1" u="none" strike="noStrike" kern="1200" dirty="0">
                          <a:solidFill>
                            <a:schemeClr val="tx1"/>
                          </a:solidFill>
                          <a:effectLst/>
                          <a:latin typeface="+mn-lt"/>
                          <a:ea typeface="+mn-ea"/>
                          <a:cs typeface="+mn-cs"/>
                          <a:hlinkClick r:id="rId4"/>
                        </a:rPr>
                        <a:t> Art. 56 de la Ley 24.522</a:t>
                      </a:r>
                      <a:r>
                        <a:rPr lang="es-AR" sz="1400" b="0" i="1" kern="1200" dirty="0">
                          <a:solidFill>
                            <a:schemeClr val="tx1"/>
                          </a:solidFill>
                          <a:effectLst/>
                          <a:latin typeface="+mn-lt"/>
                          <a:ea typeface="+mn-ea"/>
                          <a:cs typeface="+mn-cs"/>
                        </a:rPr>
                        <a:t>. La rebeldía y la homologación deben ser notificadas por cédula.</a:t>
                      </a:r>
                    </a:p>
                    <a:p>
                      <a:pPr algn="ctr"/>
                      <a:endParaRPr lang="es-MX" sz="1200" dirty="0"/>
                    </a:p>
                  </a:txBody>
                  <a:tcPr marL="59312" marR="59312" marT="29656" marB="29656">
                    <a:noFill/>
                  </a:tcPr>
                </a:tc>
                <a:extLst>
                  <a:ext uri="{0D108BD9-81ED-4DB2-BD59-A6C34878D82A}">
                    <a16:rowId xmlns:a16="http://schemas.microsoft.com/office/drawing/2014/main" val="10000"/>
                  </a:ext>
                </a:extLst>
              </a:tr>
              <a:tr h="1426080">
                <a:tc>
                  <a:txBody>
                    <a:bodyPr/>
                    <a:lstStyle/>
                    <a:p>
                      <a:pPr marL="285750" indent="-285750" algn="ctr">
                        <a:buFont typeface="Arial" panose="020B0604020202020204" pitchFamily="34" charset="0"/>
                        <a:buChar char="•"/>
                      </a:pPr>
                      <a:r>
                        <a:rPr lang="es-MX" sz="1800" b="0" i="0" kern="1200" dirty="0">
                          <a:solidFill>
                            <a:schemeClr val="tx1"/>
                          </a:solidFill>
                          <a:effectLst/>
                          <a:latin typeface="+mn-lt"/>
                          <a:ea typeface="+mn-ea"/>
                          <a:cs typeface="+mn-cs"/>
                        </a:rPr>
                        <a:t>Petición de parte</a:t>
                      </a:r>
                    </a:p>
                    <a:p>
                      <a:pPr marL="285750" indent="-285750" algn="ctr">
                        <a:buFont typeface="Arial" panose="020B0604020202020204" pitchFamily="34" charset="0"/>
                        <a:buChar char="•"/>
                      </a:pPr>
                      <a:r>
                        <a:rPr lang="es-MX" sz="1800" b="0" i="0" kern="1200" dirty="0">
                          <a:solidFill>
                            <a:schemeClr val="tx1"/>
                          </a:solidFill>
                          <a:effectLst/>
                          <a:latin typeface="+mn-lt"/>
                          <a:ea typeface="+mn-ea"/>
                          <a:cs typeface="+mn-cs"/>
                        </a:rPr>
                        <a:t>Acreditar que agotó</a:t>
                      </a:r>
                      <a:r>
                        <a:rPr lang="es-MX" sz="1800" b="0" i="0" kern="1200" baseline="0" dirty="0">
                          <a:solidFill>
                            <a:schemeClr val="tx1"/>
                          </a:solidFill>
                          <a:effectLst/>
                          <a:latin typeface="+mn-lt"/>
                          <a:ea typeface="+mn-ea"/>
                          <a:cs typeface="+mn-cs"/>
                        </a:rPr>
                        <a:t> las diligencias necesarias para obtener una manifestación de voluntad: </a:t>
                      </a:r>
                      <a:r>
                        <a:rPr lang="es-MX" sz="1800" b="0" i="1" kern="1200" baseline="0" dirty="0">
                          <a:solidFill>
                            <a:schemeClr val="tx1"/>
                          </a:solidFill>
                          <a:effectLst/>
                          <a:latin typeface="+mn-lt"/>
                          <a:ea typeface="+mn-ea"/>
                          <a:cs typeface="+mn-cs"/>
                        </a:rPr>
                        <a:t>prueba posible</a:t>
                      </a:r>
                      <a:r>
                        <a:rPr lang="es-MX" sz="1800" b="0" i="0" kern="1200" baseline="0" dirty="0">
                          <a:solidFill>
                            <a:schemeClr val="tx1"/>
                          </a:solidFill>
                          <a:effectLst/>
                          <a:latin typeface="+mn-lt"/>
                          <a:ea typeface="+mn-ea"/>
                          <a:cs typeface="+mn-cs"/>
                        </a:rPr>
                        <a:t>?</a:t>
                      </a:r>
                      <a:endParaRPr lang="es-AR" sz="1800" b="0" i="0" kern="1200" dirty="0">
                        <a:solidFill>
                          <a:schemeClr val="tx1"/>
                        </a:solidFill>
                        <a:effectLst/>
                        <a:latin typeface="+mn-lt"/>
                        <a:ea typeface="+mn-ea"/>
                        <a:cs typeface="+mn-cs"/>
                      </a:endParaRPr>
                    </a:p>
                  </a:txBody>
                  <a:tcPr marL="59312" marR="59312" marT="29656" marB="2965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9286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3 Marcador de contenido"/>
          <p:cNvGraphicFramePr>
            <a:graphicFrameLocks/>
          </p:cNvGraphicFramePr>
          <p:nvPr>
            <p:extLst>
              <p:ext uri="{D42A27DB-BD31-4B8C-83A1-F6EECF244321}">
                <p14:modId xmlns:p14="http://schemas.microsoft.com/office/powerpoint/2010/main" val="234174074"/>
              </p:ext>
            </p:extLst>
          </p:nvPr>
        </p:nvGraphicFramePr>
        <p:xfrm>
          <a:off x="395536" y="476673"/>
          <a:ext cx="3936431" cy="3961220"/>
        </p:xfrm>
        <a:graphic>
          <a:graphicData uri="http://schemas.openxmlformats.org/drawingml/2006/table">
            <a:tbl>
              <a:tblPr firstRow="1" bandRow="1">
                <a:tableStyleId>{7E9639D4-E3E2-4D34-9284-5A2195B3D0D7}</a:tableStyleId>
              </a:tblPr>
              <a:tblGrid>
                <a:gridCol w="3936431">
                  <a:extLst>
                    <a:ext uri="{9D8B030D-6E8A-4147-A177-3AD203B41FA5}">
                      <a16:colId xmlns:a16="http://schemas.microsoft.com/office/drawing/2014/main" val="20000"/>
                    </a:ext>
                  </a:extLst>
                </a:gridCol>
              </a:tblGrid>
              <a:tr h="3744416">
                <a:tc>
                  <a:txBody>
                    <a:bodyPr/>
                    <a:lstStyle/>
                    <a:p>
                      <a:pPr algn="ctr"/>
                      <a:r>
                        <a:rPr lang="es-MX" sz="1600" dirty="0">
                          <a:solidFill>
                            <a:schemeClr val="tx1"/>
                          </a:solidFill>
                        </a:rPr>
                        <a:t>Art. 371</a:t>
                      </a:r>
                      <a:r>
                        <a:rPr lang="es-MX" sz="1600" baseline="0" dirty="0">
                          <a:solidFill>
                            <a:schemeClr val="tx1"/>
                          </a:solidFill>
                        </a:rPr>
                        <a:t>  </a:t>
                      </a:r>
                      <a:r>
                        <a:rPr lang="es-MX" sz="1600" baseline="0" dirty="0">
                          <a:solidFill>
                            <a:srgbClr val="FFFF00"/>
                          </a:solidFill>
                        </a:rPr>
                        <a:t>Plan de saneamiento</a:t>
                      </a:r>
                    </a:p>
                    <a:p>
                      <a:pPr algn="ctr"/>
                      <a:r>
                        <a:rPr lang="es-AR" sz="1600" b="0" i="1" kern="1200" dirty="0">
                          <a:solidFill>
                            <a:schemeClr val="tx1"/>
                          </a:solidFill>
                          <a:effectLst/>
                          <a:latin typeface="+mn-lt"/>
                          <a:ea typeface="+mn-ea"/>
                          <a:cs typeface="+mn-cs"/>
                        </a:rPr>
                        <a:t>“Cuando la incomparecencia de los acreedores denunciados sea total, el Juez podrá aprobar un plan de saneamiento, el cual deberá comprometer, al menos, el porcentual máximo de embargo sobre el salario dispuesto por la normativa correspondiente, por el término de un (1) año.</a:t>
                      </a:r>
                    </a:p>
                    <a:p>
                      <a:pPr algn="ctr"/>
                      <a:r>
                        <a:rPr lang="es-AR" sz="1600" b="0" i="1" kern="1200" dirty="0">
                          <a:solidFill>
                            <a:schemeClr val="tx1"/>
                          </a:solidFill>
                          <a:effectLst/>
                          <a:latin typeface="+mn-lt"/>
                          <a:ea typeface="+mn-ea"/>
                          <a:cs typeface="+mn-cs"/>
                        </a:rPr>
                        <a:t>El plan de saneamiento tendrá los efectos previstos en el </a:t>
                      </a:r>
                      <a:r>
                        <a:rPr lang="es-AR" sz="1600" b="0" i="1" u="none" strike="noStrike" kern="1200" dirty="0">
                          <a:solidFill>
                            <a:schemeClr val="tx1"/>
                          </a:solidFill>
                          <a:effectLst/>
                          <a:latin typeface="+mn-lt"/>
                          <a:ea typeface="+mn-ea"/>
                          <a:cs typeface="+mn-cs"/>
                          <a:hlinkClick r:id="rId2"/>
                        </a:rPr>
                        <a:t>Art. 56 de la Ley 24.522</a:t>
                      </a:r>
                      <a:r>
                        <a:rPr lang="es-AR" sz="1600" b="0" i="1" kern="1200" dirty="0">
                          <a:solidFill>
                            <a:schemeClr val="tx1"/>
                          </a:solidFill>
                          <a:effectLst/>
                          <a:latin typeface="+mn-lt"/>
                          <a:ea typeface="+mn-ea"/>
                          <a:cs typeface="+mn-cs"/>
                        </a:rPr>
                        <a:t>, sólo respecto de los créditos denunciados por el deudor.”</a:t>
                      </a:r>
                    </a:p>
                    <a:p>
                      <a:pPr algn="ctr"/>
                      <a:endParaRPr lang="es-MX" sz="1600" baseline="0" dirty="0"/>
                    </a:p>
                    <a:p>
                      <a:pPr algn="ctr"/>
                      <a:endParaRPr lang="es-MX" sz="1600" dirty="0"/>
                    </a:p>
                  </a:txBody>
                  <a:tcPr marL="59779" marR="59779" marT="29890" marB="29890">
                    <a:noFill/>
                  </a:tcPr>
                </a:tc>
                <a:extLst>
                  <a:ext uri="{0D108BD9-81ED-4DB2-BD59-A6C34878D82A}">
                    <a16:rowId xmlns:a16="http://schemas.microsoft.com/office/drawing/2014/main" val="10000"/>
                  </a:ext>
                </a:extLst>
              </a:tr>
            </a:tbl>
          </a:graphicData>
        </a:graphic>
      </p:graphicFrame>
      <p:pic>
        <p:nvPicPr>
          <p:cNvPr id="4" name="Imagen 3" descr="Imagen que contiene texto, alimentos&#10;&#10;Descripción generada automáticamente">
            <a:extLst>
              <a:ext uri="{FF2B5EF4-FFF2-40B4-BE49-F238E27FC236}">
                <a16:creationId xmlns:a16="http://schemas.microsoft.com/office/drawing/2014/main" id="{005108A1-7D57-4FB5-B4D6-9E1722619D1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56670" y="2636912"/>
            <a:ext cx="3962400" cy="4286029"/>
          </a:xfrm>
          <a:prstGeom prst="rect">
            <a:avLst/>
          </a:prstGeom>
        </p:spPr>
      </p:pic>
    </p:spTree>
    <p:extLst>
      <p:ext uri="{BB962C8B-B14F-4D97-AF65-F5344CB8AC3E}">
        <p14:creationId xmlns:p14="http://schemas.microsoft.com/office/powerpoint/2010/main" val="11077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CD0DE-1CE8-4F87-A349-9681338CD3A3}"/>
              </a:ext>
            </a:extLst>
          </p:cNvPr>
          <p:cNvSpPr>
            <a:spLocks noGrp="1"/>
          </p:cNvSpPr>
          <p:nvPr>
            <p:ph type="title"/>
          </p:nvPr>
        </p:nvSpPr>
        <p:spPr>
          <a:xfrm>
            <a:off x="739476" y="4473225"/>
            <a:ext cx="6216026" cy="1095059"/>
          </a:xfrm>
        </p:spPr>
        <p:txBody>
          <a:bodyPr vert="horz" lIns="91440" tIns="45720" rIns="91440" bIns="45720" rtlCol="0" anchor="b">
            <a:normAutofit/>
          </a:bodyPr>
          <a:lstStyle/>
          <a:p>
            <a:r>
              <a:rPr lang="en-US" sz="4200"/>
              <a:t>Consecuencias COVID 19</a:t>
            </a:r>
          </a:p>
        </p:txBody>
      </p:sp>
      <p:pic>
        <p:nvPicPr>
          <p:cNvPr id="25" name="Marcador de contenido 24" descr="Captura de pantalla de un celular&#10;&#10;Descripción generada automáticamente">
            <a:extLst>
              <a:ext uri="{FF2B5EF4-FFF2-40B4-BE49-F238E27FC236}">
                <a16:creationId xmlns:a16="http://schemas.microsoft.com/office/drawing/2014/main" id="{77EBA251-52AD-47F4-9846-B894758D87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00013" y="691590"/>
            <a:ext cx="1956587" cy="3478376"/>
          </a:xfrm>
          <a:prstGeom prst="rect">
            <a:avLst/>
          </a:prstGeom>
        </p:spPr>
      </p:pic>
      <p:pic>
        <p:nvPicPr>
          <p:cNvPr id="5" name="Marcador de contenido 4" descr="Captura de pantalla de un celular&#10;&#10;Descripción generada automáticamente">
            <a:extLst>
              <a:ext uri="{FF2B5EF4-FFF2-40B4-BE49-F238E27FC236}">
                <a16:creationId xmlns:a16="http://schemas.microsoft.com/office/drawing/2014/main" id="{5906E86F-37F7-46BB-87B4-F7BFA8316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838" b="1"/>
          <a:stretch/>
        </p:blipFill>
        <p:spPr>
          <a:xfrm>
            <a:off x="794127" y="609600"/>
            <a:ext cx="1847280" cy="3642357"/>
          </a:xfrm>
          <a:prstGeom prst="rect">
            <a:avLst/>
          </a:prstGeom>
        </p:spPr>
      </p:pic>
      <p:pic>
        <p:nvPicPr>
          <p:cNvPr id="7" name="Marcador de contenido 6" descr="Captura de pantalla de un celular&#10;&#10;Descripción generada automáticamente">
            <a:extLst>
              <a:ext uri="{FF2B5EF4-FFF2-40B4-BE49-F238E27FC236}">
                <a16:creationId xmlns:a16="http://schemas.microsoft.com/office/drawing/2014/main" id="{B7C230CA-90D9-4343-A722-1BDED1B994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 r="7861" b="1"/>
          <a:stretch/>
        </p:blipFill>
        <p:spPr>
          <a:xfrm>
            <a:off x="2921075" y="609600"/>
            <a:ext cx="1847259" cy="3642357"/>
          </a:xfrm>
          <a:prstGeom prst="rect">
            <a:avLst/>
          </a:prstGeom>
        </p:spPr>
      </p:pic>
    </p:spTree>
    <p:extLst>
      <p:ext uri="{BB962C8B-B14F-4D97-AF65-F5344CB8AC3E}">
        <p14:creationId xmlns:p14="http://schemas.microsoft.com/office/powerpoint/2010/main" val="58013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347864" y="260648"/>
            <a:ext cx="3600400" cy="1008112"/>
          </a:xfrm>
        </p:spPr>
        <p:txBody>
          <a:bodyPr vert="horz" lIns="91440" tIns="45720" rIns="91440" bIns="45720" rtlCol="0" anchor="ctr">
            <a:normAutofit fontScale="90000"/>
          </a:bodyPr>
          <a:lstStyle/>
          <a:p>
            <a:pPr>
              <a:lnSpc>
                <a:spcPct val="90000"/>
              </a:lnSpc>
            </a:pPr>
            <a:r>
              <a:rPr lang="en-US" sz="2000" b="1" kern="1200" dirty="0">
                <a:solidFill>
                  <a:schemeClr val="accent1"/>
                </a:solidFill>
                <a:latin typeface="+mj-lt"/>
                <a:ea typeface="+mj-ea"/>
                <a:cs typeface="+mj-cs"/>
              </a:rPr>
              <a:t>CÓDIGO PROCESAL CIVIL, COMERCIAL Y TRIBUTARIO DE MENDOZA</a:t>
            </a:r>
            <a:br>
              <a:rPr lang="en-US" sz="2800" b="1" kern="1200" dirty="0">
                <a:solidFill>
                  <a:schemeClr val="accent1"/>
                </a:solidFill>
                <a:latin typeface="+mj-lt"/>
                <a:ea typeface="+mj-ea"/>
                <a:cs typeface="+mj-cs"/>
              </a:rPr>
            </a:br>
            <a:r>
              <a:rPr lang="en-US" sz="2800" b="1" kern="1200" dirty="0">
                <a:solidFill>
                  <a:srgbClr val="FFFFFF"/>
                </a:solidFill>
                <a:latin typeface="+mj-lt"/>
                <a:ea typeface="+mj-ea"/>
                <a:cs typeface="+mj-cs"/>
              </a:rPr>
              <a:t>Ley 9001</a:t>
            </a:r>
            <a:endParaRPr lang="en-US" sz="2800" kern="1200" dirty="0">
              <a:solidFill>
                <a:srgbClr val="FFFFFF"/>
              </a:solidFill>
              <a:latin typeface="+mj-lt"/>
              <a:ea typeface="+mj-ea"/>
              <a:cs typeface="+mj-cs"/>
            </a:endParaRPr>
          </a:p>
        </p:txBody>
      </p:sp>
      <p:pic>
        <p:nvPicPr>
          <p:cNvPr id="4" name="Marcador de contenido 3" descr="Imagen que contiene firmar, calle, palo, señal&#10;&#10;Descripción generada automáticamente">
            <a:extLst>
              <a:ext uri="{FF2B5EF4-FFF2-40B4-BE49-F238E27FC236}">
                <a16:creationId xmlns:a16="http://schemas.microsoft.com/office/drawing/2014/main" id="{4C306500-C69C-465E-BF6D-3AA0EDD355F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03848" y="1844824"/>
            <a:ext cx="5760945" cy="3881437"/>
          </a:xfrm>
        </p:spPr>
      </p:pic>
      <p:graphicFrame>
        <p:nvGraphicFramePr>
          <p:cNvPr id="7" name="3 Marcador de contenido"/>
          <p:cNvGraphicFramePr>
            <a:graphicFrameLocks/>
          </p:cNvGraphicFramePr>
          <p:nvPr>
            <p:extLst>
              <p:ext uri="{D42A27DB-BD31-4B8C-83A1-F6EECF244321}">
                <p14:modId xmlns:p14="http://schemas.microsoft.com/office/powerpoint/2010/main" val="2108497444"/>
              </p:ext>
            </p:extLst>
          </p:nvPr>
        </p:nvGraphicFramePr>
        <p:xfrm>
          <a:off x="251521" y="1168399"/>
          <a:ext cx="2880319" cy="4643498"/>
        </p:xfrm>
        <a:graphic>
          <a:graphicData uri="http://schemas.openxmlformats.org/drawingml/2006/table">
            <a:tbl>
              <a:tblPr firstRow="1" bandRow="1">
                <a:tableStyleId>{5C22544A-7EE6-4342-B048-85BDC9FD1C3A}</a:tableStyleId>
              </a:tblPr>
              <a:tblGrid>
                <a:gridCol w="2880319">
                  <a:extLst>
                    <a:ext uri="{9D8B030D-6E8A-4147-A177-3AD203B41FA5}">
                      <a16:colId xmlns:a16="http://schemas.microsoft.com/office/drawing/2014/main" val="20000"/>
                    </a:ext>
                  </a:extLst>
                </a:gridCol>
              </a:tblGrid>
              <a:tr h="4610101">
                <a:tc>
                  <a:txBody>
                    <a:bodyPr/>
                    <a:lstStyle/>
                    <a:p>
                      <a:pPr algn="ctr"/>
                      <a:r>
                        <a:rPr lang="es-MX" sz="2500" dirty="0">
                          <a:solidFill>
                            <a:schemeClr val="tx1"/>
                          </a:solidFill>
                        </a:rPr>
                        <a:t>Art. 372 Fracaso del trámite</a:t>
                      </a:r>
                    </a:p>
                    <a:p>
                      <a:pPr algn="ctr"/>
                      <a:endParaRPr lang="es-MX" sz="2500" dirty="0"/>
                    </a:p>
                    <a:p>
                      <a:pPr algn="ctr"/>
                      <a:r>
                        <a:rPr lang="es-AR" sz="2500" b="0" kern="1200" dirty="0">
                          <a:solidFill>
                            <a:schemeClr val="tx1"/>
                          </a:solidFill>
                          <a:effectLst/>
                        </a:rPr>
                        <a:t>“En caso de incumplimiento del deudor de lo dispuesto por los Arts. 361, 362, 363, 364 y 370 de este Código, el trámite se tendrá por fracasado”</a:t>
                      </a:r>
                      <a:endParaRPr lang="es-AR" sz="2500" b="0" i="1" kern="1200" dirty="0">
                        <a:solidFill>
                          <a:schemeClr val="tx1"/>
                        </a:solidFill>
                        <a:effectLst/>
                        <a:latin typeface="+mn-lt"/>
                        <a:ea typeface="+mn-ea"/>
                        <a:cs typeface="+mn-cs"/>
                      </a:endParaRPr>
                    </a:p>
                  </a:txBody>
                  <a:tcPr marL="71498" marR="71498" marT="35749" marB="35749"/>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472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7" name="Picture 3" descr="C:\Users\gboquin\AppData\Local\Microsoft\Windows\Temporary Internet Files\Content.IE5\APQLP18P\Congreso_de_la_Nación_Argentina_0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85" r="1930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507999" y="609600"/>
            <a:ext cx="2888343" cy="1320800"/>
          </a:xfrm>
        </p:spPr>
        <p:txBody>
          <a:bodyPr>
            <a:normAutofit/>
          </a:bodyPr>
          <a:lstStyle/>
          <a:p>
            <a:pPr>
              <a:lnSpc>
                <a:spcPct val="90000"/>
              </a:lnSpc>
            </a:pPr>
            <a:r>
              <a:rPr lang="es-AR" sz="1700"/>
              <a:t>Proyecto de reforma de la ley 24.240 hoy reconvertido en proyecto de código en Diputados</a:t>
            </a:r>
          </a:p>
        </p:txBody>
      </p:sp>
      <p:sp>
        <p:nvSpPr>
          <p:cNvPr id="3" name="2 Marcador de contenido"/>
          <p:cNvSpPr>
            <a:spLocks noGrp="1"/>
          </p:cNvSpPr>
          <p:nvPr>
            <p:ph idx="1"/>
          </p:nvPr>
        </p:nvSpPr>
        <p:spPr>
          <a:xfrm>
            <a:off x="508000" y="2160589"/>
            <a:ext cx="2888342" cy="3880773"/>
          </a:xfrm>
        </p:spPr>
        <p:txBody>
          <a:bodyPr>
            <a:normAutofit/>
          </a:bodyPr>
          <a:lstStyle/>
          <a:p>
            <a:r>
              <a:rPr lang="es-AR" dirty="0"/>
              <a:t>INCLUYE TÉMATICA DE  CONSUMIDOR SOBREENDEUDADO </a:t>
            </a:r>
          </a:p>
          <a:p>
            <a:r>
              <a:rPr lang="es-AR" dirty="0"/>
              <a:t>Capítulo 10 Crédito para el consumo y tutela frente al sobreendeudamiento</a:t>
            </a:r>
          </a:p>
          <a:p>
            <a:r>
              <a:rPr lang="es-AR" dirty="0"/>
              <a:t>ARTICULOS 81 a 84 especialmente</a:t>
            </a:r>
          </a:p>
        </p:txBody>
      </p:sp>
    </p:spTree>
    <p:extLst>
      <p:ext uri="{BB962C8B-B14F-4D97-AF65-F5344CB8AC3E}">
        <p14:creationId xmlns:p14="http://schemas.microsoft.com/office/powerpoint/2010/main" val="2978438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a16="http://schemas.microsoft.com/office/drawing/2014/main" id="{8CC29454-7D20-4D6F-97CC-F16067691D5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820"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1F130F63-CEF7-4CE8-A94E-596A8529B7EF}"/>
              </a:ext>
            </a:extLst>
          </p:cNvPr>
          <p:cNvSpPr>
            <a:spLocks noGrp="1"/>
          </p:cNvSpPr>
          <p:nvPr>
            <p:ph type="title"/>
          </p:nvPr>
        </p:nvSpPr>
        <p:spPr>
          <a:xfrm>
            <a:off x="507999" y="609600"/>
            <a:ext cx="2888343" cy="1320800"/>
          </a:xfrm>
        </p:spPr>
        <p:txBody>
          <a:bodyPr>
            <a:normAutofit/>
          </a:bodyPr>
          <a:lstStyle/>
          <a:p>
            <a:pPr>
              <a:lnSpc>
                <a:spcPct val="90000"/>
              </a:lnSpc>
            </a:pPr>
            <a:r>
              <a:rPr lang="es-ES" sz="2000" dirty="0"/>
              <a:t>Crédito para consumo  y  principio de préstamo responsable. Artículos 77, 78 y 79</a:t>
            </a:r>
            <a:endParaRPr lang="en-US" sz="2000" dirty="0"/>
          </a:p>
        </p:txBody>
      </p:sp>
      <p:sp>
        <p:nvSpPr>
          <p:cNvPr id="3" name="Marcador de contenido 2">
            <a:extLst>
              <a:ext uri="{FF2B5EF4-FFF2-40B4-BE49-F238E27FC236}">
                <a16:creationId xmlns:a16="http://schemas.microsoft.com/office/drawing/2014/main" id="{FD615F8A-7043-41FE-9A8C-BC94CE115461}"/>
              </a:ext>
            </a:extLst>
          </p:cNvPr>
          <p:cNvSpPr>
            <a:spLocks noGrp="1"/>
          </p:cNvSpPr>
          <p:nvPr>
            <p:ph idx="1"/>
          </p:nvPr>
        </p:nvSpPr>
        <p:spPr>
          <a:xfrm>
            <a:off x="508000" y="2160589"/>
            <a:ext cx="2888342" cy="3880773"/>
          </a:xfrm>
        </p:spPr>
        <p:txBody>
          <a:bodyPr>
            <a:normAutofit/>
          </a:bodyPr>
          <a:lstStyle/>
          <a:p>
            <a:pPr>
              <a:lnSpc>
                <a:spcPct val="90000"/>
              </a:lnSpc>
            </a:pPr>
            <a:r>
              <a:rPr lang="es-ES" sz="1500" dirty="0"/>
              <a:t>Los proveedores de crédito para consumo, en cualquier modalidad de otorgamiento, deberán ajustar  su actividad al principio de préstamo responsable</a:t>
            </a:r>
          </a:p>
          <a:p>
            <a:pPr>
              <a:lnSpc>
                <a:spcPct val="90000"/>
              </a:lnSpc>
            </a:pPr>
            <a:r>
              <a:rPr lang="es-ES" sz="1500" dirty="0"/>
              <a:t>Crédito para consumo: cuando un proveedor, en ejercicio de su actividad, concede al consumidor un préstamo dinerario para la adquisición de bienes o servicios cualquiera sea la modalidad de la operatoria</a:t>
            </a:r>
          </a:p>
          <a:p>
            <a:pPr>
              <a:lnSpc>
                <a:spcPct val="90000"/>
              </a:lnSpc>
            </a:pPr>
            <a:r>
              <a:rPr lang="es-ES" sz="1500" dirty="0"/>
              <a:t>Enumera presunciones  no taxativas</a:t>
            </a:r>
            <a:endParaRPr lang="en-US" sz="1500" dirty="0"/>
          </a:p>
        </p:txBody>
      </p:sp>
    </p:spTree>
    <p:extLst>
      <p:ext uri="{BB962C8B-B14F-4D97-AF65-F5344CB8AC3E}">
        <p14:creationId xmlns:p14="http://schemas.microsoft.com/office/powerpoint/2010/main" val="178337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persona, interior, mujer, hombre&#10;&#10;Descripción generada automáticamente">
            <a:extLst>
              <a:ext uri="{FF2B5EF4-FFF2-40B4-BE49-F238E27FC236}">
                <a16:creationId xmlns:a16="http://schemas.microsoft.com/office/drawing/2014/main" id="{57EC7C98-E7D8-4EB0-B250-5E015D295B5B}"/>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002" b="2"/>
          <a:stretch/>
        </p:blipFill>
        <p:spPr>
          <a:xfrm>
            <a:off x="20" y="10"/>
            <a:ext cx="9143980" cy="6857990"/>
          </a:xfrm>
          <a:prstGeom prst="rect">
            <a:avLst/>
          </a:prstGeom>
        </p:spPr>
      </p:pic>
      <p:sp>
        <p:nvSpPr>
          <p:cNvPr id="2" name="1 Título"/>
          <p:cNvSpPr>
            <a:spLocks noGrp="1"/>
          </p:cNvSpPr>
          <p:nvPr>
            <p:ph type="title"/>
          </p:nvPr>
        </p:nvSpPr>
        <p:spPr>
          <a:xfrm>
            <a:off x="508000" y="609600"/>
            <a:ext cx="6447501" cy="1320800"/>
          </a:xfrm>
        </p:spPr>
        <p:txBody>
          <a:bodyPr>
            <a:normAutofit/>
          </a:bodyPr>
          <a:lstStyle/>
          <a:p>
            <a:r>
              <a:rPr lang="es-AR" dirty="0"/>
              <a:t>Principio del préstamo responsable</a:t>
            </a:r>
          </a:p>
        </p:txBody>
      </p:sp>
      <p:sp>
        <p:nvSpPr>
          <p:cNvPr id="3" name="2 Marcador de contenido"/>
          <p:cNvSpPr>
            <a:spLocks noGrp="1"/>
          </p:cNvSpPr>
          <p:nvPr>
            <p:ph idx="1"/>
          </p:nvPr>
        </p:nvSpPr>
        <p:spPr>
          <a:xfrm>
            <a:off x="508000" y="2160589"/>
            <a:ext cx="8096448" cy="4364755"/>
          </a:xfrm>
        </p:spPr>
        <p:txBody>
          <a:bodyPr>
            <a:normAutofit/>
          </a:bodyPr>
          <a:lstStyle/>
          <a:p>
            <a:pPr marL="114300" indent="0">
              <a:lnSpc>
                <a:spcPct val="90000"/>
              </a:lnSpc>
              <a:buNone/>
            </a:pPr>
            <a:r>
              <a:rPr lang="es-AR" sz="1500" dirty="0">
                <a:solidFill>
                  <a:srgbClr val="FFFFFF"/>
                </a:solidFill>
              </a:rPr>
              <a:t>Impone deberes</a:t>
            </a:r>
          </a:p>
          <a:p>
            <a:pPr marL="571500" indent="-457200">
              <a:lnSpc>
                <a:spcPct val="90000"/>
              </a:lnSpc>
              <a:buFont typeface="+mj-lt"/>
              <a:buAutoNum type="arabicPeriod"/>
            </a:pPr>
            <a:r>
              <a:rPr lang="es-AR" sz="1500" dirty="0">
                <a:solidFill>
                  <a:srgbClr val="FFFFFF"/>
                </a:solidFill>
              </a:rPr>
              <a:t>Indagar acerca de las necesidades concretas del consumidor y su capacidad de reembolso</a:t>
            </a:r>
          </a:p>
          <a:p>
            <a:pPr marL="571500" indent="-457200">
              <a:lnSpc>
                <a:spcPct val="90000"/>
              </a:lnSpc>
              <a:buFont typeface="+mj-lt"/>
              <a:buAutoNum type="arabicPeriod"/>
            </a:pPr>
            <a:r>
              <a:rPr lang="es-AR" sz="1500" dirty="0">
                <a:solidFill>
                  <a:srgbClr val="FFFFFF"/>
                </a:solidFill>
              </a:rPr>
              <a:t>Asesorar y aconsejar adecuadamente conforme las opciones disponibles</a:t>
            </a:r>
          </a:p>
          <a:p>
            <a:pPr marL="571500" indent="-457200">
              <a:lnSpc>
                <a:spcPct val="90000"/>
              </a:lnSpc>
              <a:buFont typeface="+mj-lt"/>
              <a:buAutoNum type="arabicPeriod"/>
            </a:pPr>
            <a:r>
              <a:rPr lang="es-AR" sz="1500" dirty="0">
                <a:solidFill>
                  <a:srgbClr val="FFFFFF"/>
                </a:solidFill>
              </a:rPr>
              <a:t>Advertir sobre los alcances del compromiso patrimonial derivado de la operatorio en consideración con los recursos existentes para afrontarlos</a:t>
            </a:r>
          </a:p>
          <a:p>
            <a:pPr marL="571500" indent="-457200">
              <a:lnSpc>
                <a:spcPct val="90000"/>
              </a:lnSpc>
              <a:buFont typeface="+mj-lt"/>
              <a:buAutoNum type="arabicPeriod"/>
            </a:pPr>
            <a:r>
              <a:rPr lang="es-AR" sz="1500" dirty="0">
                <a:solidFill>
                  <a:srgbClr val="FFFFFF"/>
                </a:solidFill>
              </a:rPr>
              <a:t>Evaluar antecedentes crediticios y de solvencia patrimonial del consumidor a partir de otras fuentes disponibles evitando decisiones que resulten de medios totalmente automatizados</a:t>
            </a:r>
          </a:p>
          <a:p>
            <a:pPr marL="571500" indent="-457200">
              <a:lnSpc>
                <a:spcPct val="90000"/>
              </a:lnSpc>
              <a:buFont typeface="+mj-lt"/>
              <a:buAutoNum type="arabicPeriod"/>
            </a:pPr>
            <a:r>
              <a:rPr lang="es-AR" sz="1500" dirty="0">
                <a:solidFill>
                  <a:srgbClr val="FFFFFF"/>
                </a:solidFill>
              </a:rPr>
              <a:t>Decidir fundadamente el otorgamiento o denegatoria del crédito y comunicarlo fehacientemente al consumidor</a:t>
            </a:r>
          </a:p>
          <a:p>
            <a:pPr marL="571500" indent="-457200">
              <a:lnSpc>
                <a:spcPct val="90000"/>
              </a:lnSpc>
              <a:buFont typeface="+mj-lt"/>
              <a:buAutoNum type="arabicPeriod"/>
            </a:pPr>
            <a:r>
              <a:rPr lang="es-AR" sz="1500" dirty="0">
                <a:solidFill>
                  <a:srgbClr val="FFFFFF"/>
                </a:solidFill>
              </a:rPr>
              <a:t>Informar el resultado de evaluación del al interesado con indicación de la fuente </a:t>
            </a:r>
          </a:p>
          <a:p>
            <a:pPr marL="571500" indent="-457200">
              <a:lnSpc>
                <a:spcPct val="90000"/>
              </a:lnSpc>
              <a:buFont typeface="+mj-lt"/>
              <a:buAutoNum type="arabicPeriod"/>
            </a:pPr>
            <a:r>
              <a:rPr lang="es-AR" sz="1500" dirty="0">
                <a:solidFill>
                  <a:srgbClr val="FFFFFF"/>
                </a:solidFill>
              </a:rPr>
              <a:t>Adoptar medidas que contribuyan a la a la prevención del sobreendeudamiento o en su caso abstenerse de desplegar cualquier práctica que estimule el endeudamiento excesivo del consumidor </a:t>
            </a:r>
          </a:p>
          <a:p>
            <a:pPr marL="571500" indent="-457200">
              <a:lnSpc>
                <a:spcPct val="90000"/>
              </a:lnSpc>
              <a:buFont typeface="+mj-lt"/>
              <a:buAutoNum type="arabicPeriod"/>
            </a:pPr>
            <a:endParaRPr lang="es-AR" sz="1500" dirty="0">
              <a:solidFill>
                <a:srgbClr val="FFFFFF"/>
              </a:solidFill>
            </a:endParaRPr>
          </a:p>
          <a:p>
            <a:pPr marL="571500" indent="-457200">
              <a:lnSpc>
                <a:spcPct val="90000"/>
              </a:lnSpc>
              <a:buFont typeface="+mj-lt"/>
              <a:buAutoNum type="arabicPeriod"/>
            </a:pPr>
            <a:endParaRPr lang="es-AR" sz="1500" dirty="0">
              <a:solidFill>
                <a:srgbClr val="FFFFFF"/>
              </a:solidFill>
            </a:endParaRPr>
          </a:p>
          <a:p>
            <a:pPr marL="114300" indent="0">
              <a:lnSpc>
                <a:spcPct val="90000"/>
              </a:lnSpc>
              <a:buNone/>
            </a:pPr>
            <a:endParaRPr lang="es-AR" sz="1500" dirty="0">
              <a:solidFill>
                <a:srgbClr val="FFFFFF"/>
              </a:solidFill>
            </a:endParaRPr>
          </a:p>
          <a:p>
            <a:pPr>
              <a:lnSpc>
                <a:spcPct val="90000"/>
              </a:lnSpc>
            </a:pPr>
            <a:endParaRPr lang="es-AR" sz="1500" dirty="0">
              <a:solidFill>
                <a:srgbClr val="FFFFFF"/>
              </a:solidFill>
            </a:endParaRPr>
          </a:p>
        </p:txBody>
      </p:sp>
    </p:spTree>
    <p:extLst>
      <p:ext uri="{BB962C8B-B14F-4D97-AF65-F5344CB8AC3E}">
        <p14:creationId xmlns:p14="http://schemas.microsoft.com/office/powerpoint/2010/main" val="400640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8000" y="609600"/>
            <a:ext cx="6447501" cy="1320800"/>
          </a:xfrm>
        </p:spPr>
        <p:txBody>
          <a:bodyPr anchor="t">
            <a:normAutofit/>
          </a:bodyPr>
          <a:lstStyle/>
          <a:p>
            <a:r>
              <a:rPr lang="es-AR" dirty="0"/>
              <a:t>Consecuencia ante un préstamo irresponsable</a:t>
            </a:r>
          </a:p>
        </p:txBody>
      </p:sp>
      <p:sp>
        <p:nvSpPr>
          <p:cNvPr id="3" name="2 Marcador de contenido"/>
          <p:cNvSpPr>
            <a:spLocks noGrp="1"/>
          </p:cNvSpPr>
          <p:nvPr>
            <p:ph idx="1"/>
          </p:nvPr>
        </p:nvSpPr>
        <p:spPr>
          <a:xfrm>
            <a:off x="3047370" y="3645024"/>
            <a:ext cx="4692982" cy="2396338"/>
          </a:xfrm>
        </p:spPr>
        <p:txBody>
          <a:bodyPr>
            <a:normAutofit/>
          </a:bodyPr>
          <a:lstStyle/>
          <a:p>
            <a:pPr marL="114300" indent="0">
              <a:buNone/>
            </a:pPr>
            <a:endParaRPr lang="es-AR" dirty="0"/>
          </a:p>
          <a:p>
            <a:pPr marL="114300" indent="0">
              <a:buNone/>
            </a:pPr>
            <a:r>
              <a:rPr lang="es-AR" dirty="0"/>
              <a:t>Los </a:t>
            </a:r>
            <a:r>
              <a:rPr lang="es-AR" b="1" u="sng" dirty="0"/>
              <a:t>riesgos y costes </a:t>
            </a:r>
            <a:r>
              <a:rPr lang="es-AR" dirty="0"/>
              <a:t>derivados de una financiación o de prestamos acordados en infracción al principio de préstamo responsable </a:t>
            </a:r>
            <a:r>
              <a:rPr lang="es-AR" b="1" dirty="0"/>
              <a:t>serán soportados </a:t>
            </a:r>
            <a:r>
              <a:rPr lang="es-AR" dirty="0"/>
              <a:t>total o parcialmente por lo </a:t>
            </a:r>
            <a:r>
              <a:rPr lang="es-AR" b="1" u="sng" dirty="0"/>
              <a:t>proveedores o intermediarios de los créditos </a:t>
            </a:r>
          </a:p>
        </p:txBody>
      </p:sp>
      <p:pic>
        <p:nvPicPr>
          <p:cNvPr id="5" name="Imagen 4" descr="Imagen que contiene mujer, alimentos, sostener&#10;&#10;Descripción generada automáticamente">
            <a:extLst>
              <a:ext uri="{FF2B5EF4-FFF2-40B4-BE49-F238E27FC236}">
                <a16:creationId xmlns:a16="http://schemas.microsoft.com/office/drawing/2014/main" id="{121E84BD-0BD7-4B04-A02F-7605231307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208" r="17537" b="1"/>
          <a:stretch/>
        </p:blipFill>
        <p:spPr>
          <a:xfrm>
            <a:off x="611560" y="2132856"/>
            <a:ext cx="2186980" cy="2087394"/>
          </a:xfrm>
          <a:prstGeom prst="rect">
            <a:avLst/>
          </a:prstGeom>
        </p:spPr>
      </p:pic>
    </p:spTree>
    <p:extLst>
      <p:ext uri="{BB962C8B-B14F-4D97-AF65-F5344CB8AC3E}">
        <p14:creationId xmlns:p14="http://schemas.microsoft.com/office/powerpoint/2010/main" val="3770766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8000" y="609600"/>
            <a:ext cx="6447501" cy="1320800"/>
          </a:xfrm>
        </p:spPr>
        <p:txBody>
          <a:bodyPr anchor="t">
            <a:normAutofit/>
          </a:bodyPr>
          <a:lstStyle/>
          <a:p>
            <a:r>
              <a:rPr lang="es-AR" dirty="0"/>
              <a:t>Definición artículo 81</a:t>
            </a:r>
          </a:p>
        </p:txBody>
      </p:sp>
      <p:graphicFrame>
        <p:nvGraphicFramePr>
          <p:cNvPr id="5" name="2 Marcador de contenido">
            <a:extLst>
              <a:ext uri="{FF2B5EF4-FFF2-40B4-BE49-F238E27FC236}">
                <a16:creationId xmlns:a16="http://schemas.microsoft.com/office/drawing/2014/main" id="{9021CBB3-EC90-4746-BDF9-317E1FE8EB56}"/>
              </a:ext>
            </a:extLst>
          </p:cNvPr>
          <p:cNvGraphicFramePr>
            <a:graphicFrameLocks noGrp="1"/>
          </p:cNvGraphicFramePr>
          <p:nvPr>
            <p:ph idx="1"/>
            <p:extLst>
              <p:ext uri="{D42A27DB-BD31-4B8C-83A1-F6EECF244321}">
                <p14:modId xmlns:p14="http://schemas.microsoft.com/office/powerpoint/2010/main" val="1179621695"/>
              </p:ext>
            </p:extLst>
          </p:nvPr>
        </p:nvGraphicFramePr>
        <p:xfrm>
          <a:off x="4752215" y="2160589"/>
          <a:ext cx="2988137"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magen que contiene persona, ropa, sostener, posando&#10;&#10;Descripción generada automáticamente">
            <a:extLst>
              <a:ext uri="{FF2B5EF4-FFF2-40B4-BE49-F238E27FC236}">
                <a16:creationId xmlns:a16="http://schemas.microsoft.com/office/drawing/2014/main" id="{73143F77-B013-4D03-A666-8B5B9F21D373}"/>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4783" r="7909" b="1"/>
          <a:stretch/>
        </p:blipFill>
        <p:spPr>
          <a:xfrm>
            <a:off x="508000" y="2159331"/>
            <a:ext cx="4067572" cy="3882362"/>
          </a:xfrm>
          <a:prstGeom prst="rect">
            <a:avLst/>
          </a:prstGeom>
        </p:spPr>
      </p:pic>
    </p:spTree>
    <p:extLst>
      <p:ext uri="{BB962C8B-B14F-4D97-AF65-F5344CB8AC3E}">
        <p14:creationId xmlns:p14="http://schemas.microsoft.com/office/powerpoint/2010/main" val="2823250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pieza de ajedrez&#10;&#10;Descripción generada automáticamente">
            <a:extLst>
              <a:ext uri="{FF2B5EF4-FFF2-40B4-BE49-F238E27FC236}">
                <a16:creationId xmlns:a16="http://schemas.microsoft.com/office/drawing/2014/main" id="{865203E0-503E-4793-921C-03074465207A}"/>
              </a:ext>
            </a:extLst>
          </p:cNvPr>
          <p:cNvPicPr>
            <a:picLocks noChangeAspect="1"/>
          </p:cNvPicPr>
          <p:nvPr/>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00" r="2" b="2"/>
          <a:stretch/>
        </p:blipFill>
        <p:spPr>
          <a:xfrm>
            <a:off x="-2381" y="-18520"/>
            <a:ext cx="9143999" cy="6858000"/>
          </a:xfrm>
          <a:prstGeom prst="rect">
            <a:avLst/>
          </a:prstGeom>
        </p:spPr>
      </p:pic>
      <p:sp>
        <p:nvSpPr>
          <p:cNvPr id="2" name="Título 1">
            <a:extLst>
              <a:ext uri="{FF2B5EF4-FFF2-40B4-BE49-F238E27FC236}">
                <a16:creationId xmlns:a16="http://schemas.microsoft.com/office/drawing/2014/main" id="{0E44DA1B-108D-404B-82FC-C088A8881D46}"/>
              </a:ext>
            </a:extLst>
          </p:cNvPr>
          <p:cNvSpPr>
            <a:spLocks noGrp="1"/>
          </p:cNvSpPr>
          <p:nvPr>
            <p:ph type="title"/>
          </p:nvPr>
        </p:nvSpPr>
        <p:spPr>
          <a:xfrm>
            <a:off x="508000" y="609600"/>
            <a:ext cx="6447501" cy="1320800"/>
          </a:xfrm>
        </p:spPr>
        <p:txBody>
          <a:bodyPr>
            <a:normAutofit/>
          </a:bodyPr>
          <a:lstStyle/>
          <a:p>
            <a:pPr>
              <a:lnSpc>
                <a:spcPct val="90000"/>
              </a:lnSpc>
            </a:pPr>
            <a:r>
              <a:rPr lang="es-ES" sz="2800"/>
              <a:t>ART. 82 PROCESO DE PREVENCION Y SANEAMIENTO ECONOMIA DOMESTICA</a:t>
            </a:r>
            <a:endParaRPr lang="en-US" sz="2800"/>
          </a:p>
        </p:txBody>
      </p:sp>
      <p:sp>
        <p:nvSpPr>
          <p:cNvPr id="3" name="Marcador de contenido 2">
            <a:extLst>
              <a:ext uri="{FF2B5EF4-FFF2-40B4-BE49-F238E27FC236}">
                <a16:creationId xmlns:a16="http://schemas.microsoft.com/office/drawing/2014/main" id="{C495E02B-9AB0-4131-8AD7-C42597E44A4B}"/>
              </a:ext>
            </a:extLst>
          </p:cNvPr>
          <p:cNvSpPr>
            <a:spLocks noGrp="1"/>
          </p:cNvSpPr>
          <p:nvPr>
            <p:ph idx="1"/>
          </p:nvPr>
        </p:nvSpPr>
        <p:spPr>
          <a:xfrm>
            <a:off x="508000" y="2160589"/>
            <a:ext cx="7232352" cy="4580779"/>
          </a:xfrm>
        </p:spPr>
        <p:txBody>
          <a:bodyPr>
            <a:normAutofit/>
          </a:bodyPr>
          <a:lstStyle/>
          <a:p>
            <a:r>
              <a:rPr lang="es-ES" dirty="0"/>
              <a:t>PROCESO ADMINISTRATIVO (requiere de reglamentación)</a:t>
            </a:r>
          </a:p>
          <a:p>
            <a:r>
              <a:rPr lang="es-ES" dirty="0"/>
              <a:t>PROCESO JUDICIAL</a:t>
            </a:r>
          </a:p>
          <a:p>
            <a:pPr marL="0" indent="0">
              <a:buNone/>
            </a:pPr>
            <a:r>
              <a:rPr lang="es-ES" dirty="0"/>
              <a:t> Comparten:</a:t>
            </a:r>
          </a:p>
          <a:p>
            <a:pPr>
              <a:buAutoNum type="alphaLcPeriod"/>
            </a:pPr>
            <a:r>
              <a:rPr lang="es-ES" dirty="0"/>
              <a:t>Principios</a:t>
            </a:r>
          </a:p>
          <a:p>
            <a:pPr>
              <a:buAutoNum type="alphaLcPeriod"/>
            </a:pPr>
            <a:r>
              <a:rPr lang="es-ES" dirty="0"/>
              <a:t> Efectos de la apertura</a:t>
            </a:r>
          </a:p>
          <a:p>
            <a:pPr>
              <a:buAutoNum type="alphaLcPeriod"/>
            </a:pPr>
            <a:r>
              <a:rPr lang="es-ES" dirty="0"/>
              <a:t> Requisitos de presentación inicial</a:t>
            </a:r>
          </a:p>
          <a:p>
            <a:pPr>
              <a:buAutoNum type="alphaLcPeriod"/>
            </a:pPr>
            <a:r>
              <a:rPr lang="es-ES" dirty="0"/>
              <a:t>Citación a los acreedores</a:t>
            </a:r>
          </a:p>
          <a:p>
            <a:pPr>
              <a:buAutoNum type="alphaLcPeriod"/>
            </a:pPr>
            <a:r>
              <a:rPr lang="es-ES" dirty="0"/>
              <a:t>Instancia de conciliación</a:t>
            </a:r>
          </a:p>
          <a:p>
            <a:pPr>
              <a:buAutoNum type="alphaLcPeriod"/>
            </a:pPr>
            <a:r>
              <a:rPr lang="es-ES" dirty="0"/>
              <a:t>Acuerdos de pago o liquidación</a:t>
            </a:r>
          </a:p>
          <a:p>
            <a:pPr>
              <a:buAutoNum type="alphaLcPeriod"/>
            </a:pPr>
            <a:r>
              <a:rPr lang="es-ES" dirty="0"/>
              <a:t>Propuesta de saneamiento alternativa ante el fracaso </a:t>
            </a:r>
          </a:p>
          <a:p>
            <a:pPr>
              <a:buAutoNum type="alphaLcPeriod"/>
            </a:pPr>
            <a:r>
              <a:rPr lang="es-ES" dirty="0"/>
              <a:t>La homologación judicial</a:t>
            </a:r>
          </a:p>
          <a:p>
            <a:pPr>
              <a:buAutoNum type="alphaLcPeriod"/>
            </a:pPr>
            <a:endParaRPr lang="en-US" dirty="0"/>
          </a:p>
        </p:txBody>
      </p:sp>
    </p:spTree>
    <p:extLst>
      <p:ext uri="{BB962C8B-B14F-4D97-AF65-F5344CB8AC3E}">
        <p14:creationId xmlns:p14="http://schemas.microsoft.com/office/powerpoint/2010/main" val="172412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FCB49-8C0B-4F91-A00B-E6DF953223A2}"/>
              </a:ext>
            </a:extLst>
          </p:cNvPr>
          <p:cNvSpPr>
            <a:spLocks noGrp="1"/>
          </p:cNvSpPr>
          <p:nvPr>
            <p:ph type="title"/>
          </p:nvPr>
        </p:nvSpPr>
        <p:spPr>
          <a:xfrm>
            <a:off x="508000" y="609600"/>
            <a:ext cx="6447501" cy="1320800"/>
          </a:xfrm>
        </p:spPr>
        <p:txBody>
          <a:bodyPr anchor="t">
            <a:normAutofit/>
          </a:bodyPr>
          <a:lstStyle/>
          <a:p>
            <a:r>
              <a:rPr lang="es-ES" dirty="0"/>
              <a:t>Con intervención del Ministerio Público</a:t>
            </a:r>
            <a:endParaRPr lang="en-US" dirty="0"/>
          </a:p>
        </p:txBody>
      </p:sp>
      <p:sp>
        <p:nvSpPr>
          <p:cNvPr id="3" name="Marcador de contenido 2">
            <a:extLst>
              <a:ext uri="{FF2B5EF4-FFF2-40B4-BE49-F238E27FC236}">
                <a16:creationId xmlns:a16="http://schemas.microsoft.com/office/drawing/2014/main" id="{641AB17D-A96D-49B4-8F4D-40E06A3C1B18}"/>
              </a:ext>
            </a:extLst>
          </p:cNvPr>
          <p:cNvSpPr>
            <a:spLocks noGrp="1"/>
          </p:cNvSpPr>
          <p:nvPr>
            <p:ph idx="1"/>
          </p:nvPr>
        </p:nvSpPr>
        <p:spPr>
          <a:xfrm>
            <a:off x="508000" y="2160589"/>
            <a:ext cx="2968012" cy="3749323"/>
          </a:xfrm>
        </p:spPr>
        <p:txBody>
          <a:bodyPr>
            <a:normAutofit/>
          </a:bodyPr>
          <a:lstStyle/>
          <a:p>
            <a:pPr>
              <a:lnSpc>
                <a:spcPct val="90000"/>
              </a:lnSpc>
            </a:pPr>
            <a:r>
              <a:rPr lang="es-ES" sz="1300"/>
              <a:t>ORDEN PUBLICO DE PROTECCION </a:t>
            </a:r>
          </a:p>
          <a:p>
            <a:pPr>
              <a:lnSpc>
                <a:spcPct val="90000"/>
              </a:lnSpc>
            </a:pPr>
            <a:r>
              <a:rPr lang="es-ES" sz="1300"/>
              <a:t>PROTECCION ESPECIAL DEL CONSUMIDOR EN SITUACION DE VULNERABILIDAD </a:t>
            </a:r>
          </a:p>
          <a:p>
            <a:pPr>
              <a:lnSpc>
                <a:spcPct val="90000"/>
              </a:lnSpc>
            </a:pPr>
            <a:r>
              <a:rPr lang="es-ES" sz="1300"/>
              <a:t>RESPETO DE DIGNIDAD DE LA PERSONA HUMANA Y DE  LA FAMILIA</a:t>
            </a:r>
          </a:p>
          <a:p>
            <a:pPr>
              <a:lnSpc>
                <a:spcPct val="90000"/>
              </a:lnSpc>
            </a:pPr>
            <a:r>
              <a:rPr lang="es-ES" sz="1300"/>
              <a:t>PREVENCION DE RIESGOS</a:t>
            </a:r>
          </a:p>
          <a:p>
            <a:pPr>
              <a:lnSpc>
                <a:spcPct val="90000"/>
              </a:lnSpc>
            </a:pPr>
            <a:r>
              <a:rPr lang="es-ES" sz="1300"/>
              <a:t>BUENA FE</a:t>
            </a:r>
          </a:p>
          <a:p>
            <a:pPr>
              <a:lnSpc>
                <a:spcPct val="90000"/>
              </a:lnSpc>
            </a:pPr>
            <a:r>
              <a:rPr lang="es-ES" sz="1300"/>
              <a:t>PRESTAMO RESPONSABLE</a:t>
            </a:r>
          </a:p>
          <a:p>
            <a:pPr>
              <a:lnSpc>
                <a:spcPct val="90000"/>
              </a:lnSpc>
            </a:pPr>
            <a:r>
              <a:rPr lang="es-ES" sz="1300"/>
              <a:t>SOSTENIBILIDAD DE LOS REMEDIOS DE SANEAMIENTO</a:t>
            </a:r>
          </a:p>
          <a:p>
            <a:pPr>
              <a:lnSpc>
                <a:spcPct val="90000"/>
              </a:lnSpc>
            </a:pPr>
            <a:r>
              <a:rPr lang="es-ES" sz="1300"/>
              <a:t>SE OBSERVE LA INMEDIATEZ, SIMPLICIDAD CELERIDAD Y GRATUIDAD</a:t>
            </a:r>
            <a:endParaRPr lang="en-US" sz="1300"/>
          </a:p>
        </p:txBody>
      </p:sp>
      <p:pic>
        <p:nvPicPr>
          <p:cNvPr id="5" name="Imagen 4" descr="Imagen que contiene dibujo&#10;&#10;Descripción generada automáticamente">
            <a:extLst>
              <a:ext uri="{FF2B5EF4-FFF2-40B4-BE49-F238E27FC236}">
                <a16:creationId xmlns:a16="http://schemas.microsoft.com/office/drawing/2014/main" id="{0FE315CE-2E16-4804-8FB3-B3A86806A5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40352" y="2159331"/>
            <a:ext cx="3153742" cy="1363994"/>
          </a:xfrm>
          <a:prstGeom prst="rect">
            <a:avLst/>
          </a:prstGeom>
        </p:spPr>
      </p:pic>
    </p:spTree>
    <p:extLst>
      <p:ext uri="{BB962C8B-B14F-4D97-AF65-F5344CB8AC3E}">
        <p14:creationId xmlns:p14="http://schemas.microsoft.com/office/powerpoint/2010/main" val="540743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BCAFB-7828-494E-9F2E-F9A2D140B202}"/>
              </a:ext>
            </a:extLst>
          </p:cNvPr>
          <p:cNvSpPr>
            <a:spLocks noGrp="1"/>
          </p:cNvSpPr>
          <p:nvPr>
            <p:ph type="title"/>
          </p:nvPr>
        </p:nvSpPr>
        <p:spPr/>
        <p:txBody>
          <a:bodyPr/>
          <a:lstStyle/>
          <a:p>
            <a:r>
              <a:rPr lang="es-ES" dirty="0"/>
              <a:t>Siempre a solicitud de consumidor </a:t>
            </a:r>
            <a:endParaRPr lang="en-US" dirty="0"/>
          </a:p>
        </p:txBody>
      </p:sp>
      <p:sp>
        <p:nvSpPr>
          <p:cNvPr id="3" name="Marcador de contenido 2">
            <a:extLst>
              <a:ext uri="{FF2B5EF4-FFF2-40B4-BE49-F238E27FC236}">
                <a16:creationId xmlns:a16="http://schemas.microsoft.com/office/drawing/2014/main" id="{CCEAE0B1-4C1A-4202-BED0-1CE0B1DB1538}"/>
              </a:ext>
            </a:extLst>
          </p:cNvPr>
          <p:cNvSpPr>
            <a:spLocks noGrp="1"/>
          </p:cNvSpPr>
          <p:nvPr>
            <p:ph idx="1"/>
          </p:nvPr>
        </p:nvSpPr>
        <p:spPr/>
        <p:txBody>
          <a:bodyPr/>
          <a:lstStyle/>
          <a:p>
            <a:r>
              <a:rPr lang="es-ES" dirty="0"/>
              <a:t>EFECTO </a:t>
            </a:r>
          </a:p>
          <a:p>
            <a:pPr>
              <a:buAutoNum type="alphaLcPeriod"/>
            </a:pPr>
            <a:r>
              <a:rPr lang="es-ES" dirty="0"/>
              <a:t>Impedir la promoción de acciones judiciales por cumplimiento de cualquier obligación contraída por el consumidor en tal carácter</a:t>
            </a:r>
          </a:p>
          <a:p>
            <a:pPr>
              <a:buAutoNum type="alphaLcPeriod"/>
            </a:pPr>
            <a:r>
              <a:rPr lang="es-ES" dirty="0"/>
              <a:t>Dejar sin efectos medidas cautelares que afecten al salario y los honorarios percibidos  o a percibir, así como cualquier otro ingreso económico del deudor </a:t>
            </a:r>
          </a:p>
          <a:p>
            <a:pPr>
              <a:buAutoNum type="alphaLcPeriod"/>
            </a:pPr>
            <a:r>
              <a:rPr lang="es-ES" dirty="0"/>
              <a:t> </a:t>
            </a:r>
            <a:r>
              <a:rPr lang="es-ES" u="sng" dirty="0"/>
              <a:t>S</a:t>
            </a:r>
            <a:r>
              <a:rPr lang="es-ES" dirty="0"/>
              <a:t>uspende el curso de intereses</a:t>
            </a:r>
          </a:p>
          <a:p>
            <a:pPr>
              <a:buAutoNum type="alphaLcPeriod"/>
            </a:pPr>
            <a:r>
              <a:rPr lang="es-ES" dirty="0"/>
              <a:t>Inhibición general de bienes</a:t>
            </a:r>
            <a:endParaRPr lang="en-US" dirty="0"/>
          </a:p>
        </p:txBody>
      </p:sp>
    </p:spTree>
    <p:extLst>
      <p:ext uri="{BB962C8B-B14F-4D97-AF65-F5344CB8AC3E}">
        <p14:creationId xmlns:p14="http://schemas.microsoft.com/office/powerpoint/2010/main" val="365429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5EE8E3-7428-41E4-8E1E-F3BA6F174951}"/>
              </a:ext>
            </a:extLst>
          </p:cNvPr>
          <p:cNvPicPr>
            <a:picLocks noChangeAspect="1"/>
          </p:cNvPicPr>
          <p:nvPr/>
        </p:nvPicPr>
        <p:blipFill rotWithShape="1">
          <a:blip r:embed="rId2">
            <a:duotone>
              <a:prstClr val="black"/>
              <a:schemeClr val="tx2">
                <a:tint val="45000"/>
                <a:satMod val="400000"/>
              </a:schemeClr>
            </a:duotone>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2676866A-F6FE-4016-9F1C-72A58957EAA8}"/>
              </a:ext>
            </a:extLst>
          </p:cNvPr>
          <p:cNvSpPr>
            <a:spLocks noGrp="1"/>
          </p:cNvSpPr>
          <p:nvPr>
            <p:ph type="title"/>
          </p:nvPr>
        </p:nvSpPr>
        <p:spPr>
          <a:xfrm>
            <a:off x="508000" y="609600"/>
            <a:ext cx="6447501" cy="1320800"/>
          </a:xfrm>
        </p:spPr>
        <p:txBody>
          <a:bodyPr>
            <a:normAutofit/>
          </a:bodyPr>
          <a:lstStyle/>
          <a:p>
            <a:r>
              <a:rPr lang="es-ES"/>
              <a:t>Propuestas en vía administrativa (no taxativas)</a:t>
            </a:r>
            <a:endParaRPr lang="en-US"/>
          </a:p>
        </p:txBody>
      </p:sp>
      <p:sp>
        <p:nvSpPr>
          <p:cNvPr id="32" name="Marcador de contenido 2">
            <a:extLst>
              <a:ext uri="{FF2B5EF4-FFF2-40B4-BE49-F238E27FC236}">
                <a16:creationId xmlns:a16="http://schemas.microsoft.com/office/drawing/2014/main" id="{56672C5B-39DB-4FF6-A3C6-3A6F4DDE0FCC}"/>
              </a:ext>
            </a:extLst>
          </p:cNvPr>
          <p:cNvSpPr>
            <a:spLocks noGrp="1"/>
          </p:cNvSpPr>
          <p:nvPr>
            <p:ph idx="1"/>
          </p:nvPr>
        </p:nvSpPr>
        <p:spPr>
          <a:xfrm>
            <a:off x="508000" y="2160589"/>
            <a:ext cx="6447501" cy="3880773"/>
          </a:xfrm>
        </p:spPr>
        <p:txBody>
          <a:bodyPr>
            <a:normAutofit/>
          </a:bodyPr>
          <a:lstStyle/>
          <a:p>
            <a:r>
              <a:rPr lang="es-ES">
                <a:solidFill>
                  <a:srgbClr val="FFFFFF"/>
                </a:solidFill>
              </a:rPr>
              <a:t>Condonación total o parcial de las deudas</a:t>
            </a:r>
          </a:p>
          <a:p>
            <a:r>
              <a:rPr lang="es-ES">
                <a:solidFill>
                  <a:srgbClr val="FFFFFF"/>
                </a:solidFill>
              </a:rPr>
              <a:t>Morigeración de intereses y penalidades</a:t>
            </a:r>
          </a:p>
          <a:p>
            <a:r>
              <a:rPr lang="es-ES">
                <a:solidFill>
                  <a:srgbClr val="FFFFFF"/>
                </a:solidFill>
              </a:rPr>
              <a:t>Prolongación de vencimientos</a:t>
            </a:r>
          </a:p>
          <a:p>
            <a:r>
              <a:rPr lang="es-ES">
                <a:solidFill>
                  <a:srgbClr val="FFFFFF"/>
                </a:solidFill>
              </a:rPr>
              <a:t>Reajustes de prestaciones</a:t>
            </a:r>
          </a:p>
          <a:p>
            <a:r>
              <a:rPr lang="es-ES">
                <a:solidFill>
                  <a:srgbClr val="FFFFFF"/>
                </a:solidFill>
              </a:rPr>
              <a:t>Modificación en las condiciones de cumplimiento</a:t>
            </a:r>
          </a:p>
          <a:p>
            <a:endParaRPr lang="es-ES">
              <a:solidFill>
                <a:srgbClr val="FFFFFF"/>
              </a:solidFill>
            </a:endParaRPr>
          </a:p>
          <a:p>
            <a:r>
              <a:rPr lang="es-ES">
                <a:solidFill>
                  <a:srgbClr val="FFFFFF"/>
                </a:solidFill>
              </a:rPr>
              <a:t>PAGO no NECESITA HOMOLOGACION JUDICIAL </a:t>
            </a:r>
          </a:p>
          <a:p>
            <a:r>
              <a:rPr lang="es-ES">
                <a:solidFill>
                  <a:srgbClr val="FFFFFF"/>
                </a:solidFill>
              </a:rPr>
              <a:t>ACUERDO de liquidación de bienes precisa homologación judicial (tiene fines extintivos del pasivo)</a:t>
            </a:r>
          </a:p>
          <a:p>
            <a:r>
              <a:rPr lang="es-ES">
                <a:solidFill>
                  <a:srgbClr val="FFFFFF"/>
                </a:solidFill>
              </a:rPr>
              <a:t>Mecanismo de saneamiento precisa homologación judicial</a:t>
            </a:r>
          </a:p>
          <a:p>
            <a:endParaRPr lang="en-US">
              <a:solidFill>
                <a:srgbClr val="FFFFFF"/>
              </a:solidFill>
            </a:endParaRPr>
          </a:p>
        </p:txBody>
      </p:sp>
    </p:spTree>
    <p:extLst>
      <p:ext uri="{BB962C8B-B14F-4D97-AF65-F5344CB8AC3E}">
        <p14:creationId xmlns:p14="http://schemas.microsoft.com/office/powerpoint/2010/main" val="182151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881273-4277-43AB-9BCB-905A51F754C1}"/>
              </a:ext>
            </a:extLst>
          </p:cNvPr>
          <p:cNvSpPr>
            <a:spLocks noGrp="1"/>
          </p:cNvSpPr>
          <p:nvPr>
            <p:ph idx="1"/>
          </p:nvPr>
        </p:nvSpPr>
        <p:spPr>
          <a:xfrm>
            <a:off x="251520" y="692696"/>
            <a:ext cx="5256584" cy="5184576"/>
          </a:xfrm>
        </p:spPr>
        <p:txBody>
          <a:bodyPr>
            <a:normAutofit/>
          </a:bodyPr>
          <a:lstStyle/>
          <a:p>
            <a:pPr marL="0" indent="0">
              <a:lnSpc>
                <a:spcPct val="90000"/>
              </a:lnSpc>
              <a:buNone/>
            </a:pPr>
            <a:r>
              <a:rPr lang="es-ES" sz="1600" dirty="0">
                <a:solidFill>
                  <a:srgbClr val="FF0000"/>
                </a:solidFill>
              </a:rPr>
              <a:t>Informe “Impacto social de las medidas de aislamiento obligatorio por COVID 19 en el aérea metropolitana de Buenos Aires” llevado adelante entre 7 y 10 de mayo en aérea metropolitana. 500 hogares encuestados</a:t>
            </a:r>
          </a:p>
          <a:p>
            <a:pPr marL="0" indent="0">
              <a:lnSpc>
                <a:spcPct val="90000"/>
              </a:lnSpc>
              <a:buNone/>
            </a:pPr>
            <a:endParaRPr lang="es-ES" sz="1600" dirty="0">
              <a:solidFill>
                <a:srgbClr val="FF0000"/>
              </a:solidFill>
            </a:endParaRPr>
          </a:p>
          <a:p>
            <a:pPr marL="0" indent="0">
              <a:lnSpc>
                <a:spcPct val="90000"/>
              </a:lnSpc>
              <a:buNone/>
            </a:pPr>
            <a:endParaRPr lang="es-ES" sz="1600" dirty="0">
              <a:solidFill>
                <a:srgbClr val="FF0000"/>
              </a:solidFill>
            </a:endParaRPr>
          </a:p>
          <a:p>
            <a:pPr>
              <a:lnSpc>
                <a:spcPct val="90000"/>
              </a:lnSpc>
            </a:pPr>
            <a:r>
              <a:rPr lang="es-ES" dirty="0"/>
              <a:t>Para el 18,8 % de los consultados la caída de los ingresos fue superior al 50 % y para el 38, 8% hubo una reducción pero menor al 50 %</a:t>
            </a:r>
          </a:p>
          <a:p>
            <a:pPr>
              <a:lnSpc>
                <a:spcPct val="90000"/>
              </a:lnSpc>
            </a:pPr>
            <a:r>
              <a:rPr lang="es-ES" dirty="0"/>
              <a:t>Los más perjudicados aquellos que estaban bajo la línea de pobreza y los que tienen niños en el hogar</a:t>
            </a:r>
          </a:p>
          <a:p>
            <a:pPr>
              <a:lnSpc>
                <a:spcPct val="90000"/>
              </a:lnSpc>
            </a:pPr>
            <a:r>
              <a:rPr lang="es-ES" dirty="0"/>
              <a:t>Un cuarto de los encuestados aseguró tener deudas con familiares, amigos, entidades financieras, empresa o comercio</a:t>
            </a:r>
          </a:p>
          <a:p>
            <a:pPr>
              <a:lnSpc>
                <a:spcPct val="90000"/>
              </a:lnSpc>
            </a:pPr>
            <a:r>
              <a:rPr lang="es-ES" dirty="0"/>
              <a:t>La situación se agrava en el conurbano en hogares con niños </a:t>
            </a:r>
          </a:p>
          <a:p>
            <a:pPr>
              <a:lnSpc>
                <a:spcPct val="90000"/>
              </a:lnSpc>
            </a:pPr>
            <a:endParaRPr lang="en-US" sz="1300" dirty="0"/>
          </a:p>
        </p:txBody>
      </p:sp>
      <p:pic>
        <p:nvPicPr>
          <p:cNvPr id="5" name="Imagen 4" descr="Imagen que contiene refrigerador&#10;&#10;Descripción generada automáticamente">
            <a:extLst>
              <a:ext uri="{FF2B5EF4-FFF2-40B4-BE49-F238E27FC236}">
                <a16:creationId xmlns:a16="http://schemas.microsoft.com/office/drawing/2014/main" id="{53700C22-4CC3-4CC5-817C-E867264EDA3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8144" y="2996952"/>
            <a:ext cx="2359152" cy="1327023"/>
          </a:xfrm>
          <a:prstGeom prst="rect">
            <a:avLst/>
          </a:prstGeom>
        </p:spPr>
      </p:pic>
    </p:spTree>
    <p:extLst>
      <p:ext uri="{BB962C8B-B14F-4D97-AF65-F5344CB8AC3E}">
        <p14:creationId xmlns:p14="http://schemas.microsoft.com/office/powerpoint/2010/main" val="2152998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3DEC9-56D3-44C1-A70F-8D2786C2C8D6}"/>
              </a:ext>
            </a:extLst>
          </p:cNvPr>
          <p:cNvSpPr>
            <a:spLocks noGrp="1"/>
          </p:cNvSpPr>
          <p:nvPr>
            <p:ph type="title"/>
          </p:nvPr>
        </p:nvSpPr>
        <p:spPr>
          <a:xfrm>
            <a:off x="4152550" y="609600"/>
            <a:ext cx="2802951" cy="1320800"/>
          </a:xfrm>
        </p:spPr>
        <p:txBody>
          <a:bodyPr>
            <a:normAutofit/>
          </a:bodyPr>
          <a:lstStyle/>
          <a:p>
            <a:pPr>
              <a:lnSpc>
                <a:spcPct val="90000"/>
              </a:lnSpc>
            </a:pPr>
            <a:r>
              <a:rPr lang="es-ES" sz="2800"/>
              <a:t>Finalidad del proceso judicial</a:t>
            </a:r>
            <a:endParaRPr lang="en-US" sz="2800"/>
          </a:p>
        </p:txBody>
      </p:sp>
      <p:sp>
        <p:nvSpPr>
          <p:cNvPr id="3" name="Marcador de contenido 2">
            <a:extLst>
              <a:ext uri="{FF2B5EF4-FFF2-40B4-BE49-F238E27FC236}">
                <a16:creationId xmlns:a16="http://schemas.microsoft.com/office/drawing/2014/main" id="{4EE6CAF7-430A-472F-B1A9-2AAEA9E83461}"/>
              </a:ext>
            </a:extLst>
          </p:cNvPr>
          <p:cNvSpPr>
            <a:spLocks noGrp="1"/>
          </p:cNvSpPr>
          <p:nvPr>
            <p:ph idx="1"/>
          </p:nvPr>
        </p:nvSpPr>
        <p:spPr>
          <a:xfrm>
            <a:off x="3907172" y="2160589"/>
            <a:ext cx="3048329" cy="3880773"/>
          </a:xfrm>
        </p:spPr>
        <p:txBody>
          <a:bodyPr>
            <a:normAutofit/>
          </a:bodyPr>
          <a:lstStyle/>
          <a:p>
            <a:pPr>
              <a:lnSpc>
                <a:spcPct val="90000"/>
              </a:lnSpc>
            </a:pPr>
            <a:r>
              <a:rPr lang="es-ES" sz="1700"/>
              <a:t>Rehabilitación potestativa  ante el cumplimiento total o parcial o liquidación de bienes</a:t>
            </a:r>
          </a:p>
          <a:p>
            <a:pPr>
              <a:lnSpc>
                <a:spcPct val="90000"/>
              </a:lnSpc>
            </a:pPr>
            <a:r>
              <a:rPr lang="es-ES" sz="1700"/>
              <a:t>Descarga de deudas y clausura del trámite </a:t>
            </a:r>
          </a:p>
          <a:p>
            <a:pPr>
              <a:lnSpc>
                <a:spcPct val="90000"/>
              </a:lnSpc>
            </a:pPr>
            <a:r>
              <a:rPr lang="es-ES" sz="1700"/>
              <a:t>Quedan excluidas del </a:t>
            </a:r>
            <a:r>
              <a:rPr lang="es-ES" sz="1700" err="1"/>
              <a:t>fresh</a:t>
            </a:r>
            <a:r>
              <a:rPr lang="es-ES" sz="1700"/>
              <a:t> </a:t>
            </a:r>
            <a:r>
              <a:rPr lang="es-ES" sz="1700" err="1"/>
              <a:t>start</a:t>
            </a:r>
            <a:r>
              <a:rPr lang="es-ES" sz="1700"/>
              <a:t> las obligaciones alimentarias y las que resultan de indemnizaciones por daños a la persona humana</a:t>
            </a:r>
            <a:endParaRPr lang="en-US" sz="1700"/>
          </a:p>
        </p:txBody>
      </p:sp>
      <p:pic>
        <p:nvPicPr>
          <p:cNvPr id="5" name="Imagen 4">
            <a:extLst>
              <a:ext uri="{FF2B5EF4-FFF2-40B4-BE49-F238E27FC236}">
                <a16:creationId xmlns:a16="http://schemas.microsoft.com/office/drawing/2014/main" id="{D0B9495A-7A67-4BE0-B731-5A802239B24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716" r="31034"/>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 name="CuadroTexto 5">
            <a:extLst>
              <a:ext uri="{FF2B5EF4-FFF2-40B4-BE49-F238E27FC236}">
                <a16:creationId xmlns:a16="http://schemas.microsoft.com/office/drawing/2014/main" id="{60CD7EC3-49A0-4368-B9A0-C555537DED95}"/>
              </a:ext>
            </a:extLst>
          </p:cNvPr>
          <p:cNvSpPr txBox="1"/>
          <p:nvPr/>
        </p:nvSpPr>
        <p:spPr>
          <a:xfrm>
            <a:off x="6423383" y="6657945"/>
            <a:ext cx="27206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iberacionahora.wordpress.com/2011/08/03/de-la-esclavitud-forzosa-a-la-liberacion-ahora-un-llamado-urgente-a-la-responsabilidad-individual/">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33513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18325-77DD-483C-A9EA-1476528AC330}"/>
              </a:ext>
            </a:extLst>
          </p:cNvPr>
          <p:cNvSpPr>
            <a:spLocks noGrp="1"/>
          </p:cNvSpPr>
          <p:nvPr>
            <p:ph type="title"/>
          </p:nvPr>
        </p:nvSpPr>
        <p:spPr/>
        <p:txBody>
          <a:bodyPr/>
          <a:lstStyle/>
          <a:p>
            <a:r>
              <a:rPr lang="es-ES" dirty="0"/>
              <a:t>OJO!!!</a:t>
            </a:r>
            <a:endParaRPr lang="en-US" dirty="0"/>
          </a:p>
        </p:txBody>
      </p:sp>
      <p:sp>
        <p:nvSpPr>
          <p:cNvPr id="3" name="Marcador de contenido 2">
            <a:extLst>
              <a:ext uri="{FF2B5EF4-FFF2-40B4-BE49-F238E27FC236}">
                <a16:creationId xmlns:a16="http://schemas.microsoft.com/office/drawing/2014/main" id="{CFF40AF3-F0AF-4D2B-8B88-923F60672F21}"/>
              </a:ext>
            </a:extLst>
          </p:cNvPr>
          <p:cNvSpPr>
            <a:spLocks noGrp="1"/>
          </p:cNvSpPr>
          <p:nvPr>
            <p:ph idx="1"/>
          </p:nvPr>
        </p:nvSpPr>
        <p:spPr/>
        <p:txBody>
          <a:bodyPr/>
          <a:lstStyle/>
          <a:p>
            <a:r>
              <a:rPr lang="es-ES" dirty="0"/>
              <a:t>Los requisitos de presentación no están enunciados</a:t>
            </a:r>
          </a:p>
          <a:p>
            <a:r>
              <a:rPr lang="es-ES" dirty="0"/>
              <a:t>No hay pautas acerca de la consideración de admisión de créditos pero pueden rechazarse </a:t>
            </a:r>
          </a:p>
          <a:p>
            <a:r>
              <a:rPr lang="es-ES" dirty="0"/>
              <a:t>Debe tener carácter extintivo del pasivo insoluto en todos los casos </a:t>
            </a:r>
          </a:p>
          <a:p>
            <a:r>
              <a:rPr lang="es-ES" dirty="0" err="1"/>
              <a:t>Fresh</a:t>
            </a:r>
            <a:r>
              <a:rPr lang="es-ES" dirty="0"/>
              <a:t> </a:t>
            </a:r>
            <a:r>
              <a:rPr lang="es-ES" dirty="0" err="1"/>
              <a:t>start</a:t>
            </a:r>
            <a:r>
              <a:rPr lang="es-ES" dirty="0"/>
              <a:t> para  créditos laborales?</a:t>
            </a:r>
          </a:p>
          <a:p>
            <a:r>
              <a:rPr lang="es-ES" dirty="0"/>
              <a:t>No hay norma de protección de la vivienda </a:t>
            </a:r>
            <a:r>
              <a:rPr lang="es-ES" dirty="0" err="1"/>
              <a:t>ùnica</a:t>
            </a:r>
            <a:endParaRPr lang="es-ES" dirty="0"/>
          </a:p>
          <a:p>
            <a:r>
              <a:rPr lang="es-ES" dirty="0"/>
              <a:t>No hay norma de protección a ningún bien salvo los salvaguardados por leyes especiales</a:t>
            </a:r>
          </a:p>
          <a:p>
            <a:r>
              <a:rPr lang="es-ES" dirty="0"/>
              <a:t>No hay rehabilitación de pleno derecho sino que se requiere resolución judicial </a:t>
            </a:r>
          </a:p>
          <a:p>
            <a:endParaRPr lang="en-US" dirty="0"/>
          </a:p>
        </p:txBody>
      </p:sp>
    </p:spTree>
    <p:extLst>
      <p:ext uri="{BB962C8B-B14F-4D97-AF65-F5344CB8AC3E}">
        <p14:creationId xmlns:p14="http://schemas.microsoft.com/office/powerpoint/2010/main" val="3361977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azul, tabla, remoto&#10;&#10;Descripción generada automáticamente">
            <a:extLst>
              <a:ext uri="{FF2B5EF4-FFF2-40B4-BE49-F238E27FC236}">
                <a16:creationId xmlns:a16="http://schemas.microsoft.com/office/drawing/2014/main" id="{184A32B3-704A-4816-A133-353882BA1046}"/>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37" b="14163"/>
          <a:stretch/>
        </p:blipFill>
        <p:spPr>
          <a:xfrm>
            <a:off x="21664" y="10"/>
            <a:ext cx="9143980" cy="6857990"/>
          </a:xfrm>
          <a:prstGeom prst="rect">
            <a:avLst/>
          </a:prstGeom>
        </p:spPr>
      </p:pic>
      <p:sp>
        <p:nvSpPr>
          <p:cNvPr id="2" name="Título 1">
            <a:extLst>
              <a:ext uri="{FF2B5EF4-FFF2-40B4-BE49-F238E27FC236}">
                <a16:creationId xmlns:a16="http://schemas.microsoft.com/office/drawing/2014/main" id="{C68857C3-9ED4-459B-8A13-809BA0BB5B9E}"/>
              </a:ext>
            </a:extLst>
          </p:cNvPr>
          <p:cNvSpPr>
            <a:spLocks noGrp="1"/>
          </p:cNvSpPr>
          <p:nvPr>
            <p:ph type="title"/>
          </p:nvPr>
        </p:nvSpPr>
        <p:spPr>
          <a:xfrm>
            <a:off x="508000" y="609600"/>
            <a:ext cx="6447501" cy="1320800"/>
          </a:xfrm>
        </p:spPr>
        <p:txBody>
          <a:bodyPr>
            <a:normAutofit/>
          </a:bodyPr>
          <a:lstStyle/>
          <a:p>
            <a:r>
              <a:rPr lang="es-ES" dirty="0"/>
              <a:t>Proyecto 1061/2020</a:t>
            </a:r>
            <a:endParaRPr lang="en-US" dirty="0"/>
          </a:p>
        </p:txBody>
      </p:sp>
      <p:sp>
        <p:nvSpPr>
          <p:cNvPr id="3" name="Marcador de contenido 2">
            <a:extLst>
              <a:ext uri="{FF2B5EF4-FFF2-40B4-BE49-F238E27FC236}">
                <a16:creationId xmlns:a16="http://schemas.microsoft.com/office/drawing/2014/main" id="{A91C3DF2-87FC-4374-94B3-748BADC81516}"/>
              </a:ext>
            </a:extLst>
          </p:cNvPr>
          <p:cNvSpPr>
            <a:spLocks noGrp="1"/>
          </p:cNvSpPr>
          <p:nvPr>
            <p:ph idx="1"/>
          </p:nvPr>
        </p:nvSpPr>
        <p:spPr>
          <a:xfrm>
            <a:off x="508000" y="2160589"/>
            <a:ext cx="6447501" cy="3880773"/>
          </a:xfrm>
        </p:spPr>
        <p:txBody>
          <a:bodyPr>
            <a:normAutofit/>
          </a:bodyPr>
          <a:lstStyle/>
          <a:p>
            <a:r>
              <a:rPr lang="es-ES" dirty="0">
                <a:solidFill>
                  <a:srgbClr val="FFFFFF"/>
                </a:solidFill>
              </a:rPr>
              <a:t>Procedimiento administrativo y de instancia judicial</a:t>
            </a:r>
          </a:p>
          <a:p>
            <a:r>
              <a:rPr lang="es-ES" dirty="0">
                <a:solidFill>
                  <a:srgbClr val="FFFFFF"/>
                </a:solidFill>
              </a:rPr>
              <a:t>Finalidad: cumplir con sus obligaciones pecuniarias pendientes de naturaleza no comercial</a:t>
            </a:r>
          </a:p>
          <a:p>
            <a:r>
              <a:rPr lang="es-ES" dirty="0">
                <a:solidFill>
                  <a:srgbClr val="FFFFFF"/>
                </a:solidFill>
              </a:rPr>
              <a:t>Objeto: </a:t>
            </a:r>
            <a:r>
              <a:rPr lang="es-ES" dirty="0" err="1">
                <a:solidFill>
                  <a:srgbClr val="FFFFFF"/>
                </a:solidFill>
              </a:rPr>
              <a:t>coadyudar</a:t>
            </a:r>
            <a:r>
              <a:rPr lang="es-ES" dirty="0">
                <a:solidFill>
                  <a:srgbClr val="FFFFFF"/>
                </a:solidFill>
              </a:rPr>
              <a:t> a la economía personal o familiar, normalizar la situación financiera, evitar cualquier situación de exclusión social o laboral </a:t>
            </a:r>
          </a:p>
          <a:p>
            <a:r>
              <a:rPr lang="es-ES" dirty="0">
                <a:solidFill>
                  <a:srgbClr val="FFFFFF"/>
                </a:solidFill>
              </a:rPr>
              <a:t>Exceptuadas las deudas alimentarias y las deudas de carácter empresarial</a:t>
            </a:r>
          </a:p>
        </p:txBody>
      </p:sp>
      <p:sp>
        <p:nvSpPr>
          <p:cNvPr id="6" name="CuadroTexto 5">
            <a:extLst>
              <a:ext uri="{FF2B5EF4-FFF2-40B4-BE49-F238E27FC236}">
                <a16:creationId xmlns:a16="http://schemas.microsoft.com/office/drawing/2014/main" id="{855A2E85-A81D-409E-B584-6051004855F0}"/>
              </a:ext>
            </a:extLst>
          </p:cNvPr>
          <p:cNvSpPr txBox="1"/>
          <p:nvPr/>
        </p:nvSpPr>
        <p:spPr>
          <a:xfrm>
            <a:off x="6423383" y="6657945"/>
            <a:ext cx="27206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ktlovers.wordpress.com/2013/06/17/que-es-lo-que-los-consumidores-quieren/">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3754268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a16="http://schemas.microsoft.com/office/drawing/2014/main" id="{6C25011F-96DE-4B5C-B6F2-1A2B63D2C12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241" r="22661"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00B436A7-E5BA-4819-9E8C-45EE2A227D64}"/>
              </a:ext>
            </a:extLst>
          </p:cNvPr>
          <p:cNvSpPr>
            <a:spLocks noGrp="1"/>
          </p:cNvSpPr>
          <p:nvPr>
            <p:ph type="title"/>
          </p:nvPr>
        </p:nvSpPr>
        <p:spPr>
          <a:xfrm>
            <a:off x="507999" y="609600"/>
            <a:ext cx="2888343" cy="1320800"/>
          </a:xfrm>
        </p:spPr>
        <p:txBody>
          <a:bodyPr>
            <a:normAutofit/>
          </a:bodyPr>
          <a:lstStyle/>
          <a:p>
            <a:r>
              <a:rPr lang="es-ES" dirty="0"/>
              <a:t>Principios</a:t>
            </a:r>
            <a:endParaRPr lang="en-US" dirty="0"/>
          </a:p>
        </p:txBody>
      </p:sp>
      <p:sp>
        <p:nvSpPr>
          <p:cNvPr id="3" name="Marcador de contenido 2">
            <a:extLst>
              <a:ext uri="{FF2B5EF4-FFF2-40B4-BE49-F238E27FC236}">
                <a16:creationId xmlns:a16="http://schemas.microsoft.com/office/drawing/2014/main" id="{98CF5AD4-D812-47C5-904B-C6CEE36039C8}"/>
              </a:ext>
            </a:extLst>
          </p:cNvPr>
          <p:cNvSpPr>
            <a:spLocks noGrp="1"/>
          </p:cNvSpPr>
          <p:nvPr>
            <p:ph idx="1"/>
          </p:nvPr>
        </p:nvSpPr>
        <p:spPr>
          <a:xfrm>
            <a:off x="508000" y="2160589"/>
            <a:ext cx="2888342" cy="3880773"/>
          </a:xfrm>
        </p:spPr>
        <p:txBody>
          <a:bodyPr>
            <a:normAutofit/>
          </a:bodyPr>
          <a:lstStyle/>
          <a:p>
            <a:r>
              <a:rPr lang="es-ES" dirty="0"/>
              <a:t>Buena fe</a:t>
            </a:r>
          </a:p>
          <a:p>
            <a:r>
              <a:rPr lang="es-ES" dirty="0"/>
              <a:t>Simplicidad</a:t>
            </a:r>
          </a:p>
          <a:p>
            <a:r>
              <a:rPr lang="es-ES" dirty="0"/>
              <a:t>Transparencia </a:t>
            </a:r>
          </a:p>
          <a:p>
            <a:r>
              <a:rPr lang="es-ES" dirty="0"/>
              <a:t>Gratuidad</a:t>
            </a:r>
          </a:p>
          <a:p>
            <a:r>
              <a:rPr lang="es-ES" dirty="0"/>
              <a:t>Celeridad</a:t>
            </a:r>
          </a:p>
          <a:p>
            <a:r>
              <a:rPr lang="es-ES" dirty="0" err="1"/>
              <a:t>Economìa</a:t>
            </a:r>
            <a:r>
              <a:rPr lang="es-ES" dirty="0"/>
              <a:t> </a:t>
            </a:r>
          </a:p>
          <a:p>
            <a:r>
              <a:rPr lang="es-ES" dirty="0"/>
              <a:t>Sencillez </a:t>
            </a:r>
          </a:p>
          <a:p>
            <a:r>
              <a:rPr lang="es-ES" dirty="0"/>
              <a:t>Oralidad</a:t>
            </a:r>
            <a:endParaRPr lang="en-US" dirty="0"/>
          </a:p>
        </p:txBody>
      </p:sp>
      <p:sp>
        <p:nvSpPr>
          <p:cNvPr id="6" name="CuadroTexto 5">
            <a:extLst>
              <a:ext uri="{FF2B5EF4-FFF2-40B4-BE49-F238E27FC236}">
                <a16:creationId xmlns:a16="http://schemas.microsoft.com/office/drawing/2014/main" id="{30BC4909-A467-4744-834A-2D87D107C825}"/>
              </a:ext>
            </a:extLst>
          </p:cNvPr>
          <p:cNvSpPr txBox="1"/>
          <p:nvPr/>
        </p:nvSpPr>
        <p:spPr>
          <a:xfrm>
            <a:off x="6423383" y="6657945"/>
            <a:ext cx="27206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prendiendocalidadyadr.com/principios-de-calidad-enfoque-al-cliente/">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50366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tabla, computadora&#10;&#10;Descripción generada automáticamente">
            <a:extLst>
              <a:ext uri="{FF2B5EF4-FFF2-40B4-BE49-F238E27FC236}">
                <a16:creationId xmlns:a16="http://schemas.microsoft.com/office/drawing/2014/main" id="{9425542C-B9A5-4AFB-8DDA-39B1F2635D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059" r="27456"/>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EBC6DAAD-1CB9-4C06-8D88-FBB92BB8EF1B}"/>
              </a:ext>
            </a:extLst>
          </p:cNvPr>
          <p:cNvSpPr>
            <a:spLocks noGrp="1"/>
          </p:cNvSpPr>
          <p:nvPr>
            <p:ph type="title"/>
          </p:nvPr>
        </p:nvSpPr>
        <p:spPr>
          <a:xfrm>
            <a:off x="507999" y="609600"/>
            <a:ext cx="2888343" cy="1320800"/>
          </a:xfrm>
        </p:spPr>
        <p:txBody>
          <a:bodyPr>
            <a:normAutofit/>
          </a:bodyPr>
          <a:lstStyle/>
          <a:p>
            <a:pPr>
              <a:lnSpc>
                <a:spcPct val="90000"/>
              </a:lnSpc>
            </a:pPr>
            <a:r>
              <a:rPr lang="es-ES" sz="2000"/>
              <a:t>Proceso administrativo a cargo Unidad de conciliaciones de sobreendeudamiento</a:t>
            </a:r>
            <a:endParaRPr lang="en-US" sz="2000"/>
          </a:p>
        </p:txBody>
      </p:sp>
      <p:sp>
        <p:nvSpPr>
          <p:cNvPr id="3" name="Marcador de contenido 2">
            <a:extLst>
              <a:ext uri="{FF2B5EF4-FFF2-40B4-BE49-F238E27FC236}">
                <a16:creationId xmlns:a16="http://schemas.microsoft.com/office/drawing/2014/main" id="{7E707CB1-9DB2-4606-899A-81396FE423C2}"/>
              </a:ext>
            </a:extLst>
          </p:cNvPr>
          <p:cNvSpPr>
            <a:spLocks noGrp="1"/>
          </p:cNvSpPr>
          <p:nvPr>
            <p:ph idx="1"/>
          </p:nvPr>
        </p:nvSpPr>
        <p:spPr>
          <a:xfrm>
            <a:off x="508000" y="2160589"/>
            <a:ext cx="3559944" cy="4580779"/>
          </a:xfrm>
        </p:spPr>
        <p:txBody>
          <a:bodyPr>
            <a:normAutofit lnSpcReduction="10000"/>
          </a:bodyPr>
          <a:lstStyle/>
          <a:p>
            <a:pPr>
              <a:lnSpc>
                <a:spcPct val="90000"/>
              </a:lnSpc>
            </a:pPr>
            <a:r>
              <a:rPr lang="es-ES" sz="1400" dirty="0"/>
              <a:t>Procedimiento ágil, breve gratuito y confidencial</a:t>
            </a:r>
          </a:p>
          <a:p>
            <a:pPr>
              <a:lnSpc>
                <a:spcPct val="90000"/>
              </a:lnSpc>
            </a:pPr>
            <a:r>
              <a:rPr lang="es-ES" sz="1400" dirty="0"/>
              <a:t>Elaborar planes  de saneamiento económico asegurando mínimo de vida </a:t>
            </a:r>
          </a:p>
          <a:p>
            <a:pPr>
              <a:lnSpc>
                <a:spcPct val="90000"/>
              </a:lnSpc>
            </a:pPr>
            <a:r>
              <a:rPr lang="es-ES" sz="1400" dirty="0"/>
              <a:t>Dar inicio al procedimiento judicial cuando fracasa la conciliación</a:t>
            </a:r>
          </a:p>
          <a:p>
            <a:pPr>
              <a:lnSpc>
                <a:spcPct val="90000"/>
              </a:lnSpc>
            </a:pPr>
            <a:r>
              <a:rPr lang="es-ES" sz="1400" dirty="0"/>
              <a:t>Autorizar al deudor a la adquisición de nuevos créditos </a:t>
            </a:r>
          </a:p>
          <a:p>
            <a:pPr>
              <a:lnSpc>
                <a:spcPct val="90000"/>
              </a:lnSpc>
            </a:pPr>
            <a:r>
              <a:rPr lang="es-ES" sz="1400" dirty="0"/>
              <a:t>Limita las causas de acceso a perdida de empleo, precariedad del mismo, incapacidad temporal o permanente, enfermedad grave o crónica que implique un gasto excesivo , divorcio, fallecimiento del cónyuge, asunción de gastos imprevistos producto de </a:t>
            </a:r>
            <a:r>
              <a:rPr lang="es-ES" sz="1400" dirty="0" err="1"/>
              <a:t>conyunturas</a:t>
            </a:r>
            <a:r>
              <a:rPr lang="es-ES" sz="1400" dirty="0"/>
              <a:t> especiales</a:t>
            </a:r>
          </a:p>
          <a:p>
            <a:pPr>
              <a:lnSpc>
                <a:spcPct val="90000"/>
              </a:lnSpc>
            </a:pPr>
            <a:r>
              <a:rPr lang="es-ES" sz="1400" dirty="0"/>
              <a:t>Dictamen técnico que declara la procedencia de la solicitud</a:t>
            </a:r>
          </a:p>
          <a:p>
            <a:pPr>
              <a:lnSpc>
                <a:spcPct val="90000"/>
              </a:lnSpc>
            </a:pPr>
            <a:r>
              <a:rPr lang="es-ES" sz="1400" dirty="0"/>
              <a:t>Suspensión de causas contra el deudor o codeudores </a:t>
            </a:r>
          </a:p>
          <a:p>
            <a:pPr>
              <a:lnSpc>
                <a:spcPct val="90000"/>
              </a:lnSpc>
            </a:pPr>
            <a:endParaRPr lang="en-US" sz="1000" dirty="0"/>
          </a:p>
        </p:txBody>
      </p:sp>
    </p:spTree>
    <p:extLst>
      <p:ext uri="{BB962C8B-B14F-4D97-AF65-F5344CB8AC3E}">
        <p14:creationId xmlns:p14="http://schemas.microsoft.com/office/powerpoint/2010/main" val="313757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82559-28A3-42B5-B1A6-C8F47B6A5D52}"/>
              </a:ext>
            </a:extLst>
          </p:cNvPr>
          <p:cNvSpPr>
            <a:spLocks noGrp="1"/>
          </p:cNvSpPr>
          <p:nvPr>
            <p:ph type="title"/>
          </p:nvPr>
        </p:nvSpPr>
        <p:spPr>
          <a:xfrm>
            <a:off x="508000" y="609600"/>
            <a:ext cx="6447501" cy="1320800"/>
          </a:xfrm>
        </p:spPr>
        <p:txBody>
          <a:bodyPr anchor="t">
            <a:normAutofit/>
          </a:bodyPr>
          <a:lstStyle/>
          <a:p>
            <a:r>
              <a:rPr lang="es-ES"/>
              <a:t>Instancia judicial ante el fracaso de la administrativa</a:t>
            </a:r>
            <a:endParaRPr lang="en-US" dirty="0"/>
          </a:p>
        </p:txBody>
      </p:sp>
      <p:sp>
        <p:nvSpPr>
          <p:cNvPr id="3" name="Marcador de contenido 2">
            <a:extLst>
              <a:ext uri="{FF2B5EF4-FFF2-40B4-BE49-F238E27FC236}">
                <a16:creationId xmlns:a16="http://schemas.microsoft.com/office/drawing/2014/main" id="{7512267C-FE2B-4D8C-A706-813E5D2766FD}"/>
              </a:ext>
            </a:extLst>
          </p:cNvPr>
          <p:cNvSpPr>
            <a:spLocks noGrp="1"/>
          </p:cNvSpPr>
          <p:nvPr>
            <p:ph idx="1"/>
          </p:nvPr>
        </p:nvSpPr>
        <p:spPr>
          <a:xfrm>
            <a:off x="4752215" y="2160589"/>
            <a:ext cx="2201035" cy="3880773"/>
          </a:xfrm>
        </p:spPr>
        <p:txBody>
          <a:bodyPr>
            <a:normAutofit/>
          </a:bodyPr>
          <a:lstStyle/>
          <a:p>
            <a:pPr>
              <a:lnSpc>
                <a:spcPct val="90000"/>
              </a:lnSpc>
            </a:pPr>
            <a:r>
              <a:rPr lang="es-ES" sz="1500" dirty="0"/>
              <a:t>Requiere ratificación del deudor</a:t>
            </a:r>
          </a:p>
          <a:p>
            <a:pPr>
              <a:lnSpc>
                <a:spcPct val="90000"/>
              </a:lnSpc>
            </a:pPr>
            <a:r>
              <a:rPr lang="es-ES" sz="1500" dirty="0"/>
              <a:t>No solo suspende los </a:t>
            </a:r>
            <a:r>
              <a:rPr lang="es-ES" sz="1500" dirty="0" err="1"/>
              <a:t>tràmites</a:t>
            </a:r>
            <a:r>
              <a:rPr lang="es-ES" sz="1500" dirty="0"/>
              <a:t> judiciales sino el tráfico de  la información crediticia respecto de deudor</a:t>
            </a:r>
          </a:p>
          <a:p>
            <a:pPr>
              <a:lnSpc>
                <a:spcPct val="90000"/>
              </a:lnSpc>
            </a:pPr>
            <a:r>
              <a:rPr lang="es-ES" sz="1500" dirty="0"/>
              <a:t>Juez dicta sentencia con un plan de reestructuración de deuda </a:t>
            </a:r>
            <a:endParaRPr lang="en-US" sz="1500" dirty="0"/>
          </a:p>
        </p:txBody>
      </p:sp>
      <p:pic>
        <p:nvPicPr>
          <p:cNvPr id="5" name="Imagen 4" descr="Imagen que contiene tabla, mujer, frente, computer&#10;&#10;Descripción generada automáticamente">
            <a:extLst>
              <a:ext uri="{FF2B5EF4-FFF2-40B4-BE49-F238E27FC236}">
                <a16:creationId xmlns:a16="http://schemas.microsoft.com/office/drawing/2014/main" id="{D74866CE-A2B9-4935-89E7-779F32F5DD8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05" r="13966" b="-7"/>
          <a:stretch/>
        </p:blipFill>
        <p:spPr>
          <a:xfrm>
            <a:off x="508000" y="2159331"/>
            <a:ext cx="4067572" cy="3882362"/>
          </a:xfrm>
          <a:prstGeom prst="rect">
            <a:avLst/>
          </a:prstGeom>
        </p:spPr>
      </p:pic>
    </p:spTree>
    <p:extLst>
      <p:ext uri="{BB962C8B-B14F-4D97-AF65-F5344CB8AC3E}">
        <p14:creationId xmlns:p14="http://schemas.microsoft.com/office/powerpoint/2010/main" val="3319150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dibujo&#10;&#10;Descripción generada automáticamente">
            <a:extLst>
              <a:ext uri="{FF2B5EF4-FFF2-40B4-BE49-F238E27FC236}">
                <a16:creationId xmlns:a16="http://schemas.microsoft.com/office/drawing/2014/main" id="{732A37B5-675C-4A31-88C8-C4D147C0F83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930" r="26063" b="3"/>
          <a:stretch/>
        </p:blipFill>
        <p:spPr>
          <a:xfrm>
            <a:off x="241536" y="-1"/>
            <a:ext cx="3413478"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ítulo 1">
            <a:extLst>
              <a:ext uri="{FF2B5EF4-FFF2-40B4-BE49-F238E27FC236}">
                <a16:creationId xmlns:a16="http://schemas.microsoft.com/office/drawing/2014/main" id="{6B4B5D60-57C1-430B-A043-91769F46E8B4}"/>
              </a:ext>
            </a:extLst>
          </p:cNvPr>
          <p:cNvSpPr>
            <a:spLocks noGrp="1"/>
          </p:cNvSpPr>
          <p:nvPr>
            <p:ph type="title"/>
          </p:nvPr>
        </p:nvSpPr>
        <p:spPr>
          <a:xfrm>
            <a:off x="3119418" y="609600"/>
            <a:ext cx="3836082" cy="1320800"/>
          </a:xfrm>
        </p:spPr>
        <p:txBody>
          <a:bodyPr>
            <a:noAutofit/>
          </a:bodyPr>
          <a:lstStyle/>
          <a:p>
            <a:pPr>
              <a:lnSpc>
                <a:spcPct val="90000"/>
              </a:lnSpc>
            </a:pPr>
            <a:r>
              <a:rPr lang="es-ES" sz="1800" dirty="0">
                <a:solidFill>
                  <a:srgbClr val="FFFF00"/>
                </a:solidFill>
              </a:rPr>
              <a:t>Ley de sostenimiento de la actividad económica en el marco de la emergencia sanitaria publica emergencia para procesos de concursos y quiebras</a:t>
            </a:r>
            <a:br>
              <a:rPr lang="es-ES" sz="1800" dirty="0">
                <a:solidFill>
                  <a:srgbClr val="FFFF00"/>
                </a:solidFill>
              </a:rPr>
            </a:br>
            <a:endParaRPr lang="en-US" sz="1800" dirty="0">
              <a:solidFill>
                <a:srgbClr val="FFFF00"/>
              </a:solidFill>
            </a:endParaRPr>
          </a:p>
        </p:txBody>
      </p:sp>
      <p:sp>
        <p:nvSpPr>
          <p:cNvPr id="3" name="Marcador de contenido 2">
            <a:extLst>
              <a:ext uri="{FF2B5EF4-FFF2-40B4-BE49-F238E27FC236}">
                <a16:creationId xmlns:a16="http://schemas.microsoft.com/office/drawing/2014/main" id="{6A27E139-9665-44D7-B1AC-FFD8666D6B86}"/>
              </a:ext>
            </a:extLst>
          </p:cNvPr>
          <p:cNvSpPr>
            <a:spLocks noGrp="1"/>
          </p:cNvSpPr>
          <p:nvPr>
            <p:ph idx="1"/>
          </p:nvPr>
        </p:nvSpPr>
        <p:spPr>
          <a:xfrm>
            <a:off x="3119418" y="2160589"/>
            <a:ext cx="3836082" cy="3880773"/>
          </a:xfrm>
        </p:spPr>
        <p:txBody>
          <a:bodyPr>
            <a:normAutofit/>
          </a:bodyPr>
          <a:lstStyle/>
          <a:p>
            <a:r>
              <a:rPr lang="es-ES" dirty="0"/>
              <a:t>DECLARA LA EMERGENCIA DE </a:t>
            </a:r>
          </a:p>
          <a:p>
            <a:pPr>
              <a:buAutoNum type="alphaUcParenR"/>
            </a:pPr>
            <a:r>
              <a:rPr lang="es-ES" dirty="0"/>
              <a:t>CONCURSOS PREVENTIVOS EN TRAMITE</a:t>
            </a:r>
          </a:p>
          <a:p>
            <a:pPr>
              <a:buAutoNum type="alphaUcParenR"/>
            </a:pPr>
            <a:r>
              <a:rPr lang="es-ES" dirty="0"/>
              <a:t>APE EN TRAMITE </a:t>
            </a:r>
          </a:p>
          <a:p>
            <a:pPr>
              <a:buAutoNum type="alphaUcParenR"/>
            </a:pPr>
            <a:r>
              <a:rPr lang="es-ES" dirty="0"/>
              <a:t>NUEVOS CONCURSOS PREVENTIVOS</a:t>
            </a:r>
          </a:p>
          <a:p>
            <a:pPr>
              <a:buAutoNum type="alphaUcParenR"/>
            </a:pPr>
            <a:r>
              <a:rPr lang="es-ES" dirty="0"/>
              <a:t>NUEVOS PEDIDOS DE QUIEBRA</a:t>
            </a:r>
          </a:p>
          <a:p>
            <a:pPr>
              <a:buAutoNum type="alphaUcParenR"/>
            </a:pPr>
            <a:endParaRPr lang="es-ES" dirty="0"/>
          </a:p>
          <a:p>
            <a:pPr marL="0" indent="0">
              <a:buNone/>
            </a:pPr>
            <a:r>
              <a:rPr lang="es-ES" dirty="0"/>
              <a:t>HASTA EL 31 DE MARZO DEL 2021</a:t>
            </a:r>
            <a:endParaRPr lang="en-US" dirty="0"/>
          </a:p>
        </p:txBody>
      </p:sp>
      <p:pic>
        <p:nvPicPr>
          <p:cNvPr id="5" name="Imagen 4" descr="Imagen que contiene parada, alimentos, dibujo, cuarto&#10;&#10;Descripción generada automáticamente">
            <a:extLst>
              <a:ext uri="{FF2B5EF4-FFF2-40B4-BE49-F238E27FC236}">
                <a16:creationId xmlns:a16="http://schemas.microsoft.com/office/drawing/2014/main" id="{242BD75B-EE8B-4EF9-B94B-3A6328B0C8E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801" r="11906" b="-2"/>
          <a:stretch/>
        </p:blipFill>
        <p:spPr>
          <a:xfrm>
            <a:off x="-7974" y="3428999"/>
            <a:ext cx="2635781"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sp>
        <p:nvSpPr>
          <p:cNvPr id="8" name="CuadroTexto 7">
            <a:extLst>
              <a:ext uri="{FF2B5EF4-FFF2-40B4-BE49-F238E27FC236}">
                <a16:creationId xmlns:a16="http://schemas.microsoft.com/office/drawing/2014/main" id="{960555B3-89D9-4DA3-B18F-0C5E1A16DBC6}"/>
              </a:ext>
            </a:extLst>
          </p:cNvPr>
          <p:cNvSpPr txBox="1"/>
          <p:nvPr/>
        </p:nvSpPr>
        <p:spPr>
          <a:xfrm>
            <a:off x="6407353" y="6657945"/>
            <a:ext cx="27366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gualmentediferentes.com/emergencia-medica-e-implante-coclear-quais-as-opcoes/">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29436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lego, juguete&#10;&#10;Descripción generada automáticamente">
            <a:extLst>
              <a:ext uri="{FF2B5EF4-FFF2-40B4-BE49-F238E27FC236}">
                <a16:creationId xmlns:a16="http://schemas.microsoft.com/office/drawing/2014/main" id="{982A9F13-7291-4FA8-928F-560686253E33}"/>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216" r="7146"/>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C64350C9-D7DC-4448-AD65-E36D5235621C}"/>
              </a:ext>
            </a:extLst>
          </p:cNvPr>
          <p:cNvSpPr>
            <a:spLocks noGrp="1"/>
          </p:cNvSpPr>
          <p:nvPr>
            <p:ph type="title"/>
          </p:nvPr>
        </p:nvSpPr>
        <p:spPr>
          <a:xfrm>
            <a:off x="507999" y="609600"/>
            <a:ext cx="2888343" cy="1320800"/>
          </a:xfrm>
        </p:spPr>
        <p:txBody>
          <a:bodyPr>
            <a:normAutofit/>
          </a:bodyPr>
          <a:lstStyle/>
          <a:p>
            <a:pPr>
              <a:lnSpc>
                <a:spcPct val="90000"/>
              </a:lnSpc>
            </a:pPr>
            <a:r>
              <a:rPr lang="es-ES" sz="2000"/>
              <a:t>EXCEPTUADOS DE LA SUSPENSION DE PEDIR LA PROPIA QUIEBRA</a:t>
            </a:r>
            <a:endParaRPr lang="en-US" sz="2000"/>
          </a:p>
        </p:txBody>
      </p:sp>
      <p:sp>
        <p:nvSpPr>
          <p:cNvPr id="3" name="Marcador de contenido 2">
            <a:extLst>
              <a:ext uri="{FF2B5EF4-FFF2-40B4-BE49-F238E27FC236}">
                <a16:creationId xmlns:a16="http://schemas.microsoft.com/office/drawing/2014/main" id="{117D50E6-046A-4BFB-9336-8471242F1420}"/>
              </a:ext>
            </a:extLst>
          </p:cNvPr>
          <p:cNvSpPr>
            <a:spLocks noGrp="1"/>
          </p:cNvSpPr>
          <p:nvPr>
            <p:ph idx="1"/>
          </p:nvPr>
        </p:nvSpPr>
        <p:spPr>
          <a:xfrm>
            <a:off x="508000" y="2160589"/>
            <a:ext cx="2888342" cy="3880773"/>
          </a:xfrm>
        </p:spPr>
        <p:txBody>
          <a:bodyPr>
            <a:normAutofit/>
          </a:bodyPr>
          <a:lstStyle/>
          <a:p>
            <a:pPr>
              <a:lnSpc>
                <a:spcPct val="90000"/>
              </a:lnSpc>
            </a:pPr>
            <a:r>
              <a:rPr lang="es-ES" sz="1700" dirty="0"/>
              <a:t>PERSONAS HUMANAS QUE NO DESARROLLA ACTIVIDAD COMERCIAL NI EMPRESARIA Y CARECE DE ACTIVIDAD ECONOMICA ORGANIZADA</a:t>
            </a:r>
          </a:p>
          <a:p>
            <a:pPr>
              <a:lnSpc>
                <a:spcPct val="90000"/>
              </a:lnSpc>
            </a:pPr>
            <a:r>
              <a:rPr lang="es-ES" sz="1700" dirty="0"/>
              <a:t>EL JUEZ ADOPTARA LAS MEDIDAS CONDUCENTES PARA LA </a:t>
            </a:r>
            <a:r>
              <a:rPr lang="es-ES" sz="1700" dirty="0">
                <a:solidFill>
                  <a:srgbClr val="FF0000"/>
                </a:solidFill>
              </a:rPr>
              <a:t>REHABILITACION DE LA PERSONA HUMANA Y PROTECCION DE  SU DIGNIDAD Y DE SU GRUPO FAMILIAR</a:t>
            </a:r>
            <a:endParaRPr lang="en-US" sz="1700" dirty="0">
              <a:solidFill>
                <a:srgbClr val="FF0000"/>
              </a:solidFill>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75693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AA4F29-14F8-4CEE-B20C-71FB9EA68E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23" r="42722" b="1"/>
          <a:stretch/>
        </p:blipFill>
        <p:spPr>
          <a:xfrm>
            <a:off x="4932040" y="-1"/>
            <a:ext cx="421196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39E45022-DF46-48F7-9984-35DD2F0D3915}"/>
              </a:ext>
            </a:extLst>
          </p:cNvPr>
          <p:cNvSpPr>
            <a:spLocks noGrp="1"/>
          </p:cNvSpPr>
          <p:nvPr>
            <p:ph type="title"/>
          </p:nvPr>
        </p:nvSpPr>
        <p:spPr>
          <a:xfrm>
            <a:off x="507999" y="609600"/>
            <a:ext cx="4280025" cy="1320800"/>
          </a:xfrm>
        </p:spPr>
        <p:txBody>
          <a:bodyPr>
            <a:normAutofit/>
          </a:bodyPr>
          <a:lstStyle/>
          <a:p>
            <a:pPr>
              <a:lnSpc>
                <a:spcPct val="90000"/>
              </a:lnSpc>
            </a:pPr>
            <a:r>
              <a:rPr lang="es-ES" sz="1700" dirty="0"/>
              <a:t>Propuesta del Instituto Iberoamericano de derecho concursal para personas físicas sin actividad empresarial</a:t>
            </a:r>
            <a:endParaRPr lang="en-US" sz="1700" dirty="0"/>
          </a:p>
        </p:txBody>
      </p:sp>
      <p:sp>
        <p:nvSpPr>
          <p:cNvPr id="3" name="Marcador de contenido 2">
            <a:extLst>
              <a:ext uri="{FF2B5EF4-FFF2-40B4-BE49-F238E27FC236}">
                <a16:creationId xmlns:a16="http://schemas.microsoft.com/office/drawing/2014/main" id="{ED275F87-C415-4909-8151-6516699CDBF3}"/>
              </a:ext>
            </a:extLst>
          </p:cNvPr>
          <p:cNvSpPr>
            <a:spLocks noGrp="1"/>
          </p:cNvSpPr>
          <p:nvPr>
            <p:ph idx="1"/>
          </p:nvPr>
        </p:nvSpPr>
        <p:spPr>
          <a:xfrm>
            <a:off x="508000" y="2160589"/>
            <a:ext cx="4192652" cy="4292747"/>
          </a:xfrm>
        </p:spPr>
        <p:txBody>
          <a:bodyPr>
            <a:normAutofit/>
          </a:bodyPr>
          <a:lstStyle/>
          <a:p>
            <a:pPr>
              <a:lnSpc>
                <a:spcPct val="90000"/>
              </a:lnSpc>
            </a:pPr>
            <a:r>
              <a:rPr lang="es-ES" dirty="0"/>
              <a:t>Liberación automática de toda retención  a los ingresos que sea mayor al 20 por ciento</a:t>
            </a:r>
          </a:p>
          <a:p>
            <a:pPr>
              <a:lnSpc>
                <a:spcPct val="90000"/>
              </a:lnSpc>
            </a:pPr>
            <a:r>
              <a:rPr lang="es-ES" dirty="0"/>
              <a:t>No se puede afectar la vivienda, ni el mobiliario de uso, ni los objetos afectados al arte o profesión</a:t>
            </a:r>
          </a:p>
          <a:p>
            <a:pPr>
              <a:lnSpc>
                <a:spcPct val="90000"/>
              </a:lnSpc>
            </a:pPr>
            <a:r>
              <a:rPr lang="es-ES" dirty="0"/>
              <a:t>Suspensión de desalojos</a:t>
            </a:r>
          </a:p>
          <a:p>
            <a:pPr>
              <a:lnSpc>
                <a:spcPct val="90000"/>
              </a:lnSpc>
            </a:pPr>
            <a:r>
              <a:rPr lang="es-ES" dirty="0"/>
              <a:t>Los créditos, con o sin garantía real, de inmuebles o bienes de uso mantendrán el monto de la cuota pagada con anterioridad a la emergencia sanitaria, como mínimo no generándose intereses moratorios por demoras de hasta 6 meses</a:t>
            </a:r>
          </a:p>
          <a:p>
            <a:pPr>
              <a:lnSpc>
                <a:spcPct val="90000"/>
              </a:lnSpc>
            </a:pPr>
            <a:endParaRPr lang="en-US" sz="1300" dirty="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uadroTexto 5">
            <a:extLst>
              <a:ext uri="{FF2B5EF4-FFF2-40B4-BE49-F238E27FC236}">
                <a16:creationId xmlns:a16="http://schemas.microsoft.com/office/drawing/2014/main" id="{520DDA7A-94ED-47A8-A267-870EB2EEC426}"/>
              </a:ext>
            </a:extLst>
          </p:cNvPr>
          <p:cNvSpPr txBox="1"/>
          <p:nvPr/>
        </p:nvSpPr>
        <p:spPr>
          <a:xfrm>
            <a:off x="6553227" y="6657945"/>
            <a:ext cx="25907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jurisprudenciaderechofamilia.com/2013/05/31/concepto-de-vivienda-familiar-que-es-vivienda-familiar-a-los-efectos-del-art-96-c-c-seg%C3%BAn-la-jurisprudencia/">
                  <a:extLst>
                    <a:ext uri="{A12FA001-AC4F-418D-AE19-62706E023703}">
                      <ahyp:hlinkClr xmlns:ahyp="http://schemas.microsoft.com/office/drawing/2018/hyperlinkcolor" val="tx"/>
                    </a:ext>
                  </a:extLst>
                </a:hlinkClick>
              </a:rPr>
              <a:t>Esta foto</a:t>
            </a:r>
            <a:r>
              <a:rPr lang="en-US" sz="700">
                <a:solidFill>
                  <a:srgbClr val="FFFFFF"/>
                </a:solidFill>
              </a:rPr>
              <a:t> de Autor desconocido está bajo licencia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241904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1650" y="1678666"/>
            <a:ext cx="3066142" cy="2369093"/>
          </a:xfrm>
        </p:spPr>
        <p:txBody>
          <a:bodyPr vert="horz" lIns="91440" tIns="45720" rIns="91440" bIns="45720" rtlCol="0" anchor="b">
            <a:normAutofit/>
          </a:bodyPr>
          <a:lstStyle/>
          <a:p>
            <a:pPr algn="r">
              <a:lnSpc>
                <a:spcPct val="90000"/>
              </a:lnSpc>
            </a:pPr>
            <a:r>
              <a:rPr lang="en-US" sz="2300" dirty="0"/>
              <a:t>¿</a:t>
            </a:r>
            <a:r>
              <a:rPr lang="en-US" sz="2300" dirty="0" err="1"/>
              <a:t>En</a:t>
            </a:r>
            <a:r>
              <a:rPr lang="en-US" sz="2300" dirty="0"/>
              <a:t> que debe  </a:t>
            </a:r>
            <a:r>
              <a:rPr lang="en-US" sz="2300" dirty="0" err="1"/>
              <a:t>consistir</a:t>
            </a:r>
            <a:r>
              <a:rPr lang="en-US" sz="2300" dirty="0"/>
              <a:t> la </a:t>
            </a:r>
            <a:r>
              <a:rPr lang="en-US" sz="2300" dirty="0" err="1"/>
              <a:t>protección</a:t>
            </a:r>
            <a:r>
              <a:rPr lang="en-US" sz="2300" dirty="0"/>
              <a:t> de las </a:t>
            </a:r>
            <a:r>
              <a:rPr lang="en-US" sz="2300" dirty="0" err="1"/>
              <a:t>familias</a:t>
            </a:r>
            <a:r>
              <a:rPr lang="en-US" sz="2300" dirty="0"/>
              <a:t> </a:t>
            </a:r>
            <a:r>
              <a:rPr lang="en-US" sz="2300" dirty="0" err="1"/>
              <a:t>sobreendeudas</a:t>
            </a:r>
            <a:r>
              <a:rPr lang="en-US" sz="2300" dirty="0"/>
              <a:t>?</a:t>
            </a:r>
          </a:p>
        </p:txBody>
      </p:sp>
      <p:pic>
        <p:nvPicPr>
          <p:cNvPr id="2058" name="Picture 10" descr="C:\Users\gboquin\AppData\Local\Microsoft\Windows\Temporary Internet Files\Content.IE5\APQLP18P\hands-598145_960_72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893" t="837" r="7583" b="-2"/>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tabla&#10;&#10;Descripción generada automáticamente">
            <a:extLst>
              <a:ext uri="{FF2B5EF4-FFF2-40B4-BE49-F238E27FC236}">
                <a16:creationId xmlns:a16="http://schemas.microsoft.com/office/drawing/2014/main" id="{1947AD49-766A-4373-B82E-0522577C23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340" r="1034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D867E0BE-709F-4D35-9AB3-6169E2E0942D}"/>
              </a:ext>
            </a:extLst>
          </p:cNvPr>
          <p:cNvSpPr>
            <a:spLocks noGrp="1"/>
          </p:cNvSpPr>
          <p:nvPr>
            <p:ph type="title"/>
          </p:nvPr>
        </p:nvSpPr>
        <p:spPr>
          <a:xfrm>
            <a:off x="507999" y="609600"/>
            <a:ext cx="2888343" cy="1320800"/>
          </a:xfrm>
        </p:spPr>
        <p:txBody>
          <a:bodyPr>
            <a:normAutofit/>
          </a:bodyPr>
          <a:lstStyle/>
          <a:p>
            <a:pPr>
              <a:lnSpc>
                <a:spcPct val="90000"/>
              </a:lnSpc>
            </a:pPr>
            <a:r>
              <a:rPr lang="es-ES" sz="1400" b="1"/>
              <a:t>ADECUA informó en junio 2020</a:t>
            </a:r>
            <a:br>
              <a:rPr lang="es-ES" sz="1400" b="1"/>
            </a:br>
            <a:r>
              <a:rPr lang="en-US" sz="1400" b="1">
                <a:hlinkClick r:id="rId4">
                  <a:extLst>
                    <a:ext uri="{A12FA001-AC4F-418D-AE19-62706E023703}">
                      <ahyp:hlinkClr xmlns:ahyp="http://schemas.microsoft.com/office/drawing/2018/hyperlinkcolor" val="tx"/>
                    </a:ext>
                  </a:extLst>
                </a:hlinkClick>
              </a:rPr>
              <a:t>https://www.adecua.org.ar/post/se-impulso-una-ley-de-insolvencia-para-que-las-familias-con-deudas-puedan-negociar-planes-de-pago</a:t>
            </a:r>
            <a:endParaRPr lang="en-US" sz="1400" b="1"/>
          </a:p>
        </p:txBody>
      </p:sp>
      <p:sp>
        <p:nvSpPr>
          <p:cNvPr id="3" name="Marcador de contenido 2">
            <a:extLst>
              <a:ext uri="{FF2B5EF4-FFF2-40B4-BE49-F238E27FC236}">
                <a16:creationId xmlns:a16="http://schemas.microsoft.com/office/drawing/2014/main" id="{ABC4E0EB-FDA8-4DEE-A6F5-CFCBB63002FC}"/>
              </a:ext>
            </a:extLst>
          </p:cNvPr>
          <p:cNvSpPr>
            <a:spLocks noGrp="1"/>
          </p:cNvSpPr>
          <p:nvPr>
            <p:ph idx="1"/>
          </p:nvPr>
        </p:nvSpPr>
        <p:spPr>
          <a:xfrm>
            <a:off x="508000" y="2160589"/>
            <a:ext cx="2888342" cy="3880773"/>
          </a:xfrm>
        </p:spPr>
        <p:txBody>
          <a:bodyPr>
            <a:normAutofit/>
          </a:bodyPr>
          <a:lstStyle/>
          <a:p>
            <a:pPr marL="0" indent="0">
              <a:buNone/>
            </a:pPr>
            <a:r>
              <a:rPr lang="es-ES" b="1"/>
              <a:t>Gran cantidad de las familias  de clase media quedó a la deriva</a:t>
            </a:r>
          </a:p>
          <a:p>
            <a:r>
              <a:rPr lang="es-ES" b="1"/>
              <a:t>No pueden aplicar para los planes sociales del gobierno</a:t>
            </a:r>
          </a:p>
          <a:p>
            <a:r>
              <a:rPr lang="es-ES" b="1"/>
              <a:t>No logran hacer frente a su economía diaria </a:t>
            </a:r>
            <a:endParaRPr lang="en-US" b="1"/>
          </a:p>
        </p:txBody>
      </p:sp>
    </p:spTree>
    <p:extLst>
      <p:ext uri="{BB962C8B-B14F-4D97-AF65-F5344CB8AC3E}">
        <p14:creationId xmlns:p14="http://schemas.microsoft.com/office/powerpoint/2010/main" val="2787653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539552" y="609601"/>
            <a:ext cx="8568951" cy="875184"/>
          </a:xfrm>
        </p:spPr>
        <p:txBody>
          <a:bodyPr>
            <a:normAutofit fontScale="90000"/>
          </a:bodyPr>
          <a:lstStyle/>
          <a:p>
            <a:pPr>
              <a:lnSpc>
                <a:spcPct val="90000"/>
              </a:lnSpc>
            </a:pPr>
            <a:r>
              <a:rPr lang="es-AR" dirty="0"/>
              <a:t>PROPUESTAS PARA UN SISTEMA MÁS JUSTO</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2 Marcador de contenido">
            <a:extLst>
              <a:ext uri="{FF2B5EF4-FFF2-40B4-BE49-F238E27FC236}">
                <a16:creationId xmlns:a16="http://schemas.microsoft.com/office/drawing/2014/main" id="{0BE5864E-C7CA-4EFE-AF32-C4623F6502B3}"/>
              </a:ext>
            </a:extLst>
          </p:cNvPr>
          <p:cNvGraphicFramePr>
            <a:graphicFrameLocks noGrp="1"/>
          </p:cNvGraphicFramePr>
          <p:nvPr>
            <p:ph idx="1"/>
            <p:extLst>
              <p:ext uri="{D42A27DB-BD31-4B8C-83A1-F6EECF244321}">
                <p14:modId xmlns:p14="http://schemas.microsoft.com/office/powerpoint/2010/main" val="270687502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645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Marcador de contenido 7" descr="Imagen que contiene alimentos, dibujo&#10;&#10;Descripción generada automáticamente">
            <a:extLst>
              <a:ext uri="{FF2B5EF4-FFF2-40B4-BE49-F238E27FC236}">
                <a16:creationId xmlns:a16="http://schemas.microsoft.com/office/drawing/2014/main" id="{BC24C988-5933-49E2-A747-13363CD5E2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4732" y="1269491"/>
            <a:ext cx="5252672" cy="4315392"/>
          </a:xfrm>
          <a:prstGeom prst="rect">
            <a:avLst/>
          </a:prstGeom>
        </p:spPr>
      </p:pic>
    </p:spTree>
    <p:extLst>
      <p:ext uri="{BB962C8B-B14F-4D97-AF65-F5344CB8AC3E}">
        <p14:creationId xmlns:p14="http://schemas.microsoft.com/office/powerpoint/2010/main" val="445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D5A4B-6D6E-44DC-8F7A-EAC3809C7B67}"/>
              </a:ext>
            </a:extLst>
          </p:cNvPr>
          <p:cNvSpPr>
            <a:spLocks noGrp="1"/>
          </p:cNvSpPr>
          <p:nvPr>
            <p:ph type="title"/>
          </p:nvPr>
        </p:nvSpPr>
        <p:spPr>
          <a:xfrm>
            <a:off x="4152550" y="609600"/>
            <a:ext cx="2802951" cy="1320800"/>
          </a:xfrm>
        </p:spPr>
        <p:txBody>
          <a:bodyPr>
            <a:normAutofit/>
          </a:bodyPr>
          <a:lstStyle/>
          <a:p>
            <a:pPr>
              <a:lnSpc>
                <a:spcPct val="90000"/>
              </a:lnSpc>
            </a:pPr>
            <a:r>
              <a:rPr lang="es-ES" sz="1700"/>
              <a:t>Inconvenientes de las familias </a:t>
            </a:r>
            <a:r>
              <a:rPr lang="es-ES" sz="1700" err="1"/>
              <a:t>sobreendeudadas</a:t>
            </a:r>
            <a:r>
              <a:rPr lang="es-ES" sz="1700"/>
              <a:t> por la crisis COVID según ADECUA</a:t>
            </a:r>
            <a:endParaRPr lang="en-US" sz="1700"/>
          </a:p>
        </p:txBody>
      </p:sp>
      <p:sp>
        <p:nvSpPr>
          <p:cNvPr id="3" name="Marcador de contenido 2">
            <a:extLst>
              <a:ext uri="{FF2B5EF4-FFF2-40B4-BE49-F238E27FC236}">
                <a16:creationId xmlns:a16="http://schemas.microsoft.com/office/drawing/2014/main" id="{05771E2B-479C-4BFA-AC7D-9052C9C1D61C}"/>
              </a:ext>
            </a:extLst>
          </p:cNvPr>
          <p:cNvSpPr>
            <a:spLocks noGrp="1"/>
          </p:cNvSpPr>
          <p:nvPr>
            <p:ph idx="1"/>
          </p:nvPr>
        </p:nvSpPr>
        <p:spPr>
          <a:xfrm>
            <a:off x="3907172" y="2160589"/>
            <a:ext cx="3048329" cy="3880773"/>
          </a:xfrm>
        </p:spPr>
        <p:txBody>
          <a:bodyPr>
            <a:normAutofit/>
          </a:bodyPr>
          <a:lstStyle/>
          <a:p>
            <a:pPr>
              <a:lnSpc>
                <a:spcPct val="90000"/>
              </a:lnSpc>
            </a:pPr>
            <a:r>
              <a:rPr lang="es-ES" sz="1300"/>
              <a:t>El 90 % de la población no puede pagar los seguros que tenían contratados</a:t>
            </a:r>
          </a:p>
          <a:p>
            <a:pPr>
              <a:lnSpc>
                <a:spcPct val="90000"/>
              </a:lnSpc>
            </a:pPr>
            <a:r>
              <a:rPr lang="es-ES" sz="1300"/>
              <a:t>Dejaron de abonar cuotas de clubes y gimnasios</a:t>
            </a:r>
          </a:p>
          <a:p>
            <a:pPr>
              <a:lnSpc>
                <a:spcPct val="90000"/>
              </a:lnSpc>
            </a:pPr>
            <a:r>
              <a:rPr lang="es-ES" sz="1300"/>
              <a:t>El 67 % no puede pagar las expensas </a:t>
            </a:r>
          </a:p>
          <a:p>
            <a:pPr>
              <a:lnSpc>
                <a:spcPct val="90000"/>
              </a:lnSpc>
            </a:pPr>
            <a:r>
              <a:rPr lang="es-ES" sz="1300"/>
              <a:t>50 % tiene dificultades para hacer frente al alquiler de la vivienda</a:t>
            </a:r>
          </a:p>
          <a:p>
            <a:pPr>
              <a:lnSpc>
                <a:spcPct val="90000"/>
              </a:lnSpc>
            </a:pPr>
            <a:r>
              <a:rPr lang="es-ES" sz="1300"/>
              <a:t>60 % no puede afrontar las cuotas de los colegios privados</a:t>
            </a:r>
          </a:p>
          <a:p>
            <a:pPr>
              <a:lnSpc>
                <a:spcPct val="90000"/>
              </a:lnSpc>
            </a:pPr>
            <a:r>
              <a:rPr lang="es-ES" sz="1300"/>
              <a:t>Casi el 60 % dejó de pagar el servicio de medicina prepaga</a:t>
            </a:r>
          </a:p>
          <a:p>
            <a:pPr>
              <a:lnSpc>
                <a:spcPct val="90000"/>
              </a:lnSpc>
            </a:pPr>
            <a:r>
              <a:rPr lang="es-ES" sz="1300"/>
              <a:t>40 % no paga las cuotas del mantenimiento del cementerio</a:t>
            </a:r>
          </a:p>
          <a:p>
            <a:pPr>
              <a:lnSpc>
                <a:spcPct val="90000"/>
              </a:lnSpc>
            </a:pPr>
            <a:endParaRPr lang="en-US" sz="1300"/>
          </a:p>
        </p:txBody>
      </p:sp>
      <p:pic>
        <p:nvPicPr>
          <p:cNvPr id="5" name="Imagen 4" descr="Imagen que contiene sostener, pieza, pequeño, corte&#10;&#10;Descripción generada automáticamente">
            <a:extLst>
              <a:ext uri="{FF2B5EF4-FFF2-40B4-BE49-F238E27FC236}">
                <a16:creationId xmlns:a16="http://schemas.microsoft.com/office/drawing/2014/main" id="{02862859-98B3-42D1-B90F-DC37DC703A7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692" r="31336"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93969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mujer, tabla, computadora, joven&#10;&#10;Descripción generada automáticamente">
            <a:extLst>
              <a:ext uri="{FF2B5EF4-FFF2-40B4-BE49-F238E27FC236}">
                <a16:creationId xmlns:a16="http://schemas.microsoft.com/office/drawing/2014/main" id="{6ECADE67-2D83-40B7-B175-7AE7E2FA4D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406" r="30109"/>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0EEA9AB2-EABC-4F06-B325-9C8283F11AB0}"/>
              </a:ext>
            </a:extLst>
          </p:cNvPr>
          <p:cNvSpPr>
            <a:spLocks noGrp="1"/>
          </p:cNvSpPr>
          <p:nvPr>
            <p:ph type="title"/>
          </p:nvPr>
        </p:nvSpPr>
        <p:spPr>
          <a:xfrm>
            <a:off x="507999" y="609600"/>
            <a:ext cx="2888343" cy="1320800"/>
          </a:xfrm>
        </p:spPr>
        <p:txBody>
          <a:bodyPr>
            <a:normAutofit/>
          </a:bodyPr>
          <a:lstStyle/>
          <a:p>
            <a:pPr>
              <a:lnSpc>
                <a:spcPct val="90000"/>
              </a:lnSpc>
            </a:pPr>
            <a:r>
              <a:rPr lang="es-ES" sz="2000"/>
              <a:t>Centro de Economía Regional y Experimental (CERX) </a:t>
            </a:r>
            <a:endParaRPr lang="en-US" sz="2000"/>
          </a:p>
        </p:txBody>
      </p:sp>
      <p:sp>
        <p:nvSpPr>
          <p:cNvPr id="3" name="Marcador de contenido 2">
            <a:extLst>
              <a:ext uri="{FF2B5EF4-FFF2-40B4-BE49-F238E27FC236}">
                <a16:creationId xmlns:a16="http://schemas.microsoft.com/office/drawing/2014/main" id="{11E8661C-39D0-401C-AD91-AAC5D156D4DC}"/>
              </a:ext>
            </a:extLst>
          </p:cNvPr>
          <p:cNvSpPr>
            <a:spLocks noGrp="1"/>
          </p:cNvSpPr>
          <p:nvPr>
            <p:ph idx="1"/>
          </p:nvPr>
        </p:nvSpPr>
        <p:spPr>
          <a:xfrm>
            <a:off x="508000" y="2160589"/>
            <a:ext cx="2888342" cy="3880773"/>
          </a:xfrm>
        </p:spPr>
        <p:txBody>
          <a:bodyPr>
            <a:normAutofit/>
          </a:bodyPr>
          <a:lstStyle/>
          <a:p>
            <a:pPr>
              <a:lnSpc>
                <a:spcPct val="90000"/>
              </a:lnSpc>
            </a:pPr>
            <a:r>
              <a:rPr lang="es-ES" sz="1700"/>
              <a:t>Deudas de familias alcanzó a 1,9 billones de pesos</a:t>
            </a:r>
          </a:p>
          <a:p>
            <a:pPr>
              <a:lnSpc>
                <a:spcPct val="90000"/>
              </a:lnSpc>
            </a:pPr>
            <a:r>
              <a:rPr lang="es-ES" sz="1700"/>
              <a:t>Afectó a 11,9 millones de hogares</a:t>
            </a:r>
          </a:p>
          <a:p>
            <a:pPr>
              <a:lnSpc>
                <a:spcPct val="90000"/>
              </a:lnSpc>
            </a:pPr>
            <a:r>
              <a:rPr lang="es-ES" sz="1700"/>
              <a:t>86,5 % de familias están en estado de  insolvencia </a:t>
            </a:r>
          </a:p>
          <a:p>
            <a:pPr>
              <a:lnSpc>
                <a:spcPct val="90000"/>
              </a:lnSpc>
            </a:pPr>
            <a:r>
              <a:rPr lang="es-ES" sz="1700"/>
              <a:t>Afecta a 8 de cada 10 hogares </a:t>
            </a:r>
          </a:p>
          <a:p>
            <a:pPr>
              <a:lnSpc>
                <a:spcPct val="90000"/>
              </a:lnSpc>
            </a:pPr>
            <a:r>
              <a:rPr lang="es-ES" sz="1700"/>
              <a:t>Al mes de abril se adeudaba cerca de 150.000 pesos por familia</a:t>
            </a:r>
          </a:p>
          <a:p>
            <a:pPr>
              <a:lnSpc>
                <a:spcPct val="90000"/>
              </a:lnSpc>
            </a:pPr>
            <a:endParaRPr lang="en-US" sz="170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339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lego, refrigerador&#10;&#10;Descripción generada automáticamente">
            <a:extLst>
              <a:ext uri="{FF2B5EF4-FFF2-40B4-BE49-F238E27FC236}">
                <a16:creationId xmlns:a16="http://schemas.microsoft.com/office/drawing/2014/main" id="{C4BD77F6-6DD2-4163-8F9C-8993D4B4CC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241" r="712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6D446FB0-AD5A-4E86-9C1F-95D0C6B53435}"/>
              </a:ext>
            </a:extLst>
          </p:cNvPr>
          <p:cNvSpPr>
            <a:spLocks noGrp="1"/>
          </p:cNvSpPr>
          <p:nvPr>
            <p:ph type="title"/>
          </p:nvPr>
        </p:nvSpPr>
        <p:spPr>
          <a:xfrm>
            <a:off x="507999" y="116631"/>
            <a:ext cx="2888343" cy="648073"/>
          </a:xfrm>
        </p:spPr>
        <p:txBody>
          <a:bodyPr>
            <a:normAutofit/>
          </a:bodyPr>
          <a:lstStyle/>
          <a:p>
            <a:r>
              <a:rPr lang="es-ES" dirty="0"/>
              <a:t>Deudas </a:t>
            </a:r>
            <a:endParaRPr lang="en-US" dirty="0"/>
          </a:p>
        </p:txBody>
      </p:sp>
      <p:sp>
        <p:nvSpPr>
          <p:cNvPr id="3" name="Marcador de contenido 2">
            <a:extLst>
              <a:ext uri="{FF2B5EF4-FFF2-40B4-BE49-F238E27FC236}">
                <a16:creationId xmlns:a16="http://schemas.microsoft.com/office/drawing/2014/main" id="{80C05E83-9A59-45EF-8358-D64FC4331C5C}"/>
              </a:ext>
            </a:extLst>
          </p:cNvPr>
          <p:cNvSpPr>
            <a:spLocks noGrp="1"/>
          </p:cNvSpPr>
          <p:nvPr>
            <p:ph idx="1"/>
          </p:nvPr>
        </p:nvSpPr>
        <p:spPr>
          <a:xfrm>
            <a:off x="107504" y="908720"/>
            <a:ext cx="3816423" cy="5832649"/>
          </a:xfrm>
        </p:spPr>
        <p:txBody>
          <a:bodyPr>
            <a:normAutofit/>
          </a:bodyPr>
          <a:lstStyle/>
          <a:p>
            <a:pPr>
              <a:lnSpc>
                <a:spcPct val="90000"/>
              </a:lnSpc>
            </a:pPr>
            <a:r>
              <a:rPr lang="es-ES" sz="1400" b="1" dirty="0">
                <a:solidFill>
                  <a:schemeClr val="accent5"/>
                </a:solidFill>
              </a:rPr>
              <a:t>No bancarias</a:t>
            </a:r>
          </a:p>
          <a:p>
            <a:pPr marL="0" indent="0">
              <a:lnSpc>
                <a:spcPct val="90000"/>
              </a:lnSpc>
              <a:buNone/>
            </a:pPr>
            <a:r>
              <a:rPr lang="es-ES" sz="1400" dirty="0"/>
              <a:t>Prestamos familiares o amigos </a:t>
            </a:r>
            <a:r>
              <a:rPr lang="es-ES" sz="1400" dirty="0">
                <a:solidFill>
                  <a:srgbClr val="FFFF00"/>
                </a:solidFill>
              </a:rPr>
              <a:t>18, 3 %</a:t>
            </a:r>
          </a:p>
          <a:p>
            <a:pPr marL="0" indent="0">
              <a:lnSpc>
                <a:spcPct val="90000"/>
              </a:lnSpc>
              <a:buNone/>
            </a:pPr>
            <a:r>
              <a:rPr lang="es-ES" sz="1400" dirty="0"/>
              <a:t>Servicios </a:t>
            </a:r>
            <a:r>
              <a:rPr lang="es-ES" sz="1400" dirty="0">
                <a:solidFill>
                  <a:srgbClr val="FFFF00"/>
                </a:solidFill>
              </a:rPr>
              <a:t>22,5 %</a:t>
            </a:r>
          </a:p>
          <a:p>
            <a:pPr marL="0" indent="0">
              <a:lnSpc>
                <a:spcPct val="90000"/>
              </a:lnSpc>
              <a:buNone/>
            </a:pPr>
            <a:r>
              <a:rPr lang="es-ES" sz="1400" dirty="0"/>
              <a:t>Impuestos (inmobiliarios, patentes) </a:t>
            </a:r>
            <a:r>
              <a:rPr lang="es-ES" sz="1400" dirty="0">
                <a:solidFill>
                  <a:srgbClr val="FFFF00"/>
                </a:solidFill>
              </a:rPr>
              <a:t>23, 5%</a:t>
            </a:r>
          </a:p>
          <a:p>
            <a:pPr marL="0" indent="0">
              <a:lnSpc>
                <a:spcPct val="90000"/>
              </a:lnSpc>
              <a:buNone/>
            </a:pPr>
            <a:r>
              <a:rPr lang="es-ES" sz="1400" dirty="0"/>
              <a:t>Deuda no bancaria con comercios (farmacias, almacenes, servicios profesionales </a:t>
            </a:r>
            <a:r>
              <a:rPr lang="es-ES" sz="1400" dirty="0" err="1"/>
              <a:t>etc</a:t>
            </a:r>
            <a:r>
              <a:rPr lang="es-ES" sz="1400" dirty="0"/>
              <a:t>). Fiado en negocios de </a:t>
            </a:r>
            <a:r>
              <a:rPr lang="es-ES" sz="1400" dirty="0" err="1"/>
              <a:t>cercanìa</a:t>
            </a:r>
            <a:r>
              <a:rPr lang="es-ES" sz="1400" dirty="0"/>
              <a:t> </a:t>
            </a:r>
          </a:p>
          <a:p>
            <a:pPr marL="0" indent="0">
              <a:lnSpc>
                <a:spcPct val="90000"/>
              </a:lnSpc>
              <a:buNone/>
            </a:pPr>
            <a:endParaRPr lang="es-ES" sz="1400" dirty="0"/>
          </a:p>
          <a:p>
            <a:pPr marL="0" indent="0">
              <a:lnSpc>
                <a:spcPct val="90000"/>
              </a:lnSpc>
              <a:buNone/>
            </a:pPr>
            <a:r>
              <a:rPr lang="es-ES" sz="1400" i="1" dirty="0">
                <a:solidFill>
                  <a:srgbClr val="00B0F0"/>
                </a:solidFill>
              </a:rPr>
              <a:t>7 de cada 10 hogares adeudaban a mayo facturas de gas, agua, luz, internet, teléfono o cable</a:t>
            </a:r>
          </a:p>
          <a:p>
            <a:pPr marL="0" indent="0">
              <a:lnSpc>
                <a:spcPct val="90000"/>
              </a:lnSpc>
              <a:buNone/>
            </a:pPr>
            <a:endParaRPr lang="es-ES" sz="1400" dirty="0"/>
          </a:p>
          <a:p>
            <a:pPr>
              <a:lnSpc>
                <a:spcPct val="90000"/>
              </a:lnSpc>
            </a:pPr>
            <a:r>
              <a:rPr lang="es-ES" sz="1400" b="1" dirty="0">
                <a:solidFill>
                  <a:schemeClr val="accent5"/>
                </a:solidFill>
              </a:rPr>
              <a:t>Bancarias</a:t>
            </a:r>
          </a:p>
          <a:p>
            <a:pPr marL="0" indent="0">
              <a:lnSpc>
                <a:spcPct val="90000"/>
              </a:lnSpc>
              <a:buNone/>
            </a:pPr>
            <a:r>
              <a:rPr lang="es-ES" sz="1400" dirty="0"/>
              <a:t>Prestamos personales</a:t>
            </a:r>
          </a:p>
          <a:p>
            <a:pPr marL="0" indent="0">
              <a:lnSpc>
                <a:spcPct val="90000"/>
              </a:lnSpc>
              <a:buNone/>
            </a:pPr>
            <a:r>
              <a:rPr lang="es-ES" sz="1400" dirty="0"/>
              <a:t>Tarjetas de créditos (con aplazamientos de pagos)</a:t>
            </a:r>
          </a:p>
          <a:p>
            <a:pPr marL="0" indent="0">
              <a:lnSpc>
                <a:spcPct val="90000"/>
              </a:lnSpc>
              <a:buNone/>
            </a:pPr>
            <a:r>
              <a:rPr lang="es-ES" sz="1400" dirty="0"/>
              <a:t>Préstamos hipotecarios y prendarios</a:t>
            </a:r>
          </a:p>
          <a:p>
            <a:pPr marL="0" indent="0">
              <a:lnSpc>
                <a:spcPct val="90000"/>
              </a:lnSpc>
              <a:buNone/>
            </a:pPr>
            <a:endParaRPr lang="es-ES" sz="1400" dirty="0"/>
          </a:p>
          <a:p>
            <a:pPr marL="0" indent="0">
              <a:lnSpc>
                <a:spcPct val="90000"/>
              </a:lnSpc>
              <a:buNone/>
            </a:pPr>
            <a:endParaRPr lang="en-US" sz="1000" dirty="0"/>
          </a:p>
        </p:txBody>
      </p:sp>
    </p:spTree>
    <p:extLst>
      <p:ext uri="{BB962C8B-B14F-4D97-AF65-F5344CB8AC3E}">
        <p14:creationId xmlns:p14="http://schemas.microsoft.com/office/powerpoint/2010/main" val="335598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01B1E447-0706-41E1-8DFC-80DECC9CF41D}"/>
              </a:ext>
            </a:extLst>
          </p:cNvPr>
          <p:cNvSpPr>
            <a:spLocks noGrp="1"/>
          </p:cNvSpPr>
          <p:nvPr>
            <p:ph type="title"/>
          </p:nvPr>
        </p:nvSpPr>
        <p:spPr>
          <a:xfrm>
            <a:off x="505315" y="643467"/>
            <a:ext cx="3152284" cy="1375608"/>
          </a:xfrm>
        </p:spPr>
        <p:txBody>
          <a:bodyPr anchor="ctr">
            <a:normAutofit/>
          </a:bodyPr>
          <a:lstStyle/>
          <a:p>
            <a:pPr>
              <a:lnSpc>
                <a:spcPct val="90000"/>
              </a:lnSpc>
            </a:pPr>
            <a:r>
              <a:rPr lang="es-ES" sz="1700" b="1">
                <a:solidFill>
                  <a:schemeClr val="bg1"/>
                </a:solidFill>
              </a:rPr>
              <a:t>Endeudamiento de las familias argentinas</a:t>
            </a:r>
            <a:br>
              <a:rPr lang="es-ES" sz="1700">
                <a:solidFill>
                  <a:schemeClr val="bg1"/>
                </a:solidFill>
              </a:rPr>
            </a:br>
            <a:r>
              <a:rPr lang="es-ES" sz="1700">
                <a:solidFill>
                  <a:schemeClr val="bg1"/>
                </a:solidFill>
              </a:rPr>
              <a:t> Mara Resio en El Canciller mayo 2020. </a:t>
            </a:r>
            <a:br>
              <a:rPr lang="es-ES" sz="1700">
                <a:solidFill>
                  <a:schemeClr val="bg1"/>
                </a:solidFill>
              </a:rPr>
            </a:br>
            <a:endParaRPr lang="en-US" sz="1700">
              <a:solidFill>
                <a:schemeClr val="bg1"/>
              </a:solidFill>
            </a:endParaRPr>
          </a:p>
        </p:txBody>
      </p:sp>
      <p:sp>
        <p:nvSpPr>
          <p:cNvPr id="9" name="Content Placeholder 8">
            <a:extLst>
              <a:ext uri="{FF2B5EF4-FFF2-40B4-BE49-F238E27FC236}">
                <a16:creationId xmlns:a16="http://schemas.microsoft.com/office/drawing/2014/main" id="{77AF98AF-D94E-4C3C-813E-91D6B9705EE3}"/>
              </a:ext>
            </a:extLst>
          </p:cNvPr>
          <p:cNvSpPr>
            <a:spLocks noGrp="1"/>
          </p:cNvSpPr>
          <p:nvPr>
            <p:ph idx="1"/>
          </p:nvPr>
        </p:nvSpPr>
        <p:spPr>
          <a:xfrm>
            <a:off x="505315" y="2160590"/>
            <a:ext cx="2980457" cy="3440110"/>
          </a:xfrm>
        </p:spPr>
        <p:txBody>
          <a:bodyPr>
            <a:normAutofit/>
          </a:bodyPr>
          <a:lstStyle/>
          <a:p>
            <a:pPr marL="0" indent="0">
              <a:buNone/>
            </a:pPr>
            <a:r>
              <a:rPr lang="es-ES" dirty="0">
                <a:solidFill>
                  <a:schemeClr val="bg1"/>
                </a:solidFill>
              </a:rPr>
              <a:t>Casi la mitad de los hogares contrajeron deudas debido a la pandemia, el 23 % se endeudo antes y el resto las generó antes o durante la situación actual</a:t>
            </a:r>
            <a:endParaRPr lang="en-US" dirty="0">
              <a:solidFill>
                <a:schemeClr val="bg1"/>
              </a:solidFill>
            </a:endParaRPr>
          </a:p>
        </p:txBody>
      </p:sp>
      <p:pic>
        <p:nvPicPr>
          <p:cNvPr id="5" name="Marcador de contenido 4" descr="Imagen que contiene captura de pantalla&#10;&#10;Descripción generada automáticamente">
            <a:extLst>
              <a:ext uri="{FF2B5EF4-FFF2-40B4-BE49-F238E27FC236}">
                <a16:creationId xmlns:a16="http://schemas.microsoft.com/office/drawing/2014/main" id="{01C90ED2-6A1A-4697-A771-A9CBDF9E0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468" y="972608"/>
            <a:ext cx="3454689" cy="4900269"/>
          </a:xfrm>
          <a:prstGeom prst="rect">
            <a:avLst/>
          </a:prstGeom>
        </p:spPr>
      </p:pic>
      <p:sp>
        <p:nvSpPr>
          <p:cNvPr id="20" name="Isosceles Triangle 1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6257345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3201</Words>
  <Application>Microsoft Office PowerPoint</Application>
  <PresentationFormat>Presentación en pantalla (4:3)</PresentationFormat>
  <Paragraphs>304</Paragraphs>
  <Slides>51</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Calibri</vt:lpstr>
      <vt:lpstr>Trebuchet MS</vt:lpstr>
      <vt:lpstr>Wingdings 3</vt:lpstr>
      <vt:lpstr>Faceta</vt:lpstr>
      <vt:lpstr>El sobreendeudamiento y la insolvencia del consumidor y las familias. El derecho a liberarse de las deudas </vt:lpstr>
      <vt:lpstr>Covid 19 repercusión en deuda de familias</vt:lpstr>
      <vt:lpstr>Consecuencias COVID 19</vt:lpstr>
      <vt:lpstr>Presentación de PowerPoint</vt:lpstr>
      <vt:lpstr>ADECUA informó en junio 2020 https://www.adecua.org.ar/post/se-impulso-una-ley-de-insolvencia-para-que-las-familias-con-deudas-puedan-negociar-planes-de-pago</vt:lpstr>
      <vt:lpstr>Inconvenientes de las familias sobreendeudadas por la crisis COVID según ADECUA</vt:lpstr>
      <vt:lpstr>Centro de Economía Regional y Experimental (CERX) </vt:lpstr>
      <vt:lpstr>Deudas </vt:lpstr>
      <vt:lpstr>Endeudamiento de las familias argentinas  Mara Resio en El Canciller mayo 2020.  </vt:lpstr>
      <vt:lpstr>Todo ello a pesar de ciertas medidas protectoras pero insuficientes :</vt:lpstr>
      <vt:lpstr>Cuestiones económicas que impactan </vt:lpstr>
      <vt:lpstr> OMISIÓN LEGISLATIVA en la REPUBLICA ARGENTINA INCUMPLIMIENTO MANDA CONSTITUCIONAL </vt:lpstr>
      <vt:lpstr>Persona humana sobreendeudada</vt:lpstr>
      <vt:lpstr>Concurso de Persona Humana que no realiza actividad económica organizada  (art. 320 CCCN Argentina)</vt:lpstr>
      <vt:lpstr>¿SOLUCIONES?</vt:lpstr>
      <vt:lpstr>PRESUPUESTO OBJETIVO</vt:lpstr>
      <vt:lpstr>PROCESO CONCURSAL</vt:lpstr>
      <vt:lpstr>NOTAS DISTINTIVAS </vt:lpstr>
      <vt:lpstr>PROCESO DEL CONSUMIDOR SOBREENDEUDADO</vt:lpstr>
      <vt:lpstr>Presentación de PowerPoint</vt:lpstr>
      <vt:lpstr>Ante la omisión legislativa</vt:lpstr>
      <vt:lpstr>Ley 3958 de CABA vetada por decreto 598 (2011)</vt:lpstr>
      <vt:lpstr>Fin de la normativa</vt:lpstr>
      <vt:lpstr>CÓDIGO PROCESAL CIVIL, COMERCIAL Y TRIBUTARIO DE PROVINCIA DE MENDOZA Ley 9001 (vigencia 2/2018)</vt:lpstr>
      <vt:lpstr>CÓDIGO PROCESAL CIVIL, COMERCIAL Y TRIBUTARIO DE MENDOZA Ley 9001</vt:lpstr>
      <vt:lpstr>Presentación de PowerPoint</vt:lpstr>
      <vt:lpstr>CÓDIGO PROCESAL CIVIL,COMERCIAL Y TRIBUTARIO DE MENDOZA Ley 9001</vt:lpstr>
      <vt:lpstr>Presentación de PowerPoint</vt:lpstr>
      <vt:lpstr>Presentación de PowerPoint</vt:lpstr>
      <vt:lpstr>CÓDIGO PROCESAL CIVIL, COMERCIAL Y TRIBUTARIO DE MENDOZA Ley 9001</vt:lpstr>
      <vt:lpstr>Proyecto de reforma de la ley 24.240 hoy reconvertido en proyecto de código en Diputados</vt:lpstr>
      <vt:lpstr>Crédito para consumo  y  principio de préstamo responsable. Artículos 77, 78 y 79</vt:lpstr>
      <vt:lpstr>Principio del préstamo responsable</vt:lpstr>
      <vt:lpstr>Consecuencia ante un préstamo irresponsable</vt:lpstr>
      <vt:lpstr>Definición artículo 81</vt:lpstr>
      <vt:lpstr>ART. 82 PROCESO DE PREVENCION Y SANEAMIENTO ECONOMIA DOMESTICA</vt:lpstr>
      <vt:lpstr>Con intervención del Ministerio Público</vt:lpstr>
      <vt:lpstr>Siempre a solicitud de consumidor </vt:lpstr>
      <vt:lpstr>Propuestas en vía administrativa (no taxativas)</vt:lpstr>
      <vt:lpstr>Finalidad del proceso judicial</vt:lpstr>
      <vt:lpstr>OJO!!!</vt:lpstr>
      <vt:lpstr>Proyecto 1061/2020</vt:lpstr>
      <vt:lpstr>Principios</vt:lpstr>
      <vt:lpstr>Proceso administrativo a cargo Unidad de conciliaciones de sobreendeudamiento</vt:lpstr>
      <vt:lpstr>Instancia judicial ante el fracaso de la administrativa</vt:lpstr>
      <vt:lpstr>Ley de sostenimiento de la actividad económica en el marco de la emergencia sanitaria publica emergencia para procesos de concursos y quiebras </vt:lpstr>
      <vt:lpstr>EXCEPTUADOS DE LA SUSPENSION DE PEDIR LA PROPIA QUIEBRA</vt:lpstr>
      <vt:lpstr>Propuesta del Instituto Iberoamericano de derecho concursal para personas físicas sin actividad empresarial</vt:lpstr>
      <vt:lpstr>¿En que debe  consistir la protección de las familias sobreendeudas?</vt:lpstr>
      <vt:lpstr>PROPUESTAS PARA UN SISTEMA MÁS JUSTO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sobreendeudamiento y la insolvencia del consumidor y las familias. El derecho a liberarse de las deudas </dc:title>
  <dc:creator>Gabriela Boquin</dc:creator>
  <cp:lastModifiedBy>Gabriela Boquin</cp:lastModifiedBy>
  <cp:revision>5</cp:revision>
  <dcterms:created xsi:type="dcterms:W3CDTF">2020-08-18T19:22:10Z</dcterms:created>
  <dcterms:modified xsi:type="dcterms:W3CDTF">2020-08-18T20:59:44Z</dcterms:modified>
</cp:coreProperties>
</file>