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6/5/2022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6/5/2022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1573" y="3370692"/>
            <a:ext cx="7766936" cy="1646302"/>
          </a:xfrm>
        </p:spPr>
        <p:txBody>
          <a:bodyPr/>
          <a:lstStyle/>
          <a:p>
            <a:r>
              <a:rPr lang="es-AR" dirty="0" smtClean="0"/>
              <a:t>Compensación económica y Perspectiva de género</a:t>
            </a:r>
            <a:endParaRPr lang="en-US" dirty="0"/>
          </a:p>
        </p:txBody>
      </p:sp>
    </p:spTree>
    <p:extLst>
      <p:ext uri="{BB962C8B-B14F-4D97-AF65-F5344CB8AC3E}">
        <p14:creationId xmlns:p14="http://schemas.microsoft.com/office/powerpoint/2010/main" val="1607864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566467"/>
            <a:ext cx="8596668" cy="856891"/>
          </a:xfrm>
        </p:spPr>
        <p:txBody>
          <a:bodyPr/>
          <a:lstStyle/>
          <a:p>
            <a:r>
              <a:rPr lang="es-AR" dirty="0" smtClean="0"/>
              <a:t>Compensación económica</a:t>
            </a:r>
            <a:endParaRPr lang="en-US" dirty="0"/>
          </a:p>
        </p:txBody>
      </p:sp>
      <p:sp>
        <p:nvSpPr>
          <p:cNvPr id="6" name="Rectángulo 5"/>
          <p:cNvSpPr/>
          <p:nvPr/>
        </p:nvSpPr>
        <p:spPr>
          <a:xfrm>
            <a:off x="1203716" y="2560853"/>
            <a:ext cx="2510287" cy="664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a:t>Arts. 441, 442,524,525 CCCN</a:t>
            </a:r>
            <a:endParaRPr lang="es-ES" sz="4000" dirty="0"/>
          </a:p>
        </p:txBody>
      </p:sp>
      <p:cxnSp>
        <p:nvCxnSpPr>
          <p:cNvPr id="8" name="Conector recto de flecha 7"/>
          <p:cNvCxnSpPr>
            <a:stCxn id="6" idx="3"/>
            <a:endCxn id="13" idx="1"/>
          </p:cNvCxnSpPr>
          <p:nvPr/>
        </p:nvCxnSpPr>
        <p:spPr>
          <a:xfrm>
            <a:off x="3714003" y="2892970"/>
            <a:ext cx="63785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12"/>
          <p:cNvSpPr/>
          <p:nvPr/>
        </p:nvSpPr>
        <p:spPr>
          <a:xfrm>
            <a:off x="4351860" y="2069689"/>
            <a:ext cx="3252158" cy="16465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s-AR" dirty="0" smtClean="0"/>
              <a:t>DESEQUILIBRIO MANIFIESTO</a:t>
            </a:r>
            <a:endParaRPr lang="en-US" dirty="0"/>
          </a:p>
        </p:txBody>
      </p:sp>
      <p:cxnSp>
        <p:nvCxnSpPr>
          <p:cNvPr id="15" name="Conector recto de flecha 14"/>
          <p:cNvCxnSpPr>
            <a:stCxn id="13" idx="2"/>
            <a:endCxn id="20" idx="0"/>
          </p:cNvCxnSpPr>
          <p:nvPr/>
        </p:nvCxnSpPr>
        <p:spPr>
          <a:xfrm>
            <a:off x="5977939" y="3716252"/>
            <a:ext cx="1700648" cy="9142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a:stCxn id="13" idx="2"/>
            <a:endCxn id="19" idx="0"/>
          </p:cNvCxnSpPr>
          <p:nvPr/>
        </p:nvCxnSpPr>
        <p:spPr>
          <a:xfrm flipH="1">
            <a:off x="4493118" y="3716252"/>
            <a:ext cx="1484821" cy="9109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ángulo 18"/>
          <p:cNvSpPr/>
          <p:nvPr/>
        </p:nvSpPr>
        <p:spPr>
          <a:xfrm>
            <a:off x="3147646" y="4627171"/>
            <a:ext cx="2690944" cy="824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Empeoramiento de su situación</a:t>
            </a:r>
            <a:endParaRPr lang="en-US" dirty="0"/>
          </a:p>
        </p:txBody>
      </p:sp>
      <p:sp>
        <p:nvSpPr>
          <p:cNvPr id="20" name="Rectángulo 19"/>
          <p:cNvSpPr/>
          <p:nvPr/>
        </p:nvSpPr>
        <p:spPr>
          <a:xfrm>
            <a:off x="6409592" y="4630489"/>
            <a:ext cx="2537990" cy="8207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Causa adecuada en el vinculo y su ruptura</a:t>
            </a:r>
            <a:endParaRPr lang="en-US" dirty="0"/>
          </a:p>
        </p:txBody>
      </p:sp>
      <p:pic>
        <p:nvPicPr>
          <p:cNvPr id="1026" name="Picture 2" descr="Desequilibrio patrimonial y responsabilidad de administradores antes y  después de la COVID - KPMG Tendenci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6970" y="2392098"/>
            <a:ext cx="1841937" cy="1181821"/>
          </a:xfrm>
          <a:prstGeom prst="rect">
            <a:avLst/>
          </a:prstGeom>
          <a:noFill/>
          <a:extLst>
            <a:ext uri="{909E8E84-426E-40DD-AFC4-6F175D3DCCD1}">
              <a14:hiddenFill xmlns:a14="http://schemas.microsoft.com/office/drawing/2010/main">
                <a:solidFill>
                  <a:srgbClr val="FFFFFF"/>
                </a:solidFill>
              </a14:hiddenFill>
            </a:ext>
          </a:extLst>
        </p:spPr>
      </p:pic>
      <p:sp>
        <p:nvSpPr>
          <p:cNvPr id="40" name="CuadroTexto 39"/>
          <p:cNvSpPr txBox="1"/>
          <p:nvPr/>
        </p:nvSpPr>
        <p:spPr>
          <a:xfrm>
            <a:off x="7756224" y="1452876"/>
            <a:ext cx="2382715" cy="646331"/>
          </a:xfrm>
          <a:prstGeom prst="rect">
            <a:avLst/>
          </a:prstGeom>
          <a:noFill/>
        </p:spPr>
        <p:txBody>
          <a:bodyPr wrap="square" rtlCol="0">
            <a:spAutoFit/>
          </a:bodyPr>
          <a:lstStyle/>
          <a:p>
            <a:pPr algn="ctr"/>
            <a:r>
              <a:rPr lang="es-AR" dirty="0" smtClean="0"/>
              <a:t>Perspectiva de </a:t>
            </a:r>
          </a:p>
          <a:p>
            <a:pPr algn="ctr"/>
            <a:r>
              <a:rPr lang="es-AR" dirty="0" smtClean="0"/>
              <a:t>Genero</a:t>
            </a:r>
            <a:endParaRPr lang="en-US" dirty="0"/>
          </a:p>
        </p:txBody>
      </p:sp>
      <p:pic>
        <p:nvPicPr>
          <p:cNvPr id="1030" name="Picture 6" descr="Lupa Vista Lateral PNG transparente - Stick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2440" y="839738"/>
            <a:ext cx="3618837" cy="2304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6447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Pautas o criterios para su concesión</a:t>
            </a:r>
            <a:endParaRPr lang="en-US" dirty="0"/>
          </a:p>
        </p:txBody>
      </p:sp>
      <p:sp>
        <p:nvSpPr>
          <p:cNvPr id="3" name="Marcador de contenido 2"/>
          <p:cNvSpPr>
            <a:spLocks noGrp="1"/>
          </p:cNvSpPr>
          <p:nvPr>
            <p:ph idx="1"/>
          </p:nvPr>
        </p:nvSpPr>
        <p:spPr>
          <a:xfrm>
            <a:off x="677334" y="2002328"/>
            <a:ext cx="8596668" cy="3880773"/>
          </a:xfrm>
        </p:spPr>
        <p:txBody>
          <a:bodyPr>
            <a:normAutofit fontScale="92500" lnSpcReduction="10000"/>
          </a:bodyPr>
          <a:lstStyle/>
          <a:p>
            <a:pPr fontAlgn="base"/>
            <a:r>
              <a:rPr lang="es-ES" dirty="0" smtClean="0"/>
              <a:t> El </a:t>
            </a:r>
            <a:r>
              <a:rPr lang="es-ES" dirty="0"/>
              <a:t>estado patrimonial de cada uno de los cónyuges al inicio y a la finalización de la vida matrimonial;</a:t>
            </a:r>
          </a:p>
          <a:p>
            <a:pPr fontAlgn="base"/>
            <a:r>
              <a:rPr lang="es-ES" dirty="0" smtClean="0"/>
              <a:t> La </a:t>
            </a:r>
            <a:r>
              <a:rPr lang="es-ES" dirty="0"/>
              <a:t>dedicación que cada cónyuge brindó a la familia y a la crianza y educación de los hijos durante la convivencia y la que debe prestar con posterioridad al divorcio;</a:t>
            </a:r>
          </a:p>
          <a:p>
            <a:pPr fontAlgn="base"/>
            <a:r>
              <a:rPr lang="es-ES" dirty="0" smtClean="0"/>
              <a:t> La edad </a:t>
            </a:r>
            <a:r>
              <a:rPr lang="es-ES" dirty="0"/>
              <a:t>y el estado de salud de los cónyuges y de los hijos;</a:t>
            </a:r>
          </a:p>
          <a:p>
            <a:pPr fontAlgn="base"/>
            <a:r>
              <a:rPr lang="es-ES" dirty="0" smtClean="0"/>
              <a:t> La capacitación </a:t>
            </a:r>
            <a:r>
              <a:rPr lang="es-ES" dirty="0"/>
              <a:t>laboral y la posibilidad de acceder a un empleo del. cónyuge que solicita la compensación económica;</a:t>
            </a:r>
          </a:p>
          <a:p>
            <a:pPr fontAlgn="base"/>
            <a:r>
              <a:rPr lang="es-ES" dirty="0" smtClean="0"/>
              <a:t> La colaboración </a:t>
            </a:r>
            <a:r>
              <a:rPr lang="es-ES" dirty="0"/>
              <a:t>prestada a las actividades mercantiles, industriales o profesionales del otro cónyuge;</a:t>
            </a:r>
          </a:p>
          <a:p>
            <a:pPr fontAlgn="base"/>
            <a:r>
              <a:rPr lang="es-ES" dirty="0" smtClean="0"/>
              <a:t> La atribución </a:t>
            </a:r>
            <a:r>
              <a:rPr lang="es-ES" dirty="0"/>
              <a:t>de la vivienda familiar, y si recae sobre un bien ganancial, un bien propio, o un inmueble arrendado. En este último caso, quién abona el canon locativo.</a:t>
            </a:r>
          </a:p>
          <a:p>
            <a:endParaRPr lang="en-US" dirty="0"/>
          </a:p>
        </p:txBody>
      </p:sp>
    </p:spTree>
    <p:extLst>
      <p:ext uri="{BB962C8B-B14F-4D97-AF65-F5344CB8AC3E}">
        <p14:creationId xmlns:p14="http://schemas.microsoft.com/office/powerpoint/2010/main" val="3423056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Sentencia de primera instancia</a:t>
            </a:r>
            <a:br>
              <a:rPr lang="es-AR" dirty="0" smtClean="0"/>
            </a:br>
            <a:r>
              <a:rPr lang="es-AR" sz="1600" dirty="0" smtClean="0"/>
              <a:t>27 de Abril de 2018 8vo Juzgado de familia</a:t>
            </a:r>
            <a:endParaRPr lang="en-US" dirty="0"/>
          </a:p>
        </p:txBody>
      </p:sp>
      <p:sp>
        <p:nvSpPr>
          <p:cNvPr id="3" name="Marcador de contenido 2"/>
          <p:cNvSpPr>
            <a:spLocks noGrp="1"/>
          </p:cNvSpPr>
          <p:nvPr>
            <p:ph idx="1"/>
          </p:nvPr>
        </p:nvSpPr>
        <p:spPr>
          <a:xfrm>
            <a:off x="677334" y="1729766"/>
            <a:ext cx="8596668" cy="3880773"/>
          </a:xfrm>
        </p:spPr>
        <p:txBody>
          <a:bodyPr/>
          <a:lstStyle/>
          <a:p>
            <a:pPr marL="0" indent="0">
              <a:buNone/>
            </a:pPr>
            <a:r>
              <a:rPr lang="es-AR" u="sng" dirty="0" smtClean="0"/>
              <a:t>Plataforma fáctica:</a:t>
            </a:r>
          </a:p>
          <a:p>
            <a:r>
              <a:rPr lang="es-AR" dirty="0" smtClean="0"/>
              <a:t>Matrimonio año 2001 en Buenos Aires.</a:t>
            </a:r>
          </a:p>
          <a:p>
            <a:r>
              <a:rPr lang="es-AR" dirty="0" smtClean="0"/>
              <a:t>Ambos cónyuges empleados bancarios.</a:t>
            </a:r>
          </a:p>
          <a:p>
            <a:r>
              <a:rPr lang="es-AR" dirty="0" smtClean="0"/>
              <a:t>Mujer: hija de unión  anterior. Se desvincula laboralmente a los tres meses de contraer matrimonio, para dedicarse a las tareas domesticas, y al cuidado de los hijos (al poco tiempo de casados nace un hijo).</a:t>
            </a:r>
          </a:p>
          <a:p>
            <a:r>
              <a:rPr lang="es-AR" dirty="0" smtClean="0"/>
              <a:t>Año 2007: el matrimonio se muda a Mendoza por razones al desempeño laboral del esposo.</a:t>
            </a:r>
          </a:p>
          <a:p>
            <a:r>
              <a:rPr lang="es-AR" dirty="0" smtClean="0"/>
              <a:t>Año 2016: divorcio . La cónyuge permanece en el hogar conyugal, inmueble ganancial.</a:t>
            </a:r>
          </a:p>
        </p:txBody>
      </p:sp>
    </p:spTree>
    <p:extLst>
      <p:ext uri="{BB962C8B-B14F-4D97-AF65-F5344CB8AC3E}">
        <p14:creationId xmlns:p14="http://schemas.microsoft.com/office/powerpoint/2010/main" val="1183061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Sentencia de primera instancia</a:t>
            </a:r>
            <a:br>
              <a:rPr lang="es-AR" dirty="0" smtClean="0"/>
            </a:br>
            <a:r>
              <a:rPr lang="es-AR" sz="1600" dirty="0" smtClean="0"/>
              <a:t>27 de Abril de 2018 8vo Juzgado de familia</a:t>
            </a:r>
            <a:endParaRPr lang="en-US" dirty="0"/>
          </a:p>
        </p:txBody>
      </p:sp>
      <p:sp>
        <p:nvSpPr>
          <p:cNvPr id="3" name="Marcador de contenido 2"/>
          <p:cNvSpPr>
            <a:spLocks noGrp="1"/>
          </p:cNvSpPr>
          <p:nvPr>
            <p:ph idx="1"/>
          </p:nvPr>
        </p:nvSpPr>
        <p:spPr>
          <a:xfrm>
            <a:off x="677334" y="1694597"/>
            <a:ext cx="8596668" cy="3880773"/>
          </a:xfrm>
        </p:spPr>
        <p:txBody>
          <a:bodyPr>
            <a:normAutofit fontScale="85000" lnSpcReduction="10000"/>
          </a:bodyPr>
          <a:lstStyle/>
          <a:p>
            <a:pPr marL="0" indent="0">
              <a:buNone/>
            </a:pPr>
            <a:r>
              <a:rPr lang="es-AR" u="sng" dirty="0" smtClean="0"/>
              <a:t>Solución del caso:</a:t>
            </a:r>
          </a:p>
          <a:p>
            <a:r>
              <a:rPr lang="es-AR" dirty="0" smtClean="0"/>
              <a:t>La mujer dejo de trabajar tras contraer matrimonio.</a:t>
            </a:r>
          </a:p>
          <a:p>
            <a:r>
              <a:rPr lang="es-AR" dirty="0" smtClean="0"/>
              <a:t>Se dedico al hogar y al cuidado de los hijos hasta la ruptura del vinculo.</a:t>
            </a:r>
          </a:p>
          <a:p>
            <a:r>
              <a:rPr lang="es-AR" dirty="0" smtClean="0"/>
              <a:t>Quedo acreditado que la ruptura del vinculo empeoro su situación.</a:t>
            </a:r>
          </a:p>
          <a:p>
            <a:r>
              <a:rPr lang="es-AR" dirty="0" smtClean="0"/>
              <a:t>El demandado, durante la vida en común, se capacito laboralmente y obtuvo ascensos dentro de la entidad bancaria.</a:t>
            </a:r>
          </a:p>
          <a:p>
            <a:r>
              <a:rPr lang="es-AR" dirty="0" smtClean="0"/>
              <a:t>Ambos cónyuges sostuvieron y avalaron tácita o expresamente durante la vida en común una asignación de roles basada en patrones socioculturales (mujer = espacio domestico, hombre = espacio publico)</a:t>
            </a:r>
          </a:p>
          <a:p>
            <a:r>
              <a:rPr lang="es-AR" dirty="0" smtClean="0"/>
              <a:t>El desequilibrio, presupuesto de las compensaciones ha sido entendido como un descenso en el nivel de vida efectivamente gozado en el transcurso de la relación, teniendo en cuenta las expectativas de bienestar que pudiera haber creado el cónyuge solicitante sobre la base de las condiciones bajo las que se hubiera desarrollado y conformado la vida conyugal (Medina Graciela y </a:t>
            </a:r>
            <a:r>
              <a:rPr lang="es-AR" dirty="0" err="1" smtClean="0"/>
              <a:t>Roveda</a:t>
            </a:r>
            <a:r>
              <a:rPr lang="es-AR" dirty="0" smtClean="0"/>
              <a:t> Guillermo: Derecho de familia. Buenos Aires, </a:t>
            </a:r>
            <a:r>
              <a:rPr lang="es-AR" dirty="0" err="1" smtClean="0"/>
              <a:t>Abeledo</a:t>
            </a:r>
            <a:r>
              <a:rPr lang="es-AR" dirty="0" smtClean="0"/>
              <a:t> </a:t>
            </a:r>
            <a:r>
              <a:rPr lang="es-AR" dirty="0" err="1" smtClean="0"/>
              <a:t>Perrot</a:t>
            </a:r>
            <a:r>
              <a:rPr lang="es-AR" dirty="0" smtClean="0"/>
              <a:t>, 2016 p. 335) </a:t>
            </a:r>
          </a:p>
          <a:p>
            <a:endParaRPr lang="es-AR" dirty="0" smtClean="0"/>
          </a:p>
        </p:txBody>
      </p:sp>
      <p:pic>
        <p:nvPicPr>
          <p:cNvPr id="2050" name="Picture 2" descr="Roles de Género - Glosario para en linea"/>
          <p:cNvPicPr>
            <a:picLocks noChangeAspect="1" noChangeArrowheads="1"/>
          </p:cNvPicPr>
          <p:nvPr/>
        </p:nvPicPr>
        <p:blipFill rotWithShape="1">
          <a:blip r:embed="rId2">
            <a:extLst>
              <a:ext uri="{28A0092B-C50C-407E-A947-70E740481C1C}">
                <a14:useLocalDpi xmlns:a14="http://schemas.microsoft.com/office/drawing/2010/main" val="0"/>
              </a:ext>
            </a:extLst>
          </a:blip>
          <a:srcRect b="6267"/>
          <a:stretch/>
        </p:blipFill>
        <p:spPr bwMode="auto">
          <a:xfrm>
            <a:off x="8510954" y="161186"/>
            <a:ext cx="3516923" cy="2332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347127"/>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57</TotalTime>
  <Words>449</Words>
  <Application>Microsoft Office PowerPoint</Application>
  <PresentationFormat>Panorámica</PresentationFormat>
  <Paragraphs>30</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Trebuchet MS</vt:lpstr>
      <vt:lpstr>Wingdings 3</vt:lpstr>
      <vt:lpstr>Faceta</vt:lpstr>
      <vt:lpstr>Compensación económica y Perspectiva de género</vt:lpstr>
      <vt:lpstr>Compensación económica</vt:lpstr>
      <vt:lpstr>Pautas o criterios para su concesión</vt:lpstr>
      <vt:lpstr>Sentencia de primera instancia 27 de Abril de 2018 8vo Juzgado de familia</vt:lpstr>
      <vt:lpstr>Sentencia de primera instancia 27 de Abril de 2018 8vo Juzgado de familia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Compensación económica y Perspectiva de género</dc:title>
  <dc:creator>ORLANDO</dc:creator>
  <cp:lastModifiedBy>ORLANDO</cp:lastModifiedBy>
  <cp:revision>7</cp:revision>
  <dcterms:created xsi:type="dcterms:W3CDTF">2022-06-05T21:13:28Z</dcterms:created>
  <dcterms:modified xsi:type="dcterms:W3CDTF">2022-06-05T22:11:14Z</dcterms:modified>
</cp:coreProperties>
</file>