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23" r:id="rId3"/>
    <p:sldId id="257" r:id="rId4"/>
    <p:sldId id="258" r:id="rId5"/>
    <p:sldId id="303" r:id="rId6"/>
    <p:sldId id="319" r:id="rId7"/>
    <p:sldId id="294" r:id="rId8"/>
    <p:sldId id="259" r:id="rId9"/>
    <p:sldId id="310" r:id="rId10"/>
    <p:sldId id="311" r:id="rId11"/>
    <p:sldId id="312" r:id="rId12"/>
    <p:sldId id="322" r:id="rId13"/>
    <p:sldId id="309" r:id="rId14"/>
    <p:sldId id="293" r:id="rId15"/>
    <p:sldId id="308" r:id="rId16"/>
    <p:sldId id="324" r:id="rId17"/>
    <p:sldId id="299" r:id="rId18"/>
    <p:sldId id="346" r:id="rId19"/>
    <p:sldId id="341" r:id="rId20"/>
    <p:sldId id="320" r:id="rId21"/>
    <p:sldId id="335" r:id="rId22"/>
    <p:sldId id="343" r:id="rId23"/>
    <p:sldId id="344" r:id="rId24"/>
    <p:sldId id="345" r:id="rId25"/>
    <p:sldId id="313" r:id="rId26"/>
    <p:sldId id="339" r:id="rId27"/>
    <p:sldId id="330" r:id="rId28"/>
    <p:sldId id="325" r:id="rId29"/>
    <p:sldId id="347" r:id="rId30"/>
    <p:sldId id="348" r:id="rId31"/>
    <p:sldId id="307" r:id="rId32"/>
    <p:sldId id="326"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71" autoAdjust="0"/>
    <p:restoredTop sz="86444"/>
  </p:normalViewPr>
  <p:slideViewPr>
    <p:cSldViewPr snapToGrid="0">
      <p:cViewPr varScale="1">
        <p:scale>
          <a:sx n="69" d="100"/>
          <a:sy n="69" d="100"/>
        </p:scale>
        <p:origin x="216" y="1840"/>
      </p:cViewPr>
      <p:guideLst/>
    </p:cSldViewPr>
  </p:slideViewPr>
  <p:outlineViewPr>
    <p:cViewPr>
      <p:scale>
        <a:sx n="33" d="100"/>
        <a:sy n="33" d="100"/>
      </p:scale>
      <p:origin x="0" y="-7032"/>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8/24/22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8/24/22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8/24/22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Editar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8/24/22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8/24/22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8/24/22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8/24/22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8/24/22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8/24/22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8/24/22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9796027F-7875-4030-9381-8BD8C4F21935}" type="datetimeFigureOut">
              <a:rPr lang="en-US" dirty="0"/>
              <a:t>8/24/22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8/24/22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8/24/22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8/24/22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8/24/22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7" name="Date Placeholder 4"/>
          <p:cNvSpPr>
            <a:spLocks noGrp="1"/>
          </p:cNvSpPr>
          <p:nvPr>
            <p:ph type="dt" sz="half" idx="10"/>
          </p:nvPr>
        </p:nvSpPr>
        <p:spPr/>
        <p:txBody>
          <a:bodyPr/>
          <a:lstStyle/>
          <a:p>
            <a:fld id="{4509A250-FF31-4206-8172-F9D3106AACB1}" type="datetimeFigureOut">
              <a:rPr lang="en-US" dirty="0"/>
              <a:t>8/24/22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8/24/22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8/24/22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AR" b="1" dirty="0"/>
              <a:t>PAGARÉ DE CONSUMO </a:t>
            </a:r>
          </a:p>
        </p:txBody>
      </p:sp>
      <p:sp>
        <p:nvSpPr>
          <p:cNvPr id="3" name="Subtítulo 2"/>
          <p:cNvSpPr>
            <a:spLocks noGrp="1"/>
          </p:cNvSpPr>
          <p:nvPr>
            <p:ph type="subTitle" idx="1"/>
          </p:nvPr>
        </p:nvSpPr>
        <p:spPr/>
        <p:txBody>
          <a:bodyPr/>
          <a:lstStyle/>
          <a:p>
            <a:r>
              <a:rPr lang="es-AR" b="1" dirty="0"/>
              <a:t>INTRODUCCION</a:t>
            </a:r>
          </a:p>
          <a:p>
            <a:endParaRPr lang="es-AR" dirty="0"/>
          </a:p>
        </p:txBody>
      </p:sp>
      <p:sp>
        <p:nvSpPr>
          <p:cNvPr id="4" name="Subtítulo 2">
            <a:extLst>
              <a:ext uri="{FF2B5EF4-FFF2-40B4-BE49-F238E27FC236}">
                <a16:creationId xmlns:a16="http://schemas.microsoft.com/office/drawing/2014/main" id="{5F378A4E-29A7-9511-2BB9-62F4B575568E}"/>
              </a:ext>
            </a:extLst>
          </p:cNvPr>
          <p:cNvSpPr txBox="1">
            <a:spLocks/>
          </p:cNvSpPr>
          <p:nvPr/>
        </p:nvSpPr>
        <p:spPr>
          <a:xfrm>
            <a:off x="8380553" y="6150963"/>
            <a:ext cx="3804290" cy="861420"/>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s-AR" b="1" dirty="0">
                <a:solidFill>
                  <a:srgbClr val="FF0000"/>
                </a:solidFill>
              </a:rPr>
              <a:t>MARIA SOLEDAD HERNANDEZ </a:t>
            </a:r>
          </a:p>
          <a:p>
            <a:endParaRPr lang="es-AR" dirty="0"/>
          </a:p>
        </p:txBody>
      </p:sp>
    </p:spTree>
    <p:extLst>
      <p:ext uri="{BB962C8B-B14F-4D97-AF65-F5344CB8AC3E}">
        <p14:creationId xmlns:p14="http://schemas.microsoft.com/office/powerpoint/2010/main" val="3113915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4800" b="1" dirty="0"/>
              <a:t>DISPOSICIONES APLICABLES</a:t>
            </a:r>
          </a:p>
        </p:txBody>
      </p:sp>
      <p:sp>
        <p:nvSpPr>
          <p:cNvPr id="3" name="Marcador de contenido 2"/>
          <p:cNvSpPr>
            <a:spLocks noGrp="1"/>
          </p:cNvSpPr>
          <p:nvPr>
            <p:ph idx="1"/>
          </p:nvPr>
        </p:nvSpPr>
        <p:spPr/>
        <p:txBody>
          <a:bodyPr/>
          <a:lstStyle/>
          <a:p>
            <a:endParaRPr lang="es-AR" dirty="0"/>
          </a:p>
          <a:p>
            <a:endParaRPr lang="es-AR" dirty="0"/>
          </a:p>
        </p:txBody>
      </p:sp>
      <p:sp>
        <p:nvSpPr>
          <p:cNvPr id="4" name="CuadroTexto 3">
            <a:extLst>
              <a:ext uri="{FF2B5EF4-FFF2-40B4-BE49-F238E27FC236}">
                <a16:creationId xmlns:a16="http://schemas.microsoft.com/office/drawing/2014/main" id="{26CCA7F9-CF7C-CB3F-E50E-1633A02E2D57}"/>
              </a:ext>
            </a:extLst>
          </p:cNvPr>
          <p:cNvSpPr txBox="1"/>
          <p:nvPr/>
        </p:nvSpPr>
        <p:spPr>
          <a:xfrm>
            <a:off x="374754" y="1319133"/>
            <a:ext cx="11317574" cy="5078313"/>
          </a:xfrm>
          <a:prstGeom prst="rect">
            <a:avLst/>
          </a:prstGeom>
          <a:noFill/>
        </p:spPr>
        <p:txBody>
          <a:bodyPr wrap="square" rtlCol="0">
            <a:spAutoFit/>
          </a:bodyPr>
          <a:lstStyle/>
          <a:p>
            <a:pPr algn="just"/>
            <a:r>
              <a:rPr lang="es-AR" dirty="0"/>
              <a:t>Art. 103. – Son aplicables al vale o pagaré, en cuanto no sean incompatibles con la naturaleza de este título, las disposiciones de la letra de cambio relativas: al </a:t>
            </a:r>
            <a:r>
              <a:rPr lang="es-AR" b="1" dirty="0">
                <a:solidFill>
                  <a:srgbClr val="FF0000"/>
                </a:solidFill>
              </a:rPr>
              <a:t>endoso</a:t>
            </a:r>
            <a:r>
              <a:rPr lang="es-AR" b="1" dirty="0"/>
              <a:t> </a:t>
            </a:r>
            <a:r>
              <a:rPr lang="es-AR" dirty="0"/>
              <a:t>(artículos 12 al 21); al </a:t>
            </a:r>
            <a:r>
              <a:rPr lang="es-AR" b="1" dirty="0">
                <a:solidFill>
                  <a:srgbClr val="FF0000"/>
                </a:solidFill>
              </a:rPr>
              <a:t>vencimiento</a:t>
            </a:r>
            <a:r>
              <a:rPr lang="es-AR" dirty="0"/>
              <a:t> (artículos 35 a 39); al pago (artículos 40 a 45); a los </a:t>
            </a:r>
            <a:r>
              <a:rPr lang="es-AR" b="1" dirty="0">
                <a:solidFill>
                  <a:srgbClr val="FF0000"/>
                </a:solidFill>
              </a:rPr>
              <a:t>recursos por falta de pago y al protesto</a:t>
            </a:r>
            <a:r>
              <a:rPr lang="es-AR" b="1" dirty="0"/>
              <a:t> </a:t>
            </a:r>
            <a:r>
              <a:rPr lang="es-AR" dirty="0"/>
              <a:t>(artículos 46 al 54 y 56 al 73); al </a:t>
            </a:r>
            <a:r>
              <a:rPr lang="es-AR" b="1" dirty="0">
                <a:solidFill>
                  <a:srgbClr val="FF0000"/>
                </a:solidFill>
              </a:rPr>
              <a:t>pago por intervención</a:t>
            </a:r>
            <a:r>
              <a:rPr lang="es-AR" dirty="0">
                <a:solidFill>
                  <a:srgbClr val="FF0000"/>
                </a:solidFill>
              </a:rPr>
              <a:t> </a:t>
            </a:r>
            <a:r>
              <a:rPr lang="es-AR" dirty="0"/>
              <a:t>(artículos 74 y 78 al 82); a las </a:t>
            </a:r>
            <a:r>
              <a:rPr lang="es-AR" b="1" dirty="0">
                <a:solidFill>
                  <a:srgbClr val="FF0000"/>
                </a:solidFill>
              </a:rPr>
              <a:t>copias</a:t>
            </a:r>
            <a:r>
              <a:rPr lang="es-AR" dirty="0"/>
              <a:t> (artículos 86 y 87), a las </a:t>
            </a:r>
            <a:r>
              <a:rPr lang="es-AR" b="1" dirty="0">
                <a:solidFill>
                  <a:srgbClr val="FF0000"/>
                </a:solidFill>
              </a:rPr>
              <a:t>alteraciones</a:t>
            </a:r>
            <a:r>
              <a:rPr lang="es-AR" dirty="0"/>
              <a:t> (artículo 88); a la </a:t>
            </a:r>
            <a:r>
              <a:rPr lang="es-AR" b="1" dirty="0">
                <a:solidFill>
                  <a:srgbClr val="FF0000"/>
                </a:solidFill>
              </a:rPr>
              <a:t>prescripción</a:t>
            </a:r>
            <a:r>
              <a:rPr lang="es-AR" dirty="0"/>
              <a:t> (artículos 96 y 97); a los </a:t>
            </a:r>
            <a:r>
              <a:rPr lang="es-AR" dirty="0">
                <a:solidFill>
                  <a:srgbClr val="FF0000"/>
                </a:solidFill>
              </a:rPr>
              <a:t>días feriados</a:t>
            </a:r>
            <a:r>
              <a:rPr lang="es-AR" dirty="0"/>
              <a:t>; al </a:t>
            </a:r>
            <a:r>
              <a:rPr lang="es-AR" b="1" dirty="0">
                <a:solidFill>
                  <a:srgbClr val="FF0000"/>
                </a:solidFill>
              </a:rPr>
              <a:t>cómputo de los términos y a la prohibición de acordar plazos de gracia </a:t>
            </a:r>
            <a:r>
              <a:rPr lang="es-AR" dirty="0"/>
              <a:t>(artículos 98 al 100). Son igualmente aplicables al vale o pagaré las disposiciones establecidas para la letra de cambio </a:t>
            </a:r>
            <a:r>
              <a:rPr lang="es-AR" b="1" dirty="0">
                <a:solidFill>
                  <a:srgbClr val="FF0000"/>
                </a:solidFill>
              </a:rPr>
              <a:t>pagable en el domicilio de un tercero o en otro lugar distinto del domicilio del girado </a:t>
            </a:r>
            <a:r>
              <a:rPr lang="es-AR" dirty="0"/>
              <a:t>(artículos 4 y 29); las relativas a la </a:t>
            </a:r>
            <a:r>
              <a:rPr lang="es-AR" b="1" dirty="0">
                <a:solidFill>
                  <a:srgbClr val="FF0000"/>
                </a:solidFill>
              </a:rPr>
              <a:t>cláusula de intereses </a:t>
            </a:r>
            <a:r>
              <a:rPr lang="es-AR" dirty="0"/>
              <a:t>(artículo 5.); a las diferencias en la indicación de la suma a pagarse (artículo 6.); a los efectos de las firmas puestas en las condiciones previstas por el artículo 7; </a:t>
            </a:r>
            <a:r>
              <a:rPr lang="es-AR" b="1" dirty="0">
                <a:solidFill>
                  <a:srgbClr val="FF0000"/>
                </a:solidFill>
              </a:rPr>
              <a:t>a las firmas de personas que invocan la representación </a:t>
            </a:r>
            <a:r>
              <a:rPr lang="es-AR" dirty="0"/>
              <a:t>de otras sin estar facultadas para ese acto o que obran excediendo sus poderes (artículo 8.) y a la letra de cambio </a:t>
            </a:r>
            <a:r>
              <a:rPr lang="es-AR" b="1" dirty="0">
                <a:solidFill>
                  <a:srgbClr val="FF0000"/>
                </a:solidFill>
              </a:rPr>
              <a:t>en blanco </a:t>
            </a:r>
            <a:r>
              <a:rPr lang="es-AR" dirty="0"/>
              <a:t>(artículo 11). Son igualmente aplicables al vale o pagaré las disposiciones relativas al aval (artículos 32 al 34) si </a:t>
            </a:r>
            <a:r>
              <a:rPr lang="es-AR" b="1" dirty="0">
                <a:solidFill>
                  <a:srgbClr val="FF0000"/>
                </a:solidFill>
              </a:rPr>
              <a:t>el aval</a:t>
            </a:r>
            <a:r>
              <a:rPr lang="es-AR" dirty="0"/>
              <a:t>, en el caso previsto por el artículo 33, último párrafo, no indicara por cuál de los obligados se otorga, se considera que lo ha sido para garantizar al suscriptor del título. Se aplicarán también al vale o pagaré las disposiciones relativas a la </a:t>
            </a:r>
            <a:r>
              <a:rPr lang="es-AR" b="1" dirty="0">
                <a:solidFill>
                  <a:srgbClr val="FF0000"/>
                </a:solidFill>
              </a:rPr>
              <a:t>cancelación de la letra de cambio</a:t>
            </a:r>
            <a:r>
              <a:rPr lang="es-AR" dirty="0"/>
              <a:t> (artículos 89 al 95).Necesidad</a:t>
            </a:r>
          </a:p>
          <a:p>
            <a:endParaRPr lang="es-AR" dirty="0"/>
          </a:p>
        </p:txBody>
      </p:sp>
    </p:spTree>
    <p:extLst>
      <p:ext uri="{BB962C8B-B14F-4D97-AF65-F5344CB8AC3E}">
        <p14:creationId xmlns:p14="http://schemas.microsoft.com/office/powerpoint/2010/main" val="1361295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4590" y="1082305"/>
            <a:ext cx="10791384" cy="1400530"/>
          </a:xfrm>
        </p:spPr>
        <p:txBody>
          <a:bodyPr/>
          <a:lstStyle/>
          <a:p>
            <a:r>
              <a:rPr lang="es-AR" sz="4800" b="1" dirty="0"/>
              <a:t>DEMAS DISPOSICIONES APLICABLES</a:t>
            </a:r>
          </a:p>
        </p:txBody>
      </p:sp>
      <p:sp>
        <p:nvSpPr>
          <p:cNvPr id="3" name="Marcador de contenido 2"/>
          <p:cNvSpPr>
            <a:spLocks noGrp="1"/>
          </p:cNvSpPr>
          <p:nvPr>
            <p:ph idx="1"/>
          </p:nvPr>
        </p:nvSpPr>
        <p:spPr>
          <a:xfrm>
            <a:off x="524656" y="2052918"/>
            <a:ext cx="11107711" cy="4195481"/>
          </a:xfrm>
        </p:spPr>
        <p:txBody>
          <a:bodyPr/>
          <a:lstStyle/>
          <a:p>
            <a:endParaRPr lang="es-AR" dirty="0"/>
          </a:p>
          <a:p>
            <a:pPr algn="just"/>
            <a:r>
              <a:rPr lang="es-AR" dirty="0"/>
              <a:t>Art. 104. – El </a:t>
            </a:r>
            <a:r>
              <a:rPr lang="es-AR" b="1" dirty="0">
                <a:solidFill>
                  <a:srgbClr val="FF0000"/>
                </a:solidFill>
              </a:rPr>
              <a:t>suscripto</a:t>
            </a:r>
            <a:r>
              <a:rPr lang="es-AR" dirty="0">
                <a:solidFill>
                  <a:srgbClr val="FF0000"/>
                </a:solidFill>
              </a:rPr>
              <a:t>r</a:t>
            </a:r>
            <a:r>
              <a:rPr lang="es-AR" dirty="0"/>
              <a:t> del vale o pagaré queda obligado de la misma manera que el </a:t>
            </a:r>
            <a:r>
              <a:rPr lang="es-AR" b="1" dirty="0">
                <a:solidFill>
                  <a:srgbClr val="FF0000"/>
                </a:solidFill>
              </a:rPr>
              <a:t>aceptante</a:t>
            </a:r>
            <a:r>
              <a:rPr lang="es-AR" dirty="0"/>
              <a:t> de una letra de cambio. Si el título fuese pagable a cierto plazo vista debe ser presentado para la vista del suscriptor en el plazo fijado en el artículo 25.</a:t>
            </a:r>
          </a:p>
          <a:p>
            <a:pPr algn="just"/>
            <a:r>
              <a:rPr lang="es-AR" dirty="0"/>
              <a:t> El </a:t>
            </a:r>
            <a:r>
              <a:rPr lang="es-AR" b="1" dirty="0">
                <a:solidFill>
                  <a:srgbClr val="FF0000"/>
                </a:solidFill>
              </a:rPr>
              <a:t>plazo corre desde la fecha de la vista firmada por el suscriptor en el mismo título</a:t>
            </a:r>
            <a:r>
              <a:rPr lang="es-AR" dirty="0"/>
              <a:t>. Si el suscriptor se negase a firmar esa constancia o a fecharla, se formalizará el correspondiente protesto (artículo 27), desde cuya fecha empieza a correr el plazo de vista.</a:t>
            </a:r>
          </a:p>
          <a:p>
            <a:pPr marL="0" indent="0">
              <a:buNone/>
            </a:pPr>
            <a:br>
              <a:rPr lang="es-AR" dirty="0"/>
            </a:br>
            <a:endParaRPr lang="es-AR" dirty="0"/>
          </a:p>
        </p:txBody>
      </p:sp>
    </p:spTree>
    <p:extLst>
      <p:ext uri="{BB962C8B-B14F-4D97-AF65-F5344CB8AC3E}">
        <p14:creationId xmlns:p14="http://schemas.microsoft.com/office/powerpoint/2010/main" val="4159949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D928F9BA-C50B-EB74-67C7-9C10670D140B}"/>
              </a:ext>
            </a:extLst>
          </p:cNvPr>
          <p:cNvSpPr>
            <a:spLocks noGrp="1"/>
          </p:cNvSpPr>
          <p:nvPr>
            <p:ph type="title"/>
          </p:nvPr>
        </p:nvSpPr>
        <p:spPr/>
        <p:txBody>
          <a:bodyPr>
            <a:normAutofit/>
          </a:bodyPr>
          <a:lstStyle/>
          <a:p>
            <a:r>
              <a:rPr lang="es-AR" sz="4800" b="1" dirty="0"/>
              <a:t>Para concretar</a:t>
            </a:r>
          </a:p>
        </p:txBody>
      </p:sp>
      <p:sp>
        <p:nvSpPr>
          <p:cNvPr id="7" name="Marcador de posición de imagen 6">
            <a:extLst>
              <a:ext uri="{FF2B5EF4-FFF2-40B4-BE49-F238E27FC236}">
                <a16:creationId xmlns:a16="http://schemas.microsoft.com/office/drawing/2014/main" id="{82972B29-2974-48D3-52D2-0563D0B4833A}"/>
              </a:ext>
            </a:extLst>
          </p:cNvPr>
          <p:cNvSpPr>
            <a:spLocks noGrp="1"/>
          </p:cNvSpPr>
          <p:nvPr>
            <p:ph type="pic" idx="1"/>
          </p:nvPr>
        </p:nvSpPr>
        <p:spPr/>
      </p:sp>
      <p:sp>
        <p:nvSpPr>
          <p:cNvPr id="8" name="Marcador de texto 7">
            <a:extLst>
              <a:ext uri="{FF2B5EF4-FFF2-40B4-BE49-F238E27FC236}">
                <a16:creationId xmlns:a16="http://schemas.microsoft.com/office/drawing/2014/main" id="{61A0C10F-0888-2936-08E2-6D160B2566D9}"/>
              </a:ext>
            </a:extLst>
          </p:cNvPr>
          <p:cNvSpPr>
            <a:spLocks noGrp="1"/>
          </p:cNvSpPr>
          <p:nvPr>
            <p:ph type="body" sz="half" idx="2"/>
          </p:nvPr>
        </p:nvSpPr>
        <p:spPr/>
        <p:txBody>
          <a:bodyPr/>
          <a:lstStyle/>
          <a:p>
            <a:r>
              <a:rPr lang="es-AR" sz="4800" b="1" dirty="0"/>
              <a:t>EL PAGARE ES …</a:t>
            </a:r>
          </a:p>
          <a:p>
            <a:endParaRPr lang="es-AR" dirty="0"/>
          </a:p>
        </p:txBody>
      </p:sp>
      <p:pic>
        <p:nvPicPr>
          <p:cNvPr id="9" name="Imagen 8">
            <a:extLst>
              <a:ext uri="{FF2B5EF4-FFF2-40B4-BE49-F238E27FC236}">
                <a16:creationId xmlns:a16="http://schemas.microsoft.com/office/drawing/2014/main" id="{56D88E73-A7C2-A690-FF9B-0F8B61556BCA}"/>
              </a:ext>
            </a:extLst>
          </p:cNvPr>
          <p:cNvPicPr>
            <a:picLocks noChangeAspect="1"/>
          </p:cNvPicPr>
          <p:nvPr/>
        </p:nvPicPr>
        <p:blipFill>
          <a:blip r:embed="rId2"/>
          <a:stretch>
            <a:fillRect/>
          </a:stretch>
        </p:blipFill>
        <p:spPr>
          <a:xfrm>
            <a:off x="6246813" y="1723869"/>
            <a:ext cx="4790233" cy="2479831"/>
          </a:xfrm>
          <a:prstGeom prst="rect">
            <a:avLst/>
          </a:prstGeom>
        </p:spPr>
      </p:pic>
    </p:spTree>
    <p:extLst>
      <p:ext uri="{BB962C8B-B14F-4D97-AF65-F5344CB8AC3E}">
        <p14:creationId xmlns:p14="http://schemas.microsoft.com/office/powerpoint/2010/main" val="509213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 </a:t>
            </a:r>
            <a:r>
              <a:rPr lang="es-AR" sz="4800" b="1" dirty="0"/>
              <a:t>un TITULOS VALORES</a:t>
            </a:r>
          </a:p>
        </p:txBody>
      </p:sp>
      <p:sp>
        <p:nvSpPr>
          <p:cNvPr id="3" name="Marcador de contenido 2"/>
          <p:cNvSpPr>
            <a:spLocks noGrp="1"/>
          </p:cNvSpPr>
          <p:nvPr>
            <p:ph idx="1"/>
          </p:nvPr>
        </p:nvSpPr>
        <p:spPr/>
        <p:txBody>
          <a:bodyPr/>
          <a:lstStyle/>
          <a:p>
            <a:endParaRPr lang="es-AR" dirty="0"/>
          </a:p>
          <a:p>
            <a:endParaRPr lang="es-AR" dirty="0"/>
          </a:p>
        </p:txBody>
      </p:sp>
      <p:sp>
        <p:nvSpPr>
          <p:cNvPr id="4" name="CuadroTexto 3">
            <a:extLst>
              <a:ext uri="{FF2B5EF4-FFF2-40B4-BE49-F238E27FC236}">
                <a16:creationId xmlns:a16="http://schemas.microsoft.com/office/drawing/2014/main" id="{5847ECA3-017A-2BF3-A15A-0402A2828006}"/>
              </a:ext>
            </a:extLst>
          </p:cNvPr>
          <p:cNvSpPr txBox="1"/>
          <p:nvPr/>
        </p:nvSpPr>
        <p:spPr>
          <a:xfrm>
            <a:off x="1244185" y="2052918"/>
            <a:ext cx="9404722" cy="3877985"/>
          </a:xfrm>
          <a:prstGeom prst="rect">
            <a:avLst/>
          </a:prstGeom>
          <a:noFill/>
        </p:spPr>
        <p:txBody>
          <a:bodyPr wrap="square" rtlCol="0">
            <a:spAutoFit/>
          </a:bodyPr>
          <a:lstStyle/>
          <a:p>
            <a:endParaRPr lang="es-AR" dirty="0"/>
          </a:p>
          <a:p>
            <a:r>
              <a:rPr lang="es-AR" dirty="0"/>
              <a:t>DEFINICIÓN CLASICA DEL JURISTA ITALIANO CESARE VIVANTE: </a:t>
            </a:r>
          </a:p>
          <a:p>
            <a:endParaRPr lang="es-AR" dirty="0"/>
          </a:p>
          <a:p>
            <a:r>
              <a:rPr lang="es-AR" sz="2400" b="1" dirty="0"/>
              <a:t>“Es el documento necesario para ejercer el derecho literal y autónomo expresado en el mismo”.</a:t>
            </a:r>
          </a:p>
          <a:p>
            <a:endParaRPr lang="es-AR" dirty="0"/>
          </a:p>
          <a:p>
            <a:endParaRPr lang="es-AR" dirty="0"/>
          </a:p>
          <a:p>
            <a:r>
              <a:rPr lang="es-AR" dirty="0"/>
              <a:t> Logra expresar los dos grandes aspectos: el DOCUMENTO y el DERECHO.</a:t>
            </a:r>
          </a:p>
          <a:p>
            <a:endParaRPr lang="es-AR" dirty="0"/>
          </a:p>
          <a:p>
            <a:endParaRPr lang="es-AR" dirty="0"/>
          </a:p>
          <a:p>
            <a:r>
              <a:rPr lang="es-AR" dirty="0"/>
              <a:t>Surgiendo  el DERECHO DE INCORPORACIÓN, y se produce el efecto de un titulo constitutivo de un derecho nuevo, autónomo que va a poder circular. </a:t>
            </a:r>
          </a:p>
          <a:p>
            <a:endParaRPr lang="es-AR" dirty="0"/>
          </a:p>
        </p:txBody>
      </p:sp>
    </p:spTree>
    <p:extLst>
      <p:ext uri="{BB962C8B-B14F-4D97-AF65-F5344CB8AC3E}">
        <p14:creationId xmlns:p14="http://schemas.microsoft.com/office/powerpoint/2010/main" val="1476531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5149" y="1352653"/>
            <a:ext cx="10732404" cy="1400530"/>
          </a:xfrm>
        </p:spPr>
        <p:txBody>
          <a:bodyPr/>
          <a:lstStyle/>
          <a:p>
            <a:r>
              <a:rPr lang="es-AR" sz="4800" b="1" dirty="0"/>
              <a:t>… que goza de los PRINCIPIOS </a:t>
            </a:r>
          </a:p>
        </p:txBody>
      </p:sp>
      <p:sp>
        <p:nvSpPr>
          <p:cNvPr id="3" name="Marcador de contenido 2"/>
          <p:cNvSpPr>
            <a:spLocks noGrp="1"/>
          </p:cNvSpPr>
          <p:nvPr>
            <p:ph idx="1"/>
          </p:nvPr>
        </p:nvSpPr>
        <p:spPr/>
        <p:txBody>
          <a:bodyPr/>
          <a:lstStyle/>
          <a:p>
            <a:endParaRPr lang="es-AR" dirty="0"/>
          </a:p>
          <a:p>
            <a:endParaRPr lang="es-AR" dirty="0"/>
          </a:p>
        </p:txBody>
      </p:sp>
      <p:sp>
        <p:nvSpPr>
          <p:cNvPr id="4" name="CuadroTexto 3">
            <a:extLst>
              <a:ext uri="{FF2B5EF4-FFF2-40B4-BE49-F238E27FC236}">
                <a16:creationId xmlns:a16="http://schemas.microsoft.com/office/drawing/2014/main" id="{26CCA7F9-CF7C-CB3F-E50E-1633A02E2D57}"/>
              </a:ext>
            </a:extLst>
          </p:cNvPr>
          <p:cNvSpPr txBox="1"/>
          <p:nvPr/>
        </p:nvSpPr>
        <p:spPr>
          <a:xfrm>
            <a:off x="2142147" y="2305872"/>
            <a:ext cx="8700254" cy="4062651"/>
          </a:xfrm>
          <a:prstGeom prst="rect">
            <a:avLst/>
          </a:prstGeom>
          <a:noFill/>
        </p:spPr>
        <p:txBody>
          <a:bodyPr wrap="square" rtlCol="0">
            <a:spAutoFit/>
          </a:bodyPr>
          <a:lstStyle/>
          <a:p>
            <a:pPr marL="571500" indent="-571500">
              <a:buFont typeface="Wingdings" pitchFamily="2" charset="2"/>
              <a:buChar char="Ø"/>
            </a:pPr>
            <a:r>
              <a:rPr lang="es-AR" sz="4000" dirty="0"/>
              <a:t>Necesidad</a:t>
            </a:r>
          </a:p>
          <a:p>
            <a:pPr marL="571500" indent="-571500">
              <a:buFont typeface="Wingdings" pitchFamily="2" charset="2"/>
              <a:buChar char="Ø"/>
            </a:pPr>
            <a:r>
              <a:rPr lang="es-AR" sz="4000" dirty="0"/>
              <a:t>Formalidad</a:t>
            </a:r>
          </a:p>
          <a:p>
            <a:pPr marL="571500" indent="-571500">
              <a:buFont typeface="Wingdings" pitchFamily="2" charset="2"/>
              <a:buChar char="Ø"/>
            </a:pPr>
            <a:r>
              <a:rPr lang="es-AR" sz="4000" dirty="0" err="1"/>
              <a:t>Completitividad</a:t>
            </a:r>
            <a:endParaRPr lang="es-AR" sz="4000" dirty="0"/>
          </a:p>
          <a:p>
            <a:pPr marL="571500" indent="-571500">
              <a:buFont typeface="Wingdings" pitchFamily="2" charset="2"/>
              <a:buChar char="Ø"/>
            </a:pPr>
            <a:r>
              <a:rPr lang="es-AR" sz="4000" dirty="0"/>
              <a:t>Literalidad</a:t>
            </a:r>
          </a:p>
          <a:p>
            <a:pPr marL="571500" indent="-571500">
              <a:buFont typeface="Wingdings" pitchFamily="2" charset="2"/>
              <a:buChar char="Ø"/>
            </a:pPr>
            <a:r>
              <a:rPr lang="es-AR" sz="4000" dirty="0"/>
              <a:t>Abstracción</a:t>
            </a:r>
          </a:p>
          <a:p>
            <a:pPr marL="571500" indent="-571500">
              <a:buFont typeface="Wingdings" pitchFamily="2" charset="2"/>
              <a:buChar char="Ø"/>
            </a:pPr>
            <a:r>
              <a:rPr lang="es-AR" sz="4000" dirty="0"/>
              <a:t>Autonomía</a:t>
            </a:r>
          </a:p>
          <a:p>
            <a:endParaRPr lang="es-AR" dirty="0"/>
          </a:p>
        </p:txBody>
      </p:sp>
    </p:spTree>
    <p:extLst>
      <p:ext uri="{BB962C8B-B14F-4D97-AF65-F5344CB8AC3E}">
        <p14:creationId xmlns:p14="http://schemas.microsoft.com/office/powerpoint/2010/main" val="2856414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5495" y="1050922"/>
            <a:ext cx="11583117" cy="1481716"/>
          </a:xfrm>
        </p:spPr>
        <p:txBody>
          <a:bodyPr/>
          <a:lstStyle/>
          <a:p>
            <a:r>
              <a:rPr lang="es-AR" sz="4800" b="1" dirty="0"/>
              <a:t>… y regulado por el DERECHO COMERCIAL  CAMBIARIO</a:t>
            </a:r>
          </a:p>
        </p:txBody>
      </p:sp>
      <p:sp>
        <p:nvSpPr>
          <p:cNvPr id="3" name="Marcador de contenido 2"/>
          <p:cNvSpPr>
            <a:spLocks noGrp="1"/>
          </p:cNvSpPr>
          <p:nvPr>
            <p:ph idx="1"/>
          </p:nvPr>
        </p:nvSpPr>
        <p:spPr/>
        <p:txBody>
          <a:bodyPr/>
          <a:lstStyle/>
          <a:p>
            <a:endParaRPr lang="es-AR" dirty="0"/>
          </a:p>
          <a:p>
            <a:endParaRPr lang="es-AR" dirty="0"/>
          </a:p>
        </p:txBody>
      </p:sp>
      <p:sp>
        <p:nvSpPr>
          <p:cNvPr id="5" name="CuadroTexto 4">
            <a:extLst>
              <a:ext uri="{FF2B5EF4-FFF2-40B4-BE49-F238E27FC236}">
                <a16:creationId xmlns:a16="http://schemas.microsoft.com/office/drawing/2014/main" id="{A8AA4259-7609-BFB4-B80B-AA59FBCD8EEA}"/>
              </a:ext>
            </a:extLst>
          </p:cNvPr>
          <p:cNvSpPr txBox="1"/>
          <p:nvPr/>
        </p:nvSpPr>
        <p:spPr>
          <a:xfrm>
            <a:off x="934456" y="3012357"/>
            <a:ext cx="10154232" cy="3508653"/>
          </a:xfrm>
          <a:prstGeom prst="rect">
            <a:avLst/>
          </a:prstGeom>
          <a:noFill/>
        </p:spPr>
        <p:txBody>
          <a:bodyPr wrap="square" rtlCol="0">
            <a:spAutoFit/>
          </a:bodyPr>
          <a:lstStyle/>
          <a:p>
            <a:pPr lvl="1" algn="just"/>
            <a:r>
              <a:rPr lang="es-AR" sz="2400" dirty="0"/>
              <a:t>Es la rama del derecho comercial encargada del estudio de los títulos valores circulatorios, con principios propios y regímenes jurídicos específicos, derivados de los objetivos por los cuales estas figuras fueron introducidas en la actividad comercial” (Barbieri, Pablo C.)</a:t>
            </a:r>
          </a:p>
          <a:p>
            <a:pPr lvl="1"/>
            <a:endParaRPr lang="es-AR" sz="2400" dirty="0"/>
          </a:p>
          <a:p>
            <a:pPr lvl="1"/>
            <a:endParaRPr lang="es-AR" sz="2400" dirty="0"/>
          </a:p>
          <a:p>
            <a:endParaRPr lang="es-AR" dirty="0"/>
          </a:p>
          <a:p>
            <a:endParaRPr lang="es-AR" dirty="0"/>
          </a:p>
          <a:p>
            <a:endParaRPr lang="es-AR" dirty="0"/>
          </a:p>
        </p:txBody>
      </p:sp>
    </p:spTree>
    <p:extLst>
      <p:ext uri="{BB962C8B-B14F-4D97-AF65-F5344CB8AC3E}">
        <p14:creationId xmlns:p14="http://schemas.microsoft.com/office/powerpoint/2010/main" val="1645487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3F3D96F-3857-472D-65B7-1E7946D3AFA5}"/>
              </a:ext>
            </a:extLst>
          </p:cNvPr>
          <p:cNvSpPr>
            <a:spLocks noGrp="1"/>
          </p:cNvSpPr>
          <p:nvPr>
            <p:ph type="ctrTitle"/>
          </p:nvPr>
        </p:nvSpPr>
        <p:spPr>
          <a:xfrm>
            <a:off x="565587" y="2266681"/>
            <a:ext cx="10471458" cy="2510699"/>
          </a:xfrm>
        </p:spPr>
        <p:txBody>
          <a:bodyPr/>
          <a:lstStyle/>
          <a:p>
            <a:pPr algn="ctr"/>
            <a:r>
              <a:rPr lang="es-AR" sz="4800" b="1" dirty="0"/>
              <a:t>2-INTRODUCCION AL PAGARE DE CONSUMO</a:t>
            </a:r>
          </a:p>
        </p:txBody>
      </p:sp>
      <p:sp>
        <p:nvSpPr>
          <p:cNvPr id="5" name="Subtítulo 4">
            <a:extLst>
              <a:ext uri="{FF2B5EF4-FFF2-40B4-BE49-F238E27FC236}">
                <a16:creationId xmlns:a16="http://schemas.microsoft.com/office/drawing/2014/main" id="{57D45107-6F59-3E0E-7C1C-646C972761C2}"/>
              </a:ext>
            </a:extLst>
          </p:cNvPr>
          <p:cNvSpPr>
            <a:spLocks noGrp="1"/>
          </p:cNvSpPr>
          <p:nvPr>
            <p:ph type="subTitle" idx="1"/>
          </p:nvPr>
        </p:nvSpPr>
        <p:spPr/>
        <p:txBody>
          <a:bodyPr/>
          <a:lstStyle/>
          <a:p>
            <a:endParaRPr lang="es-AR"/>
          </a:p>
        </p:txBody>
      </p:sp>
    </p:spTree>
    <p:extLst>
      <p:ext uri="{BB962C8B-B14F-4D97-AF65-F5344CB8AC3E}">
        <p14:creationId xmlns:p14="http://schemas.microsoft.com/office/powerpoint/2010/main" val="1192061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26530" y="315349"/>
            <a:ext cx="9404723" cy="1400530"/>
          </a:xfrm>
        </p:spPr>
        <p:txBody>
          <a:bodyPr/>
          <a:lstStyle/>
          <a:p>
            <a:r>
              <a:rPr lang="es-AR" sz="4800" b="1" dirty="0"/>
              <a:t>PAGARE DE CONSUMO</a:t>
            </a:r>
          </a:p>
        </p:txBody>
      </p:sp>
      <p:sp>
        <p:nvSpPr>
          <p:cNvPr id="3" name="Marcador de contenido 2"/>
          <p:cNvSpPr>
            <a:spLocks noGrp="1"/>
          </p:cNvSpPr>
          <p:nvPr>
            <p:ph idx="1"/>
          </p:nvPr>
        </p:nvSpPr>
        <p:spPr/>
        <p:txBody>
          <a:bodyPr/>
          <a:lstStyle/>
          <a:p>
            <a:endParaRPr lang="es-AR" dirty="0"/>
          </a:p>
          <a:p>
            <a:endParaRPr lang="es-AR" dirty="0"/>
          </a:p>
        </p:txBody>
      </p:sp>
      <p:sp>
        <p:nvSpPr>
          <p:cNvPr id="4" name="CuadroTexto 3">
            <a:extLst>
              <a:ext uri="{FF2B5EF4-FFF2-40B4-BE49-F238E27FC236}">
                <a16:creationId xmlns:a16="http://schemas.microsoft.com/office/drawing/2014/main" id="{26CCA7F9-CF7C-CB3F-E50E-1633A02E2D57}"/>
              </a:ext>
            </a:extLst>
          </p:cNvPr>
          <p:cNvSpPr txBox="1"/>
          <p:nvPr/>
        </p:nvSpPr>
        <p:spPr>
          <a:xfrm>
            <a:off x="888642" y="1715814"/>
            <a:ext cx="10642611" cy="4247317"/>
          </a:xfrm>
          <a:prstGeom prst="rect">
            <a:avLst/>
          </a:prstGeom>
          <a:noFill/>
        </p:spPr>
        <p:txBody>
          <a:bodyPr wrap="square" rtlCol="0">
            <a:spAutoFit/>
          </a:bodyPr>
          <a:lstStyle/>
          <a:p>
            <a:endParaRPr lang="es-AR" dirty="0"/>
          </a:p>
          <a:p>
            <a:pPr marL="1657350" lvl="3" indent="-285750">
              <a:buFont typeface="Wingdings" pitchFamily="2" charset="2"/>
              <a:buChar char="Ø"/>
            </a:pPr>
            <a:endParaRPr lang="es-AR" sz="2000" dirty="0"/>
          </a:p>
          <a:p>
            <a:pPr marL="1657350" lvl="3" indent="-285750">
              <a:buFont typeface="Wingdings" pitchFamily="2" charset="2"/>
              <a:buChar char="Ø"/>
            </a:pPr>
            <a:endParaRPr lang="es-AR" sz="2000" dirty="0"/>
          </a:p>
          <a:p>
            <a:pPr marL="1657350" lvl="3" indent="-285750">
              <a:buFont typeface="Wingdings" pitchFamily="2" charset="2"/>
              <a:buChar char="Ø"/>
            </a:pPr>
            <a:r>
              <a:rPr lang="es-AR" sz="2000" dirty="0"/>
              <a:t>¿Es una nueva institución?</a:t>
            </a:r>
          </a:p>
          <a:p>
            <a:endParaRPr lang="es-AR" dirty="0"/>
          </a:p>
          <a:p>
            <a:endParaRPr lang="es-AR" dirty="0"/>
          </a:p>
          <a:p>
            <a:endParaRPr lang="es-AR" dirty="0"/>
          </a:p>
          <a:p>
            <a:pPr algn="just"/>
            <a:r>
              <a:rPr lang="es-AR" sz="2000" dirty="0"/>
              <a:t>El PAGARE DE CONSUMO </a:t>
            </a:r>
            <a:r>
              <a:rPr lang="es-AR" sz="2000" b="1" dirty="0"/>
              <a:t>ES UN TITULO VALOR</a:t>
            </a:r>
            <a:r>
              <a:rPr lang="es-AR" sz="2000" dirty="0"/>
              <a:t> en el cual se ejecuta una suma de dinero que reconoce como causa la existencia de una relación de consumo.</a:t>
            </a:r>
          </a:p>
          <a:p>
            <a:pPr algn="just"/>
            <a:endParaRPr lang="es-AR" sz="2000" dirty="0"/>
          </a:p>
          <a:p>
            <a:pPr algn="just" fontAlgn="base"/>
            <a:r>
              <a:rPr lang="es-AR" sz="2000" dirty="0"/>
              <a:t>El PAGARE DE CONSUMO </a:t>
            </a:r>
            <a:r>
              <a:rPr lang="es-AR" sz="2000" b="1" dirty="0"/>
              <a:t>ES UNA EXPRESIÓN UTILIZADA PARA DENOMINAR LA CONJUNCIÓN </a:t>
            </a:r>
            <a:r>
              <a:rPr lang="es-AR" sz="2000" dirty="0"/>
              <a:t>de un título de crédito: PAGARE, cuya causa-fuente resulta ser una RELACION DE CONSUMO.</a:t>
            </a:r>
            <a:endParaRPr lang="es-AR" dirty="0"/>
          </a:p>
          <a:p>
            <a:endParaRPr lang="es-AR" dirty="0"/>
          </a:p>
        </p:txBody>
      </p:sp>
      <p:pic>
        <p:nvPicPr>
          <p:cNvPr id="8" name="Imagen 7">
            <a:extLst>
              <a:ext uri="{FF2B5EF4-FFF2-40B4-BE49-F238E27FC236}">
                <a16:creationId xmlns:a16="http://schemas.microsoft.com/office/drawing/2014/main" id="{DC898539-5AA2-D281-B8AB-EBFCF22F44D9}"/>
              </a:ext>
            </a:extLst>
          </p:cNvPr>
          <p:cNvPicPr>
            <a:picLocks noChangeAspect="1"/>
          </p:cNvPicPr>
          <p:nvPr/>
        </p:nvPicPr>
        <p:blipFill>
          <a:blip r:embed="rId2"/>
          <a:stretch>
            <a:fillRect/>
          </a:stretch>
        </p:blipFill>
        <p:spPr>
          <a:xfrm>
            <a:off x="1030293" y="1949887"/>
            <a:ext cx="1565520" cy="1054100"/>
          </a:xfrm>
          <a:prstGeom prst="rect">
            <a:avLst/>
          </a:prstGeom>
        </p:spPr>
      </p:pic>
      <p:pic>
        <p:nvPicPr>
          <p:cNvPr id="9" name="Imagen 8">
            <a:extLst>
              <a:ext uri="{FF2B5EF4-FFF2-40B4-BE49-F238E27FC236}">
                <a16:creationId xmlns:a16="http://schemas.microsoft.com/office/drawing/2014/main" id="{CC987088-E552-2F89-2744-38D6442BB227}"/>
              </a:ext>
            </a:extLst>
          </p:cNvPr>
          <p:cNvPicPr>
            <a:picLocks noChangeAspect="1"/>
          </p:cNvPicPr>
          <p:nvPr/>
        </p:nvPicPr>
        <p:blipFill>
          <a:blip r:embed="rId3"/>
          <a:stretch>
            <a:fillRect/>
          </a:stretch>
        </p:blipFill>
        <p:spPr>
          <a:xfrm>
            <a:off x="301939" y="3700117"/>
            <a:ext cx="586703" cy="585631"/>
          </a:xfrm>
          <a:prstGeom prst="rect">
            <a:avLst/>
          </a:prstGeom>
        </p:spPr>
      </p:pic>
      <p:pic>
        <p:nvPicPr>
          <p:cNvPr id="10" name="Imagen 9">
            <a:extLst>
              <a:ext uri="{FF2B5EF4-FFF2-40B4-BE49-F238E27FC236}">
                <a16:creationId xmlns:a16="http://schemas.microsoft.com/office/drawing/2014/main" id="{DDCE79A8-F676-2AD0-F16B-B795053C1658}"/>
              </a:ext>
            </a:extLst>
          </p:cNvPr>
          <p:cNvPicPr>
            <a:picLocks noChangeAspect="1"/>
          </p:cNvPicPr>
          <p:nvPr/>
        </p:nvPicPr>
        <p:blipFill>
          <a:blip r:embed="rId3"/>
          <a:stretch>
            <a:fillRect/>
          </a:stretch>
        </p:blipFill>
        <p:spPr>
          <a:xfrm>
            <a:off x="301939" y="4692269"/>
            <a:ext cx="586703" cy="585631"/>
          </a:xfrm>
          <a:prstGeom prst="rect">
            <a:avLst/>
          </a:prstGeom>
        </p:spPr>
      </p:pic>
    </p:spTree>
    <p:extLst>
      <p:ext uri="{BB962C8B-B14F-4D97-AF65-F5344CB8AC3E}">
        <p14:creationId xmlns:p14="http://schemas.microsoft.com/office/powerpoint/2010/main" val="2970893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4CDAA2-5E0E-7458-C574-00A39C05D19A}"/>
              </a:ext>
            </a:extLst>
          </p:cNvPr>
          <p:cNvSpPr>
            <a:spLocks noGrp="1"/>
          </p:cNvSpPr>
          <p:nvPr>
            <p:ph type="title"/>
          </p:nvPr>
        </p:nvSpPr>
        <p:spPr/>
        <p:txBody>
          <a:bodyPr/>
          <a:lstStyle/>
          <a:p>
            <a:r>
              <a:rPr lang="es-AR" sz="4800" b="1" dirty="0"/>
              <a:t>ORIGEN DEL PAGARE DE CONSUMO</a:t>
            </a:r>
          </a:p>
        </p:txBody>
      </p:sp>
      <p:sp>
        <p:nvSpPr>
          <p:cNvPr id="3" name="Marcador de contenido 2">
            <a:extLst>
              <a:ext uri="{FF2B5EF4-FFF2-40B4-BE49-F238E27FC236}">
                <a16:creationId xmlns:a16="http://schemas.microsoft.com/office/drawing/2014/main" id="{918B3357-A502-0BD8-2F09-617C7E40264E}"/>
              </a:ext>
            </a:extLst>
          </p:cNvPr>
          <p:cNvSpPr>
            <a:spLocks noGrp="1"/>
          </p:cNvSpPr>
          <p:nvPr>
            <p:ph idx="1"/>
          </p:nvPr>
        </p:nvSpPr>
        <p:spPr>
          <a:xfrm>
            <a:off x="645131" y="2052918"/>
            <a:ext cx="10572367" cy="4195481"/>
          </a:xfrm>
        </p:spPr>
        <p:txBody>
          <a:bodyPr>
            <a:normAutofit/>
          </a:bodyPr>
          <a:lstStyle/>
          <a:p>
            <a:pPr algn="just"/>
            <a:r>
              <a:rPr lang="es-AR" dirty="0"/>
              <a:t>Su origen es contemporáneo.</a:t>
            </a:r>
          </a:p>
          <a:p>
            <a:pPr algn="just"/>
            <a:r>
              <a:rPr lang="es-AR" dirty="0"/>
              <a:t>Surge como consecuencia de la Sociedad de Consumo. </a:t>
            </a:r>
          </a:p>
          <a:p>
            <a:pPr algn="just"/>
            <a:r>
              <a:rPr lang="es-AR" dirty="0"/>
              <a:t>El llamado PAGARÉ DE CONSUMO es creado para </a:t>
            </a:r>
            <a:r>
              <a:rPr lang="es-AR" b="1" dirty="0"/>
              <a:t>garantizar</a:t>
            </a:r>
            <a:r>
              <a:rPr lang="es-AR" dirty="0"/>
              <a:t> el cumplimiento de las obligaciones a crédito que emergen de los contratos de consumo.</a:t>
            </a:r>
          </a:p>
          <a:p>
            <a:pPr algn="just"/>
            <a:r>
              <a:rPr lang="es-AR" dirty="0"/>
              <a:t>Es habitual en práctica financiera y bancaria cuando se otorga un mutuo, y el cliente lo garantiza librando un  PAGARE DE CONSUMO con las cláusulas a la vista y sin protesto. </a:t>
            </a:r>
          </a:p>
          <a:p>
            <a:endParaRPr lang="es-AR" dirty="0"/>
          </a:p>
          <a:p>
            <a:endParaRPr lang="es-AR" dirty="0"/>
          </a:p>
        </p:txBody>
      </p:sp>
      <p:pic>
        <p:nvPicPr>
          <p:cNvPr id="4" name="Imagen 3">
            <a:extLst>
              <a:ext uri="{FF2B5EF4-FFF2-40B4-BE49-F238E27FC236}">
                <a16:creationId xmlns:a16="http://schemas.microsoft.com/office/drawing/2014/main" id="{F6CDAEC1-BED8-3017-E7D9-EB1F04F4226E}"/>
              </a:ext>
            </a:extLst>
          </p:cNvPr>
          <p:cNvPicPr>
            <a:picLocks noChangeAspect="1"/>
          </p:cNvPicPr>
          <p:nvPr/>
        </p:nvPicPr>
        <p:blipFill>
          <a:blip r:embed="rId2"/>
          <a:stretch>
            <a:fillRect/>
          </a:stretch>
        </p:blipFill>
        <p:spPr>
          <a:xfrm>
            <a:off x="4943061" y="4532243"/>
            <a:ext cx="4094922" cy="1873039"/>
          </a:xfrm>
          <a:prstGeom prst="rect">
            <a:avLst/>
          </a:prstGeom>
        </p:spPr>
      </p:pic>
    </p:spTree>
    <p:extLst>
      <p:ext uri="{BB962C8B-B14F-4D97-AF65-F5344CB8AC3E}">
        <p14:creationId xmlns:p14="http://schemas.microsoft.com/office/powerpoint/2010/main" val="3016090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FB146F-5708-D08B-1449-47B23633C078}"/>
              </a:ext>
            </a:extLst>
          </p:cNvPr>
          <p:cNvSpPr>
            <a:spLocks noGrp="1"/>
          </p:cNvSpPr>
          <p:nvPr>
            <p:ph type="title"/>
          </p:nvPr>
        </p:nvSpPr>
        <p:spPr/>
        <p:txBody>
          <a:bodyPr/>
          <a:lstStyle/>
          <a:p>
            <a:r>
              <a:rPr lang="es-AR" sz="4800" b="1" dirty="0"/>
              <a:t>RELACION DE CONSUMO</a:t>
            </a:r>
          </a:p>
        </p:txBody>
      </p:sp>
      <p:sp>
        <p:nvSpPr>
          <p:cNvPr id="3" name="Marcador de contenido 2">
            <a:extLst>
              <a:ext uri="{FF2B5EF4-FFF2-40B4-BE49-F238E27FC236}">
                <a16:creationId xmlns:a16="http://schemas.microsoft.com/office/drawing/2014/main" id="{427BF7AB-692A-9014-5364-15A4385D48CD}"/>
              </a:ext>
            </a:extLst>
          </p:cNvPr>
          <p:cNvSpPr>
            <a:spLocks noGrp="1"/>
          </p:cNvSpPr>
          <p:nvPr>
            <p:ph idx="1"/>
          </p:nvPr>
        </p:nvSpPr>
        <p:spPr/>
        <p:txBody>
          <a:bodyPr/>
          <a:lstStyle/>
          <a:p>
            <a:r>
              <a:rPr lang="es-AR" dirty="0"/>
              <a:t>ART. 1092 CCCN: RELACIÓN DE CONSUMO. CONSUMIDOR. </a:t>
            </a:r>
          </a:p>
          <a:p>
            <a:r>
              <a:rPr lang="es-AR" dirty="0"/>
              <a:t>ART. 3 LEY 24.240 y modificatorias</a:t>
            </a:r>
          </a:p>
          <a:p>
            <a:endParaRPr lang="es-AR" dirty="0"/>
          </a:p>
          <a:p>
            <a:r>
              <a:rPr lang="es-AR" dirty="0"/>
              <a:t>Relación de consumo es el vínculo jurídico entre un PROVEEDOR y un CONSUMIDOR o usuario. </a:t>
            </a:r>
          </a:p>
        </p:txBody>
      </p:sp>
      <p:pic>
        <p:nvPicPr>
          <p:cNvPr id="4" name="Imagen 3">
            <a:extLst>
              <a:ext uri="{FF2B5EF4-FFF2-40B4-BE49-F238E27FC236}">
                <a16:creationId xmlns:a16="http://schemas.microsoft.com/office/drawing/2014/main" id="{63DD96F4-F85F-8853-75D1-6C6B0D7C3B4B}"/>
              </a:ext>
            </a:extLst>
          </p:cNvPr>
          <p:cNvPicPr>
            <a:picLocks noChangeAspect="1"/>
          </p:cNvPicPr>
          <p:nvPr/>
        </p:nvPicPr>
        <p:blipFill>
          <a:blip r:embed="rId2"/>
          <a:stretch>
            <a:fillRect/>
          </a:stretch>
        </p:blipFill>
        <p:spPr>
          <a:xfrm>
            <a:off x="5576582" y="3953814"/>
            <a:ext cx="4572000" cy="2099256"/>
          </a:xfrm>
          <a:prstGeom prst="rect">
            <a:avLst/>
          </a:prstGeom>
        </p:spPr>
      </p:pic>
    </p:spTree>
    <p:extLst>
      <p:ext uri="{BB962C8B-B14F-4D97-AF65-F5344CB8AC3E}">
        <p14:creationId xmlns:p14="http://schemas.microsoft.com/office/powerpoint/2010/main" val="2669563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4E5671C0-EB37-F559-D3D9-4BA3B0E75CE9}"/>
              </a:ext>
            </a:extLst>
          </p:cNvPr>
          <p:cNvSpPr>
            <a:spLocks noGrp="1"/>
          </p:cNvSpPr>
          <p:nvPr>
            <p:ph type="title"/>
          </p:nvPr>
        </p:nvSpPr>
        <p:spPr>
          <a:xfrm>
            <a:off x="1154956" y="2861733"/>
            <a:ext cx="9534509" cy="1915647"/>
          </a:xfrm>
        </p:spPr>
        <p:txBody>
          <a:bodyPr/>
          <a:lstStyle/>
          <a:p>
            <a:r>
              <a:rPr lang="es-AR" sz="4800" b="1" dirty="0"/>
              <a:t>1-INTRODUCCION AL PAGARE</a:t>
            </a:r>
          </a:p>
        </p:txBody>
      </p:sp>
      <p:sp>
        <p:nvSpPr>
          <p:cNvPr id="5" name="Marcador de texto 4">
            <a:extLst>
              <a:ext uri="{FF2B5EF4-FFF2-40B4-BE49-F238E27FC236}">
                <a16:creationId xmlns:a16="http://schemas.microsoft.com/office/drawing/2014/main" id="{07FAAE7D-BD39-7CCE-FC42-A3C9251CEAD0}"/>
              </a:ext>
            </a:extLst>
          </p:cNvPr>
          <p:cNvSpPr>
            <a:spLocks noGrp="1"/>
          </p:cNvSpPr>
          <p:nvPr>
            <p:ph type="body" idx="1"/>
          </p:nvPr>
        </p:nvSpPr>
        <p:spPr/>
        <p:txBody>
          <a:bodyPr/>
          <a:lstStyle/>
          <a:p>
            <a:endParaRPr lang="es-AR"/>
          </a:p>
        </p:txBody>
      </p:sp>
    </p:spTree>
    <p:extLst>
      <p:ext uri="{BB962C8B-B14F-4D97-AF65-F5344CB8AC3E}">
        <p14:creationId xmlns:p14="http://schemas.microsoft.com/office/powerpoint/2010/main" val="961687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073344-86FB-4BFC-5BEE-4D880FAA5CBA}"/>
              </a:ext>
            </a:extLst>
          </p:cNvPr>
          <p:cNvSpPr>
            <a:spLocks noGrp="1"/>
          </p:cNvSpPr>
          <p:nvPr>
            <p:ph type="title"/>
          </p:nvPr>
        </p:nvSpPr>
        <p:spPr/>
        <p:txBody>
          <a:bodyPr/>
          <a:lstStyle/>
          <a:p>
            <a:r>
              <a:rPr lang="es-AR" sz="4800" b="1" dirty="0"/>
              <a:t>PERSONAS QUE INTERVIENEN en el PAGARE DE CONSUMO</a:t>
            </a:r>
          </a:p>
        </p:txBody>
      </p:sp>
      <p:sp>
        <p:nvSpPr>
          <p:cNvPr id="3" name="Marcador de contenido 2">
            <a:extLst>
              <a:ext uri="{FF2B5EF4-FFF2-40B4-BE49-F238E27FC236}">
                <a16:creationId xmlns:a16="http://schemas.microsoft.com/office/drawing/2014/main" id="{2B835F55-D1D5-EDF4-E95C-6205BF22C9ED}"/>
              </a:ext>
            </a:extLst>
          </p:cNvPr>
          <p:cNvSpPr>
            <a:spLocks noGrp="1"/>
          </p:cNvSpPr>
          <p:nvPr>
            <p:ph sz="half" idx="1"/>
          </p:nvPr>
        </p:nvSpPr>
        <p:spPr/>
        <p:txBody>
          <a:bodyPr>
            <a:normAutofit fontScale="85000" lnSpcReduction="10000"/>
          </a:bodyPr>
          <a:lstStyle/>
          <a:p>
            <a:r>
              <a:rPr lang="es-AR" b="1" dirty="0"/>
              <a:t>LIBRADOR, PAGADOR O FIRMANTE</a:t>
            </a:r>
            <a:r>
              <a:rPr lang="es-AR" dirty="0"/>
              <a:t>: es la persona que firma el pagaré de consumo y promete pagarlo</a:t>
            </a:r>
          </a:p>
          <a:p>
            <a:endParaRPr lang="es-AR" dirty="0"/>
          </a:p>
          <a:p>
            <a:r>
              <a:rPr lang="es-AR" dirty="0"/>
              <a:t>Es el </a:t>
            </a:r>
            <a:r>
              <a:rPr lang="es-AR" b="1" dirty="0"/>
              <a:t>CONSUMIDOR</a:t>
            </a:r>
            <a:r>
              <a:rPr lang="es-AR" dirty="0"/>
              <a:t> (humano o jurídico).</a:t>
            </a:r>
          </a:p>
          <a:p>
            <a:pPr marL="0" indent="0">
              <a:buNone/>
            </a:pPr>
            <a:endParaRPr lang="es-AR" dirty="0"/>
          </a:p>
          <a:p>
            <a:pPr marL="0" indent="0">
              <a:buNone/>
            </a:pPr>
            <a:endParaRPr lang="es-AR" dirty="0"/>
          </a:p>
          <a:p>
            <a:pPr marL="0" indent="0">
              <a:buNone/>
            </a:pPr>
            <a:r>
              <a:rPr lang="es-AR" dirty="0"/>
              <a:t>1) CONSUMIDOR EN SENTIDO ESTRICTO</a:t>
            </a:r>
          </a:p>
          <a:p>
            <a:pPr marL="0" indent="0">
              <a:buNone/>
            </a:pPr>
            <a:r>
              <a:rPr lang="es-AR" dirty="0"/>
              <a:t>2) EL QUE UTILIZA EL BIEN O SERVICIO CON DESTINO FINAL, sin ser parte de la relación de consumo.</a:t>
            </a:r>
          </a:p>
          <a:p>
            <a:pPr marL="0" indent="0">
              <a:buNone/>
            </a:pPr>
            <a:r>
              <a:rPr lang="es-AR" dirty="0"/>
              <a:t>3) A QUIEN de cualquier manera esta expuesto a una relación de consumo.</a:t>
            </a:r>
          </a:p>
          <a:p>
            <a:pPr marL="0" indent="0">
              <a:buNone/>
            </a:pPr>
            <a:r>
              <a:rPr lang="es-AR" dirty="0"/>
              <a:t>ART. 1 LEY 24.240 y modificatorias</a:t>
            </a:r>
          </a:p>
          <a:p>
            <a:endParaRPr lang="es-AR" dirty="0"/>
          </a:p>
        </p:txBody>
      </p:sp>
      <p:sp>
        <p:nvSpPr>
          <p:cNvPr id="5" name="Marcador de contenido 4">
            <a:extLst>
              <a:ext uri="{FF2B5EF4-FFF2-40B4-BE49-F238E27FC236}">
                <a16:creationId xmlns:a16="http://schemas.microsoft.com/office/drawing/2014/main" id="{9C13B5DA-CB6E-C9CD-C0EF-151A5C9BEC99}"/>
              </a:ext>
            </a:extLst>
          </p:cNvPr>
          <p:cNvSpPr>
            <a:spLocks noGrp="1"/>
          </p:cNvSpPr>
          <p:nvPr>
            <p:ph sz="half" idx="2"/>
          </p:nvPr>
        </p:nvSpPr>
        <p:spPr>
          <a:xfrm>
            <a:off x="6440558" y="2060575"/>
            <a:ext cx="4923922" cy="4200245"/>
          </a:xfrm>
        </p:spPr>
        <p:txBody>
          <a:bodyPr>
            <a:normAutofit fontScale="85000" lnSpcReduction="10000"/>
          </a:bodyPr>
          <a:lstStyle/>
          <a:p>
            <a:r>
              <a:rPr lang="es-AR" b="1" dirty="0"/>
              <a:t>BENEFICIARIO</a:t>
            </a:r>
            <a:r>
              <a:rPr lang="es-AR" dirty="0"/>
              <a:t> es la persona que tiene el pagare de consumo en su poder, y se la devuelve al firmante una vez que éste lo pague.</a:t>
            </a:r>
          </a:p>
          <a:p>
            <a:endParaRPr lang="es-AR" dirty="0"/>
          </a:p>
          <a:p>
            <a:r>
              <a:rPr lang="es-AR" dirty="0"/>
              <a:t>Es el </a:t>
            </a:r>
            <a:r>
              <a:rPr lang="es-AR" b="1" dirty="0"/>
              <a:t>PROVEEDOR</a:t>
            </a:r>
            <a:r>
              <a:rPr lang="es-AR" dirty="0"/>
              <a:t> (humano o jurídico). </a:t>
            </a:r>
          </a:p>
          <a:p>
            <a:pPr marL="0" indent="0">
              <a:buNone/>
            </a:pPr>
            <a:endParaRPr lang="es-AR" dirty="0"/>
          </a:p>
          <a:p>
            <a:pPr marL="0" indent="0">
              <a:buNone/>
            </a:pPr>
            <a:endParaRPr lang="es-AR" dirty="0"/>
          </a:p>
          <a:p>
            <a:pPr marL="0" indent="0">
              <a:buNone/>
            </a:pPr>
            <a:r>
              <a:rPr lang="es-AR" dirty="0"/>
              <a:t>1) ENTIDADES FINANCIERAS</a:t>
            </a:r>
          </a:p>
          <a:p>
            <a:pPr marL="0" indent="0">
              <a:buNone/>
            </a:pPr>
            <a:r>
              <a:rPr lang="es-AR" dirty="0"/>
              <a:t> 2) PROVEEDOR  </a:t>
            </a:r>
          </a:p>
          <a:p>
            <a:pPr marL="0" indent="0">
              <a:buNone/>
            </a:pPr>
            <a:r>
              <a:rPr lang="es-AR" dirty="0"/>
              <a:t>3) TERCERO</a:t>
            </a:r>
          </a:p>
          <a:p>
            <a:pPr marL="0" indent="0">
              <a:buNone/>
            </a:pPr>
            <a:r>
              <a:rPr lang="es-AR" dirty="0"/>
              <a:t>ART. 2 LEY 24240 y modificatorias</a:t>
            </a:r>
          </a:p>
          <a:p>
            <a:endParaRPr lang="es-AR" dirty="0"/>
          </a:p>
        </p:txBody>
      </p:sp>
      <p:pic>
        <p:nvPicPr>
          <p:cNvPr id="6" name="Imagen 5">
            <a:extLst>
              <a:ext uri="{FF2B5EF4-FFF2-40B4-BE49-F238E27FC236}">
                <a16:creationId xmlns:a16="http://schemas.microsoft.com/office/drawing/2014/main" id="{90E9BDAE-10F1-7A4A-4EFC-5233C9A43373}"/>
              </a:ext>
            </a:extLst>
          </p:cNvPr>
          <p:cNvPicPr>
            <a:picLocks noChangeAspect="1"/>
          </p:cNvPicPr>
          <p:nvPr/>
        </p:nvPicPr>
        <p:blipFill>
          <a:blip r:embed="rId2"/>
          <a:stretch>
            <a:fillRect/>
          </a:stretch>
        </p:blipFill>
        <p:spPr>
          <a:xfrm rot="5400000">
            <a:off x="2516531" y="3429536"/>
            <a:ext cx="586703" cy="585631"/>
          </a:xfrm>
          <a:prstGeom prst="rect">
            <a:avLst/>
          </a:prstGeom>
        </p:spPr>
      </p:pic>
      <p:pic>
        <p:nvPicPr>
          <p:cNvPr id="7" name="Imagen 6">
            <a:extLst>
              <a:ext uri="{FF2B5EF4-FFF2-40B4-BE49-F238E27FC236}">
                <a16:creationId xmlns:a16="http://schemas.microsoft.com/office/drawing/2014/main" id="{BFC77327-8D91-04A9-2375-524FAF1FA27B}"/>
              </a:ext>
            </a:extLst>
          </p:cNvPr>
          <p:cNvPicPr>
            <a:picLocks noChangeAspect="1"/>
          </p:cNvPicPr>
          <p:nvPr/>
        </p:nvPicPr>
        <p:blipFill>
          <a:blip r:embed="rId2"/>
          <a:stretch>
            <a:fillRect/>
          </a:stretch>
        </p:blipFill>
        <p:spPr>
          <a:xfrm rot="5400000">
            <a:off x="7464351" y="3722888"/>
            <a:ext cx="586703" cy="585631"/>
          </a:xfrm>
          <a:prstGeom prst="rect">
            <a:avLst/>
          </a:prstGeom>
        </p:spPr>
      </p:pic>
    </p:spTree>
    <p:extLst>
      <p:ext uri="{BB962C8B-B14F-4D97-AF65-F5344CB8AC3E}">
        <p14:creationId xmlns:p14="http://schemas.microsoft.com/office/powerpoint/2010/main" val="1657322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15EE39-2126-0015-8DFF-EF6B73D30D5C}"/>
              </a:ext>
            </a:extLst>
          </p:cNvPr>
          <p:cNvSpPr>
            <a:spLocks noGrp="1"/>
          </p:cNvSpPr>
          <p:nvPr>
            <p:ph type="title"/>
          </p:nvPr>
        </p:nvSpPr>
        <p:spPr/>
        <p:txBody>
          <a:bodyPr/>
          <a:lstStyle/>
          <a:p>
            <a:r>
              <a:rPr lang="es-AR" b="1" dirty="0"/>
              <a:t>COMO SABER QUE SE TRATA DE UN PAGARE DE CONSUMO</a:t>
            </a:r>
          </a:p>
        </p:txBody>
      </p:sp>
      <p:sp>
        <p:nvSpPr>
          <p:cNvPr id="3" name="Marcador de contenido 2">
            <a:extLst>
              <a:ext uri="{FF2B5EF4-FFF2-40B4-BE49-F238E27FC236}">
                <a16:creationId xmlns:a16="http://schemas.microsoft.com/office/drawing/2014/main" id="{E58FFA5D-6AA0-2540-294C-D5F53FC3E014}"/>
              </a:ext>
            </a:extLst>
          </p:cNvPr>
          <p:cNvSpPr>
            <a:spLocks noGrp="1"/>
          </p:cNvSpPr>
          <p:nvPr>
            <p:ph idx="1"/>
          </p:nvPr>
        </p:nvSpPr>
        <p:spPr/>
        <p:txBody>
          <a:bodyPr/>
          <a:lstStyle/>
          <a:p>
            <a:r>
              <a:rPr lang="es-AR" dirty="0"/>
              <a:t>Presunción Iuris Tantum que deriva de la calidad de las partes</a:t>
            </a:r>
          </a:p>
        </p:txBody>
      </p:sp>
      <p:pic>
        <p:nvPicPr>
          <p:cNvPr id="4" name="Imagen 3">
            <a:extLst>
              <a:ext uri="{FF2B5EF4-FFF2-40B4-BE49-F238E27FC236}">
                <a16:creationId xmlns:a16="http://schemas.microsoft.com/office/drawing/2014/main" id="{8CC54DFC-016F-87C1-8951-52C54BEF879F}"/>
              </a:ext>
            </a:extLst>
          </p:cNvPr>
          <p:cNvPicPr>
            <a:picLocks noChangeAspect="1"/>
          </p:cNvPicPr>
          <p:nvPr/>
        </p:nvPicPr>
        <p:blipFill>
          <a:blip r:embed="rId2"/>
          <a:stretch>
            <a:fillRect/>
          </a:stretch>
        </p:blipFill>
        <p:spPr>
          <a:xfrm>
            <a:off x="3468421" y="3174906"/>
            <a:ext cx="4216321" cy="2602579"/>
          </a:xfrm>
          <a:prstGeom prst="rect">
            <a:avLst/>
          </a:prstGeom>
        </p:spPr>
      </p:pic>
    </p:spTree>
    <p:extLst>
      <p:ext uri="{BB962C8B-B14F-4D97-AF65-F5344CB8AC3E}">
        <p14:creationId xmlns:p14="http://schemas.microsoft.com/office/powerpoint/2010/main" val="383243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D59A3A1C-41A4-A448-D12D-9E00857EF480}"/>
              </a:ext>
            </a:extLst>
          </p:cNvPr>
          <p:cNvSpPr>
            <a:spLocks noGrp="1"/>
          </p:cNvSpPr>
          <p:nvPr>
            <p:ph type="title"/>
          </p:nvPr>
        </p:nvSpPr>
        <p:spPr/>
        <p:txBody>
          <a:bodyPr/>
          <a:lstStyle/>
          <a:p>
            <a:r>
              <a:rPr lang="es-AR" b="1" dirty="0"/>
              <a:t>JUEZ COMPETENTE</a:t>
            </a:r>
          </a:p>
        </p:txBody>
      </p:sp>
      <p:sp>
        <p:nvSpPr>
          <p:cNvPr id="10" name="Marcador de contenido 9">
            <a:extLst>
              <a:ext uri="{FF2B5EF4-FFF2-40B4-BE49-F238E27FC236}">
                <a16:creationId xmlns:a16="http://schemas.microsoft.com/office/drawing/2014/main" id="{208B4C08-54A3-6B17-8643-4D5B1B0C71E9}"/>
              </a:ext>
            </a:extLst>
          </p:cNvPr>
          <p:cNvSpPr>
            <a:spLocks noGrp="1"/>
          </p:cNvSpPr>
          <p:nvPr>
            <p:ph idx="1"/>
          </p:nvPr>
        </p:nvSpPr>
        <p:spPr>
          <a:xfrm>
            <a:off x="1903445" y="2463282"/>
            <a:ext cx="7651102" cy="3097763"/>
          </a:xfrm>
        </p:spPr>
        <p:txBody>
          <a:bodyPr>
            <a:normAutofit lnSpcReduction="10000"/>
          </a:bodyPr>
          <a:lstStyle/>
          <a:p>
            <a:pPr marL="0" indent="0">
              <a:buNone/>
            </a:pPr>
            <a:r>
              <a:rPr lang="es-AR" dirty="0"/>
              <a:t>FALLO PLENARIO DEL  29/06/2011 LA CÁMARA NACIONAL DE APELACIONES EN LO COMERCIAL, sostuvo:</a:t>
            </a:r>
          </a:p>
          <a:p>
            <a:pPr marL="0" indent="0">
              <a:buNone/>
            </a:pPr>
            <a:endParaRPr lang="es-AR" dirty="0"/>
          </a:p>
          <a:p>
            <a:pPr marL="0" indent="0">
              <a:buNone/>
            </a:pPr>
            <a:r>
              <a:rPr lang="es-AR" dirty="0"/>
              <a:t>Es competente </a:t>
            </a:r>
            <a:r>
              <a:rPr lang="es-AR" b="1" dirty="0">
                <a:solidFill>
                  <a:srgbClr val="FF0000"/>
                </a:solidFill>
              </a:rPr>
              <a:t>EL TRIBUNAL DEL DOMICILIO REAL DEL CONSUMIDOR </a:t>
            </a:r>
            <a:r>
              <a:rPr lang="es-AR" dirty="0"/>
              <a:t>demandado  (art. 36 in fine de la LDC)</a:t>
            </a:r>
          </a:p>
          <a:p>
            <a:pPr marL="0" indent="0">
              <a:buNone/>
            </a:pPr>
            <a:endParaRPr lang="es-AR" dirty="0"/>
          </a:p>
          <a:p>
            <a:pPr marL="0" indent="0">
              <a:buNone/>
            </a:pPr>
            <a:endParaRPr lang="es-AR" dirty="0"/>
          </a:p>
          <a:p>
            <a:pPr marL="0" indent="0">
              <a:buNone/>
            </a:pPr>
            <a:r>
              <a:rPr lang="es-AR" dirty="0"/>
              <a:t>La Ley online AR/JUR/27786/2011</a:t>
            </a:r>
          </a:p>
          <a:p>
            <a:endParaRPr lang="es-AR" dirty="0"/>
          </a:p>
        </p:txBody>
      </p:sp>
      <p:pic>
        <p:nvPicPr>
          <p:cNvPr id="11" name="Imagen 10">
            <a:extLst>
              <a:ext uri="{FF2B5EF4-FFF2-40B4-BE49-F238E27FC236}">
                <a16:creationId xmlns:a16="http://schemas.microsoft.com/office/drawing/2014/main" id="{F49A9ED8-A0C8-2CDE-0119-043315062F64}"/>
              </a:ext>
            </a:extLst>
          </p:cNvPr>
          <p:cNvPicPr>
            <a:picLocks noChangeAspect="1"/>
          </p:cNvPicPr>
          <p:nvPr/>
        </p:nvPicPr>
        <p:blipFill>
          <a:blip r:embed="rId2"/>
          <a:stretch>
            <a:fillRect/>
          </a:stretch>
        </p:blipFill>
        <p:spPr>
          <a:xfrm>
            <a:off x="6516710" y="452717"/>
            <a:ext cx="2743200" cy="1285931"/>
          </a:xfrm>
          <a:prstGeom prst="rect">
            <a:avLst/>
          </a:prstGeom>
        </p:spPr>
      </p:pic>
    </p:spTree>
    <p:extLst>
      <p:ext uri="{BB962C8B-B14F-4D97-AF65-F5344CB8AC3E}">
        <p14:creationId xmlns:p14="http://schemas.microsoft.com/office/powerpoint/2010/main" val="3096953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5D8A18-1A54-BE21-30A2-0571335FE573}"/>
              </a:ext>
            </a:extLst>
          </p:cNvPr>
          <p:cNvSpPr>
            <a:spLocks noGrp="1"/>
          </p:cNvSpPr>
          <p:nvPr>
            <p:ph type="title"/>
          </p:nvPr>
        </p:nvSpPr>
        <p:spPr/>
        <p:txBody>
          <a:bodyPr/>
          <a:lstStyle/>
          <a:p>
            <a:r>
              <a:rPr lang="es-AR" b="1" dirty="0"/>
              <a:t>INTEGRACION DEL TITULO</a:t>
            </a:r>
          </a:p>
        </p:txBody>
      </p:sp>
      <p:sp>
        <p:nvSpPr>
          <p:cNvPr id="3" name="Marcador de contenido 2">
            <a:extLst>
              <a:ext uri="{FF2B5EF4-FFF2-40B4-BE49-F238E27FC236}">
                <a16:creationId xmlns:a16="http://schemas.microsoft.com/office/drawing/2014/main" id="{50947C97-53BF-23EB-2742-68643115338E}"/>
              </a:ext>
            </a:extLst>
          </p:cNvPr>
          <p:cNvSpPr>
            <a:spLocks noGrp="1"/>
          </p:cNvSpPr>
          <p:nvPr>
            <p:ph idx="1"/>
          </p:nvPr>
        </p:nvSpPr>
        <p:spPr>
          <a:xfrm>
            <a:off x="2141166" y="2332652"/>
            <a:ext cx="7693299" cy="3915747"/>
          </a:xfrm>
        </p:spPr>
        <p:txBody>
          <a:bodyPr>
            <a:normAutofit lnSpcReduction="10000"/>
          </a:bodyPr>
          <a:lstStyle/>
          <a:p>
            <a:pPr marL="0" indent="0" fontAlgn="base">
              <a:buNone/>
            </a:pPr>
            <a:r>
              <a:rPr lang="es-AR" i="1" dirty="0"/>
              <a:t>Fallo de la CÁMARA DE APELACIONES EN LO CIVIL Y COMERCIAL DE AZUL EN PLENO dispuso: </a:t>
            </a:r>
          </a:p>
          <a:p>
            <a:pPr marL="0" indent="0" fontAlgn="base">
              <a:buNone/>
            </a:pPr>
            <a:r>
              <a:rPr lang="es-AR" i="1" dirty="0"/>
              <a:t>El </a:t>
            </a:r>
            <a:r>
              <a:rPr lang="es-AR" b="1" i="1" dirty="0">
                <a:solidFill>
                  <a:srgbClr val="FF0000"/>
                </a:solidFill>
              </a:rPr>
              <a:t>pagaré de consumo </a:t>
            </a:r>
            <a:r>
              <a:rPr lang="es-AR" i="1" dirty="0"/>
              <a:t>puede integrarse con </a:t>
            </a:r>
            <a:r>
              <a:rPr lang="es-AR" b="1" i="1" dirty="0">
                <a:solidFill>
                  <a:srgbClr val="FF0000"/>
                </a:solidFill>
              </a:rPr>
              <a:t>documentación adicional relativa al negocio causal</a:t>
            </a:r>
            <a:r>
              <a:rPr lang="es-AR" i="1" dirty="0"/>
              <a:t>, dentro del mismo juicio ejecutivo, conformando </a:t>
            </a:r>
            <a:r>
              <a:rPr lang="es-AR" b="1" i="1" dirty="0">
                <a:solidFill>
                  <a:srgbClr val="FF0000"/>
                </a:solidFill>
              </a:rPr>
              <a:t>un título complejo</a:t>
            </a:r>
            <a:r>
              <a:rPr lang="es-AR" i="1" dirty="0"/>
              <a:t>.</a:t>
            </a:r>
          </a:p>
          <a:p>
            <a:pPr marL="0" indent="0" fontAlgn="base">
              <a:buNone/>
            </a:pPr>
            <a:r>
              <a:rPr lang="es-AR" i="1" dirty="0"/>
              <a:t> Dicha documentación debe agregarse en primera instancia, hasta el momento de la sentencia, sin que se admita su integración en la alzada. </a:t>
            </a:r>
          </a:p>
          <a:p>
            <a:pPr marL="0" indent="0" fontAlgn="base">
              <a:buNone/>
            </a:pPr>
            <a:endParaRPr lang="es-AR" i="1" dirty="0"/>
          </a:p>
          <a:p>
            <a:pPr marL="0" indent="0" fontAlgn="base">
              <a:buNone/>
            </a:pPr>
            <a:r>
              <a:rPr lang="es-AR" dirty="0"/>
              <a:t>«</a:t>
            </a:r>
            <a:r>
              <a:rPr lang="es-AR" b="1" dirty="0"/>
              <a:t>HSBC Bank Argentina c/Pardo Cristian D. s/Cobro Ejecutivo</a:t>
            </a:r>
            <a:r>
              <a:rPr lang="es-AR" dirty="0"/>
              <a:t>«</a:t>
            </a:r>
            <a:r>
              <a:rPr lang="es-AR" b="1" dirty="0"/>
              <a:t>, </a:t>
            </a:r>
            <a:r>
              <a:rPr lang="es-AR" b="1" dirty="0" err="1"/>
              <a:t>Cám</a:t>
            </a:r>
            <a:r>
              <a:rPr lang="es-AR" b="1" dirty="0"/>
              <a:t>. Apel. Civil y Comercial de Azul, 9 de marzo de 2017.</a:t>
            </a:r>
            <a:endParaRPr lang="es-AR" dirty="0"/>
          </a:p>
        </p:txBody>
      </p:sp>
      <p:pic>
        <p:nvPicPr>
          <p:cNvPr id="4" name="Imagen 3">
            <a:extLst>
              <a:ext uri="{FF2B5EF4-FFF2-40B4-BE49-F238E27FC236}">
                <a16:creationId xmlns:a16="http://schemas.microsoft.com/office/drawing/2014/main" id="{7F6F0AAF-71DA-F2F3-0F9E-F28821CBF8B1}"/>
              </a:ext>
            </a:extLst>
          </p:cNvPr>
          <p:cNvPicPr>
            <a:picLocks noChangeAspect="1"/>
          </p:cNvPicPr>
          <p:nvPr/>
        </p:nvPicPr>
        <p:blipFill>
          <a:blip r:embed="rId2"/>
          <a:stretch>
            <a:fillRect/>
          </a:stretch>
        </p:blipFill>
        <p:spPr>
          <a:xfrm>
            <a:off x="7765962" y="236865"/>
            <a:ext cx="2284872" cy="1400530"/>
          </a:xfrm>
          <a:prstGeom prst="rect">
            <a:avLst/>
          </a:prstGeom>
        </p:spPr>
      </p:pic>
    </p:spTree>
    <p:extLst>
      <p:ext uri="{BB962C8B-B14F-4D97-AF65-F5344CB8AC3E}">
        <p14:creationId xmlns:p14="http://schemas.microsoft.com/office/powerpoint/2010/main" val="5607957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E3CD83-CE32-2021-0E9B-E1ECB4598F0A}"/>
              </a:ext>
            </a:extLst>
          </p:cNvPr>
          <p:cNvSpPr>
            <a:spLocks noGrp="1"/>
          </p:cNvSpPr>
          <p:nvPr>
            <p:ph type="title"/>
          </p:nvPr>
        </p:nvSpPr>
        <p:spPr/>
        <p:txBody>
          <a:bodyPr/>
          <a:lstStyle/>
          <a:p>
            <a:r>
              <a:rPr lang="es-AR" sz="4800" b="1" dirty="0"/>
              <a:t>DEFENSAS Y PRUEBAS</a:t>
            </a:r>
          </a:p>
        </p:txBody>
      </p:sp>
      <p:sp>
        <p:nvSpPr>
          <p:cNvPr id="3" name="Marcador de contenido 2">
            <a:extLst>
              <a:ext uri="{FF2B5EF4-FFF2-40B4-BE49-F238E27FC236}">
                <a16:creationId xmlns:a16="http://schemas.microsoft.com/office/drawing/2014/main" id="{35CA0646-8683-EDE9-B2BA-0CED7E8485FC}"/>
              </a:ext>
            </a:extLst>
          </p:cNvPr>
          <p:cNvSpPr>
            <a:spLocks noGrp="1"/>
          </p:cNvSpPr>
          <p:nvPr>
            <p:ph idx="1"/>
          </p:nvPr>
        </p:nvSpPr>
        <p:spPr>
          <a:xfrm>
            <a:off x="424070" y="1442434"/>
            <a:ext cx="11121819" cy="4831723"/>
          </a:xfrm>
        </p:spPr>
        <p:txBody>
          <a:bodyPr/>
          <a:lstStyle/>
          <a:p>
            <a:r>
              <a:rPr lang="es-AR" dirty="0"/>
              <a:t>El problema es el hecho de probar si el demandado ejecutado es consumidor o no. </a:t>
            </a:r>
          </a:p>
          <a:p>
            <a:r>
              <a:rPr lang="es-AR" dirty="0"/>
              <a:t>¿Es a petición de parte o de oficio?</a:t>
            </a:r>
          </a:p>
          <a:p>
            <a:r>
              <a:rPr lang="es-AR" dirty="0"/>
              <a:t>¿Que defensas y pruebas se pueden oponer?</a:t>
            </a:r>
          </a:p>
          <a:p>
            <a:pPr marL="0" indent="0">
              <a:buNone/>
            </a:pPr>
            <a:endParaRPr lang="es-AR" dirty="0"/>
          </a:p>
          <a:p>
            <a:pPr marL="0" indent="0">
              <a:buNone/>
            </a:pPr>
            <a:r>
              <a:rPr lang="es-AR" b="1" dirty="0"/>
              <a:t> </a:t>
            </a:r>
            <a:endParaRPr lang="es-AR" dirty="0"/>
          </a:p>
        </p:txBody>
      </p:sp>
      <p:pic>
        <p:nvPicPr>
          <p:cNvPr id="4" name="Imagen 3">
            <a:extLst>
              <a:ext uri="{FF2B5EF4-FFF2-40B4-BE49-F238E27FC236}">
                <a16:creationId xmlns:a16="http://schemas.microsoft.com/office/drawing/2014/main" id="{6DC6B636-66B5-725F-A9A9-C779057CAD39}"/>
              </a:ext>
            </a:extLst>
          </p:cNvPr>
          <p:cNvPicPr>
            <a:picLocks noChangeAspect="1"/>
          </p:cNvPicPr>
          <p:nvPr/>
        </p:nvPicPr>
        <p:blipFill>
          <a:blip r:embed="rId2"/>
          <a:stretch>
            <a:fillRect/>
          </a:stretch>
        </p:blipFill>
        <p:spPr>
          <a:xfrm>
            <a:off x="6921737" y="3799316"/>
            <a:ext cx="3728414" cy="2410874"/>
          </a:xfrm>
          <a:prstGeom prst="rect">
            <a:avLst/>
          </a:prstGeom>
        </p:spPr>
      </p:pic>
    </p:spTree>
    <p:extLst>
      <p:ext uri="{BB962C8B-B14F-4D97-AF65-F5344CB8AC3E}">
        <p14:creationId xmlns:p14="http://schemas.microsoft.com/office/powerpoint/2010/main" val="499235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0564" y="946398"/>
            <a:ext cx="10478124" cy="1400530"/>
          </a:xfrm>
        </p:spPr>
        <p:txBody>
          <a:bodyPr/>
          <a:lstStyle/>
          <a:p>
            <a:r>
              <a:rPr lang="es-AR" sz="4800" b="1" dirty="0"/>
              <a:t>REGIMEN JURIDICO EN ARGENTINA</a:t>
            </a:r>
          </a:p>
        </p:txBody>
      </p:sp>
      <p:sp>
        <p:nvSpPr>
          <p:cNvPr id="3" name="Marcador de contenido 2"/>
          <p:cNvSpPr>
            <a:spLocks noGrp="1"/>
          </p:cNvSpPr>
          <p:nvPr>
            <p:ph idx="1"/>
          </p:nvPr>
        </p:nvSpPr>
        <p:spPr/>
        <p:txBody>
          <a:bodyPr/>
          <a:lstStyle/>
          <a:p>
            <a:endParaRPr lang="es-AR" dirty="0"/>
          </a:p>
          <a:p>
            <a:endParaRPr lang="es-AR" dirty="0"/>
          </a:p>
        </p:txBody>
      </p:sp>
      <p:sp>
        <p:nvSpPr>
          <p:cNvPr id="4" name="CuadroTexto 3">
            <a:extLst>
              <a:ext uri="{FF2B5EF4-FFF2-40B4-BE49-F238E27FC236}">
                <a16:creationId xmlns:a16="http://schemas.microsoft.com/office/drawing/2014/main" id="{26CCA7F9-CF7C-CB3F-E50E-1633A02E2D57}"/>
              </a:ext>
            </a:extLst>
          </p:cNvPr>
          <p:cNvSpPr txBox="1"/>
          <p:nvPr/>
        </p:nvSpPr>
        <p:spPr>
          <a:xfrm>
            <a:off x="1103312" y="1853248"/>
            <a:ext cx="9985376" cy="2585323"/>
          </a:xfrm>
          <a:prstGeom prst="rect">
            <a:avLst/>
          </a:prstGeom>
          <a:noFill/>
        </p:spPr>
        <p:txBody>
          <a:bodyPr wrap="square" rtlCol="0">
            <a:spAutoFit/>
          </a:bodyPr>
          <a:lstStyle/>
          <a:p>
            <a:r>
              <a:rPr lang="es-AR" dirty="0"/>
              <a:t>El PAGARE DE CONSUMO no está regulado como tal en la Argentina. </a:t>
            </a:r>
          </a:p>
          <a:p>
            <a:endParaRPr lang="es-AR" dirty="0"/>
          </a:p>
          <a:p>
            <a:r>
              <a:rPr lang="es-AR" dirty="0"/>
              <a:t>Esta contemplado especialmente en el art. 245 del </a:t>
            </a:r>
            <a:r>
              <a:rPr lang="es-AR" dirty="0" err="1"/>
              <a:t>CPCCyT</a:t>
            </a:r>
            <a:r>
              <a:rPr lang="es-AR" dirty="0"/>
              <a:t> de Mendoza.</a:t>
            </a:r>
          </a:p>
          <a:p>
            <a:endParaRPr lang="es-AR" dirty="0"/>
          </a:p>
          <a:p>
            <a:endParaRPr lang="es-AR" dirty="0"/>
          </a:p>
          <a:p>
            <a:endParaRPr lang="es-AR" dirty="0"/>
          </a:p>
          <a:p>
            <a:endParaRPr lang="es-AR" dirty="0"/>
          </a:p>
          <a:p>
            <a:endParaRPr lang="es-AR" dirty="0"/>
          </a:p>
          <a:p>
            <a:endParaRPr lang="es-AR" dirty="0"/>
          </a:p>
        </p:txBody>
      </p:sp>
      <p:pic>
        <p:nvPicPr>
          <p:cNvPr id="5" name="Imagen 4">
            <a:extLst>
              <a:ext uri="{FF2B5EF4-FFF2-40B4-BE49-F238E27FC236}">
                <a16:creationId xmlns:a16="http://schemas.microsoft.com/office/drawing/2014/main" id="{F8908FEA-2822-988B-068C-3DB48EA22CD7}"/>
              </a:ext>
            </a:extLst>
          </p:cNvPr>
          <p:cNvPicPr>
            <a:picLocks noChangeAspect="1"/>
          </p:cNvPicPr>
          <p:nvPr/>
        </p:nvPicPr>
        <p:blipFill>
          <a:blip r:embed="rId2"/>
          <a:stretch>
            <a:fillRect/>
          </a:stretch>
        </p:blipFill>
        <p:spPr>
          <a:xfrm>
            <a:off x="8034727" y="4150658"/>
            <a:ext cx="3537679" cy="2432153"/>
          </a:xfrm>
          <a:prstGeom prst="rect">
            <a:avLst/>
          </a:prstGeom>
        </p:spPr>
      </p:pic>
    </p:spTree>
    <p:extLst>
      <p:ext uri="{BB962C8B-B14F-4D97-AF65-F5344CB8AC3E}">
        <p14:creationId xmlns:p14="http://schemas.microsoft.com/office/powerpoint/2010/main" val="19905777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577284E-EAAD-67C4-6B56-8EEFD9448544}"/>
              </a:ext>
            </a:extLst>
          </p:cNvPr>
          <p:cNvSpPr>
            <a:spLocks noGrp="1"/>
          </p:cNvSpPr>
          <p:nvPr>
            <p:ph type="title"/>
          </p:nvPr>
        </p:nvSpPr>
        <p:spPr/>
        <p:txBody>
          <a:bodyPr/>
          <a:lstStyle/>
          <a:p>
            <a:r>
              <a:rPr lang="es-AR" sz="4800" b="1" dirty="0"/>
              <a:t>ACTUALMENTE SE RIGE POR </a:t>
            </a:r>
          </a:p>
        </p:txBody>
      </p:sp>
      <p:sp>
        <p:nvSpPr>
          <p:cNvPr id="5" name="Marcador de contenido 4">
            <a:extLst>
              <a:ext uri="{FF2B5EF4-FFF2-40B4-BE49-F238E27FC236}">
                <a16:creationId xmlns:a16="http://schemas.microsoft.com/office/drawing/2014/main" id="{C76DDD05-5580-769D-E2F0-CF14E5B1837D}"/>
              </a:ext>
            </a:extLst>
          </p:cNvPr>
          <p:cNvSpPr>
            <a:spLocks noGrp="1"/>
          </p:cNvSpPr>
          <p:nvPr>
            <p:ph sz="half" idx="1"/>
          </p:nvPr>
        </p:nvSpPr>
        <p:spPr>
          <a:xfrm>
            <a:off x="1103800" y="2060575"/>
            <a:ext cx="5954332" cy="4195763"/>
          </a:xfrm>
        </p:spPr>
        <p:txBody>
          <a:bodyPr>
            <a:normAutofit/>
          </a:bodyPr>
          <a:lstStyle/>
          <a:p>
            <a:pPr marL="0" indent="0">
              <a:buNone/>
            </a:pPr>
            <a:r>
              <a:rPr lang="es-AR" sz="4800" dirty="0"/>
              <a:t>JURISPRUDENCIA</a:t>
            </a:r>
          </a:p>
        </p:txBody>
      </p:sp>
      <p:sp>
        <p:nvSpPr>
          <p:cNvPr id="6" name="Marcador de contenido 5">
            <a:extLst>
              <a:ext uri="{FF2B5EF4-FFF2-40B4-BE49-F238E27FC236}">
                <a16:creationId xmlns:a16="http://schemas.microsoft.com/office/drawing/2014/main" id="{C9120776-AAF7-D23E-112A-A0D591281796}"/>
              </a:ext>
            </a:extLst>
          </p:cNvPr>
          <p:cNvSpPr>
            <a:spLocks noGrp="1"/>
          </p:cNvSpPr>
          <p:nvPr>
            <p:ph sz="half" idx="2"/>
          </p:nvPr>
        </p:nvSpPr>
        <p:spPr>
          <a:xfrm>
            <a:off x="6976566" y="2056093"/>
            <a:ext cx="4396341" cy="4200245"/>
          </a:xfrm>
        </p:spPr>
        <p:txBody>
          <a:bodyPr>
            <a:normAutofit/>
          </a:bodyPr>
          <a:lstStyle/>
          <a:p>
            <a:pPr marL="914400" lvl="2" indent="0">
              <a:buNone/>
            </a:pPr>
            <a:r>
              <a:rPr lang="es-AR" sz="4400" dirty="0"/>
              <a:t>DOCTRINA</a:t>
            </a:r>
          </a:p>
        </p:txBody>
      </p:sp>
      <p:pic>
        <p:nvPicPr>
          <p:cNvPr id="7" name="Imagen 6">
            <a:extLst>
              <a:ext uri="{FF2B5EF4-FFF2-40B4-BE49-F238E27FC236}">
                <a16:creationId xmlns:a16="http://schemas.microsoft.com/office/drawing/2014/main" id="{7623488E-1CA6-4DCE-7187-A4ACE6437675}"/>
              </a:ext>
            </a:extLst>
          </p:cNvPr>
          <p:cNvPicPr>
            <a:picLocks noChangeAspect="1"/>
          </p:cNvPicPr>
          <p:nvPr/>
        </p:nvPicPr>
        <p:blipFill>
          <a:blip r:embed="rId2"/>
          <a:stretch>
            <a:fillRect/>
          </a:stretch>
        </p:blipFill>
        <p:spPr>
          <a:xfrm>
            <a:off x="2136020" y="3747752"/>
            <a:ext cx="2833352" cy="1888948"/>
          </a:xfrm>
          <a:prstGeom prst="rect">
            <a:avLst/>
          </a:prstGeom>
        </p:spPr>
      </p:pic>
      <p:pic>
        <p:nvPicPr>
          <p:cNvPr id="8" name="Imagen 7">
            <a:extLst>
              <a:ext uri="{FF2B5EF4-FFF2-40B4-BE49-F238E27FC236}">
                <a16:creationId xmlns:a16="http://schemas.microsoft.com/office/drawing/2014/main" id="{1CD1349F-E571-02D1-4633-804BD3370710}"/>
              </a:ext>
            </a:extLst>
          </p:cNvPr>
          <p:cNvPicPr>
            <a:picLocks noChangeAspect="1"/>
          </p:cNvPicPr>
          <p:nvPr/>
        </p:nvPicPr>
        <p:blipFill>
          <a:blip r:embed="rId3"/>
          <a:stretch>
            <a:fillRect/>
          </a:stretch>
        </p:blipFill>
        <p:spPr>
          <a:xfrm>
            <a:off x="8239168" y="3657600"/>
            <a:ext cx="2476054" cy="1880316"/>
          </a:xfrm>
          <a:prstGeom prst="rect">
            <a:avLst/>
          </a:prstGeom>
        </p:spPr>
      </p:pic>
    </p:spTree>
    <p:extLst>
      <p:ext uri="{BB962C8B-B14F-4D97-AF65-F5344CB8AC3E}">
        <p14:creationId xmlns:p14="http://schemas.microsoft.com/office/powerpoint/2010/main" val="27639083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DC7CAA-13FA-5142-465E-360611D1BD4F}"/>
              </a:ext>
            </a:extLst>
          </p:cNvPr>
          <p:cNvSpPr>
            <a:spLocks noGrp="1"/>
          </p:cNvSpPr>
          <p:nvPr>
            <p:ph type="title"/>
          </p:nvPr>
        </p:nvSpPr>
        <p:spPr>
          <a:xfrm>
            <a:off x="1792331" y="555326"/>
            <a:ext cx="9404723" cy="1400530"/>
          </a:xfrm>
        </p:spPr>
        <p:txBody>
          <a:bodyPr/>
          <a:lstStyle/>
          <a:p>
            <a:r>
              <a:rPr lang="es-AR" sz="4800" b="1" dirty="0"/>
              <a:t>TENSION ENTRE SISTEMAS</a:t>
            </a:r>
          </a:p>
        </p:txBody>
      </p:sp>
      <p:sp>
        <p:nvSpPr>
          <p:cNvPr id="3" name="Marcador de contenido 2">
            <a:extLst>
              <a:ext uri="{FF2B5EF4-FFF2-40B4-BE49-F238E27FC236}">
                <a16:creationId xmlns:a16="http://schemas.microsoft.com/office/drawing/2014/main" id="{9E0866C8-7A20-4A8A-5E40-0A859060D312}"/>
              </a:ext>
            </a:extLst>
          </p:cNvPr>
          <p:cNvSpPr>
            <a:spLocks noGrp="1"/>
          </p:cNvSpPr>
          <p:nvPr>
            <p:ph sz="half" idx="1"/>
          </p:nvPr>
        </p:nvSpPr>
        <p:spPr/>
        <p:txBody>
          <a:bodyPr>
            <a:normAutofit/>
          </a:bodyPr>
          <a:lstStyle/>
          <a:p>
            <a:endParaRPr lang="es-AR" dirty="0"/>
          </a:p>
          <a:p>
            <a:r>
              <a:rPr lang="es-AR" sz="2800" dirty="0"/>
              <a:t>EL SISTEMA COMERCIAL CAMBIARIO</a:t>
            </a:r>
          </a:p>
          <a:p>
            <a:endParaRPr lang="es-AR" sz="2800" dirty="0"/>
          </a:p>
          <a:p>
            <a:endParaRPr lang="es-AR" sz="2800" dirty="0"/>
          </a:p>
        </p:txBody>
      </p:sp>
      <p:sp>
        <p:nvSpPr>
          <p:cNvPr id="7" name="Marcador de contenido 6">
            <a:extLst>
              <a:ext uri="{FF2B5EF4-FFF2-40B4-BE49-F238E27FC236}">
                <a16:creationId xmlns:a16="http://schemas.microsoft.com/office/drawing/2014/main" id="{3C4BEFF4-5B24-E7B4-C3D4-300B3B21D3F5}"/>
              </a:ext>
            </a:extLst>
          </p:cNvPr>
          <p:cNvSpPr>
            <a:spLocks noGrp="1"/>
          </p:cNvSpPr>
          <p:nvPr>
            <p:ph sz="half" idx="2"/>
          </p:nvPr>
        </p:nvSpPr>
        <p:spPr/>
        <p:txBody>
          <a:bodyPr>
            <a:normAutofit/>
          </a:bodyPr>
          <a:lstStyle/>
          <a:p>
            <a:endParaRPr lang="es-AR" sz="2800" dirty="0"/>
          </a:p>
          <a:p>
            <a:pPr marL="0" indent="0">
              <a:buNone/>
            </a:pPr>
            <a:r>
              <a:rPr lang="es-AR" sz="2800" dirty="0"/>
              <a:t>EL SISTEMA CONSUMERIL</a:t>
            </a:r>
          </a:p>
        </p:txBody>
      </p:sp>
      <p:pic>
        <p:nvPicPr>
          <p:cNvPr id="5" name="Imagen 4">
            <a:extLst>
              <a:ext uri="{FF2B5EF4-FFF2-40B4-BE49-F238E27FC236}">
                <a16:creationId xmlns:a16="http://schemas.microsoft.com/office/drawing/2014/main" id="{B62411A4-D851-3C19-CF25-AD25E03D542D}"/>
              </a:ext>
            </a:extLst>
          </p:cNvPr>
          <p:cNvPicPr>
            <a:picLocks noChangeAspect="1"/>
          </p:cNvPicPr>
          <p:nvPr/>
        </p:nvPicPr>
        <p:blipFill>
          <a:blip r:embed="rId2"/>
          <a:stretch>
            <a:fillRect/>
          </a:stretch>
        </p:blipFill>
        <p:spPr>
          <a:xfrm>
            <a:off x="502007" y="4019860"/>
            <a:ext cx="5152486" cy="1764569"/>
          </a:xfrm>
          <a:prstGeom prst="rect">
            <a:avLst/>
          </a:prstGeom>
        </p:spPr>
      </p:pic>
      <p:pic>
        <p:nvPicPr>
          <p:cNvPr id="6" name="Imagen 5">
            <a:extLst>
              <a:ext uri="{FF2B5EF4-FFF2-40B4-BE49-F238E27FC236}">
                <a16:creationId xmlns:a16="http://schemas.microsoft.com/office/drawing/2014/main" id="{BCF29EC8-3B14-9AA7-AA85-D921859106AA}"/>
              </a:ext>
            </a:extLst>
          </p:cNvPr>
          <p:cNvPicPr>
            <a:picLocks noChangeAspect="1"/>
          </p:cNvPicPr>
          <p:nvPr/>
        </p:nvPicPr>
        <p:blipFill>
          <a:blip r:embed="rId3"/>
          <a:stretch>
            <a:fillRect/>
          </a:stretch>
        </p:blipFill>
        <p:spPr>
          <a:xfrm>
            <a:off x="7302321" y="3284113"/>
            <a:ext cx="3451537" cy="2871988"/>
          </a:xfrm>
          <a:prstGeom prst="rect">
            <a:avLst/>
          </a:prstGeom>
        </p:spPr>
      </p:pic>
    </p:spTree>
    <p:extLst>
      <p:ext uri="{BB962C8B-B14F-4D97-AF65-F5344CB8AC3E}">
        <p14:creationId xmlns:p14="http://schemas.microsoft.com/office/powerpoint/2010/main" val="28762113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73D68CB6-556C-D2C9-5766-612E48E8D0E6}"/>
              </a:ext>
            </a:extLst>
          </p:cNvPr>
          <p:cNvSpPr>
            <a:spLocks noGrp="1"/>
          </p:cNvSpPr>
          <p:nvPr>
            <p:ph type="title"/>
          </p:nvPr>
        </p:nvSpPr>
        <p:spPr>
          <a:xfrm>
            <a:off x="870571" y="355596"/>
            <a:ext cx="9432527" cy="1090058"/>
          </a:xfrm>
        </p:spPr>
        <p:txBody>
          <a:bodyPr>
            <a:normAutofit/>
          </a:bodyPr>
          <a:lstStyle/>
          <a:p>
            <a:r>
              <a:rPr lang="es-AR" sz="4800" b="1" dirty="0"/>
              <a:t>PRIMEROS INTERROGANTES</a:t>
            </a:r>
          </a:p>
        </p:txBody>
      </p:sp>
      <p:sp>
        <p:nvSpPr>
          <p:cNvPr id="5" name="Marcador de posición de imagen 4">
            <a:extLst>
              <a:ext uri="{FF2B5EF4-FFF2-40B4-BE49-F238E27FC236}">
                <a16:creationId xmlns:a16="http://schemas.microsoft.com/office/drawing/2014/main" id="{2228B534-C13E-C9CC-9BAC-3D7D2E5FEF29}"/>
              </a:ext>
            </a:extLst>
          </p:cNvPr>
          <p:cNvSpPr>
            <a:spLocks noGrp="1"/>
          </p:cNvSpPr>
          <p:nvPr>
            <p:ph type="pic" idx="1"/>
          </p:nvPr>
        </p:nvSpPr>
        <p:spPr/>
      </p:sp>
      <p:sp>
        <p:nvSpPr>
          <p:cNvPr id="6" name="Marcador de texto 5">
            <a:extLst>
              <a:ext uri="{FF2B5EF4-FFF2-40B4-BE49-F238E27FC236}">
                <a16:creationId xmlns:a16="http://schemas.microsoft.com/office/drawing/2014/main" id="{E574EBD3-3099-313F-1D5A-1FC484FB12B1}"/>
              </a:ext>
            </a:extLst>
          </p:cNvPr>
          <p:cNvSpPr>
            <a:spLocks noGrp="1"/>
          </p:cNvSpPr>
          <p:nvPr>
            <p:ph type="body" sz="half" idx="2"/>
          </p:nvPr>
        </p:nvSpPr>
        <p:spPr>
          <a:xfrm>
            <a:off x="1154954" y="2060620"/>
            <a:ext cx="5084979" cy="4340180"/>
          </a:xfrm>
        </p:spPr>
        <p:txBody>
          <a:bodyPr>
            <a:normAutofit/>
          </a:bodyPr>
          <a:lstStyle/>
          <a:p>
            <a:endParaRPr lang="es-AR" b="1" dirty="0"/>
          </a:p>
          <a:p>
            <a:pPr marL="285750" indent="-285750">
              <a:buFont typeface="Wingdings" pitchFamily="2" charset="2"/>
              <a:buChar char="Ø"/>
            </a:pPr>
            <a:r>
              <a:rPr lang="es-AR" dirty="0"/>
              <a:t>¿El PAGARE DE CONSUMO es una nueva institución?</a:t>
            </a:r>
          </a:p>
          <a:p>
            <a:pPr marL="285750" indent="-285750">
              <a:buFont typeface="Wingdings" pitchFamily="2" charset="2"/>
              <a:buChar char="Ø"/>
            </a:pPr>
            <a:r>
              <a:rPr lang="es-AR" dirty="0"/>
              <a:t>¿El PAGARE DE CONSUMO es un nuevo titulo valor?</a:t>
            </a:r>
          </a:p>
          <a:p>
            <a:pPr marL="285750" indent="-285750">
              <a:buFont typeface="Wingdings" pitchFamily="2" charset="2"/>
              <a:buChar char="Ø"/>
            </a:pPr>
            <a:r>
              <a:rPr lang="es-AR" dirty="0"/>
              <a:t>¿Se puede hablar de dialogo de fuentes entre el “Derecho Cambiario” y el “Derecho del Consumidor”?</a:t>
            </a:r>
          </a:p>
          <a:p>
            <a:pPr marL="285750" indent="-285750">
              <a:buFont typeface="Wingdings" pitchFamily="2" charset="2"/>
              <a:buChar char="Ø"/>
            </a:pPr>
            <a:r>
              <a:rPr lang="es-AR" dirty="0"/>
              <a:t>¿Los “principios cambiarios” pueden ceder frente al  “deber de información” y al principio tuitivo </a:t>
            </a:r>
            <a:r>
              <a:rPr lang="es-AR" dirty="0" err="1"/>
              <a:t>consumeril</a:t>
            </a:r>
            <a:r>
              <a:rPr lang="es-AR" dirty="0"/>
              <a:t>?</a:t>
            </a:r>
          </a:p>
          <a:p>
            <a:pPr marL="285750" indent="-285750">
              <a:buFont typeface="Wingdings" pitchFamily="2" charset="2"/>
              <a:buChar char="Ø"/>
            </a:pPr>
            <a:endParaRPr lang="es-AR" dirty="0"/>
          </a:p>
          <a:p>
            <a:endParaRPr lang="es-AR" b="1" dirty="0"/>
          </a:p>
          <a:p>
            <a:endParaRPr lang="es-AR" b="1" dirty="0"/>
          </a:p>
          <a:p>
            <a:endParaRPr lang="es-AR" dirty="0"/>
          </a:p>
        </p:txBody>
      </p:sp>
      <p:pic>
        <p:nvPicPr>
          <p:cNvPr id="9" name="Imagen 8">
            <a:extLst>
              <a:ext uri="{FF2B5EF4-FFF2-40B4-BE49-F238E27FC236}">
                <a16:creationId xmlns:a16="http://schemas.microsoft.com/office/drawing/2014/main" id="{06410E34-22F9-0C71-06A9-65224BA6BB86}"/>
              </a:ext>
            </a:extLst>
          </p:cNvPr>
          <p:cNvPicPr>
            <a:picLocks noChangeAspect="1"/>
          </p:cNvPicPr>
          <p:nvPr/>
        </p:nvPicPr>
        <p:blipFill>
          <a:blip r:embed="rId2"/>
          <a:stretch>
            <a:fillRect/>
          </a:stretch>
        </p:blipFill>
        <p:spPr>
          <a:xfrm>
            <a:off x="6697014" y="2060620"/>
            <a:ext cx="4468853" cy="3039414"/>
          </a:xfrm>
          <a:prstGeom prst="rect">
            <a:avLst/>
          </a:prstGeom>
        </p:spPr>
      </p:pic>
    </p:spTree>
    <p:extLst>
      <p:ext uri="{BB962C8B-B14F-4D97-AF65-F5344CB8AC3E}">
        <p14:creationId xmlns:p14="http://schemas.microsoft.com/office/powerpoint/2010/main" val="32839211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0D50AA7-5442-DF2F-33E9-C2C3CAE39D4D}"/>
              </a:ext>
            </a:extLst>
          </p:cNvPr>
          <p:cNvPicPr>
            <a:picLocks noChangeAspect="1"/>
          </p:cNvPicPr>
          <p:nvPr/>
        </p:nvPicPr>
        <p:blipFill>
          <a:blip r:embed="rId2"/>
          <a:stretch>
            <a:fillRect/>
          </a:stretch>
        </p:blipFill>
        <p:spPr>
          <a:xfrm>
            <a:off x="6096000" y="3461026"/>
            <a:ext cx="3464417" cy="2463255"/>
          </a:xfrm>
          <a:prstGeom prst="rect">
            <a:avLst/>
          </a:prstGeom>
        </p:spPr>
      </p:pic>
      <p:sp>
        <p:nvSpPr>
          <p:cNvPr id="7" name="CuadroTexto 6">
            <a:extLst>
              <a:ext uri="{FF2B5EF4-FFF2-40B4-BE49-F238E27FC236}">
                <a16:creationId xmlns:a16="http://schemas.microsoft.com/office/drawing/2014/main" id="{7D88EB40-B681-E75C-77CA-93E0E0815CA8}"/>
              </a:ext>
            </a:extLst>
          </p:cNvPr>
          <p:cNvSpPr txBox="1"/>
          <p:nvPr/>
        </p:nvSpPr>
        <p:spPr>
          <a:xfrm>
            <a:off x="1146221" y="1827315"/>
            <a:ext cx="9083898" cy="1077218"/>
          </a:xfrm>
          <a:prstGeom prst="rect">
            <a:avLst/>
          </a:prstGeom>
          <a:noFill/>
        </p:spPr>
        <p:txBody>
          <a:bodyPr wrap="square">
            <a:spAutoFit/>
          </a:bodyPr>
          <a:lstStyle/>
          <a:p>
            <a:r>
              <a:rPr lang="es-AR" sz="3200" dirty="0"/>
              <a:t>¿HAY PAGARES QUE NO ENCUENTREN SU CAUSA EN CREDITOS PARA EL CONSUMO?</a:t>
            </a:r>
          </a:p>
        </p:txBody>
      </p:sp>
    </p:spTree>
    <p:extLst>
      <p:ext uri="{BB962C8B-B14F-4D97-AF65-F5344CB8AC3E}">
        <p14:creationId xmlns:p14="http://schemas.microsoft.com/office/powerpoint/2010/main" val="1607997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03312" y="812482"/>
            <a:ext cx="9404723" cy="1400530"/>
          </a:xfrm>
        </p:spPr>
        <p:txBody>
          <a:bodyPr/>
          <a:lstStyle/>
          <a:p>
            <a:r>
              <a:rPr lang="es-AR" sz="4800" b="1" dirty="0"/>
              <a:t>PAGARE</a:t>
            </a:r>
            <a:r>
              <a:rPr lang="es-AR" sz="4400" b="1" dirty="0"/>
              <a:t>	</a:t>
            </a:r>
          </a:p>
        </p:txBody>
      </p:sp>
      <p:sp>
        <p:nvSpPr>
          <p:cNvPr id="3" name="Marcador de contenido 2"/>
          <p:cNvSpPr>
            <a:spLocks noGrp="1"/>
          </p:cNvSpPr>
          <p:nvPr>
            <p:ph idx="1"/>
          </p:nvPr>
        </p:nvSpPr>
        <p:spPr>
          <a:xfrm>
            <a:off x="1217612" y="2769199"/>
            <a:ext cx="9508880" cy="2656242"/>
          </a:xfrm>
        </p:spPr>
        <p:txBody>
          <a:bodyPr>
            <a:normAutofit/>
          </a:bodyPr>
          <a:lstStyle/>
          <a:p>
            <a:pPr lvl="1" algn="just"/>
            <a:r>
              <a:rPr lang="es-AR" sz="2400" b="1" dirty="0"/>
              <a:t>CONCEPTO:</a:t>
            </a:r>
            <a:r>
              <a:rPr lang="es-AR" sz="2400" dirty="0"/>
              <a:t> El PAGARÉ es un titulo de crédito a la orden, abstracto, formal y completo, que contiene una promesa incondicionada de pagar una suma determinada de dinero a su portador legitimado, vinculando solidariamente a todos los firmantes”. (</a:t>
            </a:r>
            <a:r>
              <a:rPr lang="es-AR" sz="2400" dirty="0" err="1"/>
              <a:t>Gomez</a:t>
            </a:r>
            <a:r>
              <a:rPr lang="es-AR" sz="2400" dirty="0"/>
              <a:t> Leo, Osvaldo R.)</a:t>
            </a:r>
          </a:p>
          <a:p>
            <a:pPr marL="457200" lvl="1" indent="0">
              <a:buNone/>
            </a:pPr>
            <a:endParaRPr lang="es-AR" sz="2400" dirty="0"/>
          </a:p>
        </p:txBody>
      </p:sp>
    </p:spTree>
    <p:extLst>
      <p:ext uri="{BB962C8B-B14F-4D97-AF65-F5344CB8AC3E}">
        <p14:creationId xmlns:p14="http://schemas.microsoft.com/office/powerpoint/2010/main" val="1548304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CACDF85-1967-690F-6960-FE5093EF58DE}"/>
              </a:ext>
            </a:extLst>
          </p:cNvPr>
          <p:cNvSpPr txBox="1"/>
          <p:nvPr/>
        </p:nvSpPr>
        <p:spPr>
          <a:xfrm>
            <a:off x="1499119" y="3098215"/>
            <a:ext cx="7644881" cy="1200329"/>
          </a:xfrm>
          <a:prstGeom prst="rect">
            <a:avLst/>
          </a:prstGeom>
          <a:noFill/>
        </p:spPr>
        <p:txBody>
          <a:bodyPr wrap="square">
            <a:spAutoFit/>
          </a:bodyPr>
          <a:lstStyle/>
          <a:p>
            <a:pPr marL="285750" indent="-285750">
              <a:buFont typeface="Wingdings" pitchFamily="2" charset="2"/>
              <a:buChar char="Ø"/>
            </a:pPr>
            <a:r>
              <a:rPr lang="es-AR" sz="2400" dirty="0"/>
              <a:t>¿Como caratular la causa?</a:t>
            </a:r>
          </a:p>
          <a:p>
            <a:pPr marL="285750" indent="-285750">
              <a:buFont typeface="Wingdings" pitchFamily="2" charset="2"/>
              <a:buChar char="Ø"/>
            </a:pPr>
            <a:r>
              <a:rPr lang="es-AR" sz="2400" dirty="0"/>
              <a:t>¿Cuales son las defensas oponibles?</a:t>
            </a:r>
          </a:p>
          <a:p>
            <a:pPr marL="285750" indent="-285750">
              <a:buFont typeface="Wingdings" pitchFamily="2" charset="2"/>
              <a:buChar char="Ø"/>
            </a:pPr>
            <a:r>
              <a:rPr lang="es-AR" sz="2400" dirty="0"/>
              <a:t>¿Qué pruebas son admisibles</a:t>
            </a:r>
            <a:r>
              <a:rPr lang="es-AR" dirty="0"/>
              <a:t>?</a:t>
            </a:r>
          </a:p>
        </p:txBody>
      </p:sp>
      <p:pic>
        <p:nvPicPr>
          <p:cNvPr id="4" name="Imagen 3">
            <a:extLst>
              <a:ext uri="{FF2B5EF4-FFF2-40B4-BE49-F238E27FC236}">
                <a16:creationId xmlns:a16="http://schemas.microsoft.com/office/drawing/2014/main" id="{A78CECEA-D094-FFB4-1325-2C0977989D02}"/>
              </a:ext>
            </a:extLst>
          </p:cNvPr>
          <p:cNvPicPr>
            <a:picLocks noChangeAspect="1"/>
          </p:cNvPicPr>
          <p:nvPr/>
        </p:nvPicPr>
        <p:blipFill>
          <a:blip r:embed="rId2"/>
          <a:stretch>
            <a:fillRect/>
          </a:stretch>
        </p:blipFill>
        <p:spPr>
          <a:xfrm>
            <a:off x="8341566" y="2441601"/>
            <a:ext cx="2351315" cy="2205044"/>
          </a:xfrm>
          <a:prstGeom prst="rect">
            <a:avLst/>
          </a:prstGeom>
        </p:spPr>
      </p:pic>
    </p:spTree>
    <p:extLst>
      <p:ext uri="{BB962C8B-B14F-4D97-AF65-F5344CB8AC3E}">
        <p14:creationId xmlns:p14="http://schemas.microsoft.com/office/powerpoint/2010/main" val="12677937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4800" b="1" dirty="0"/>
              <a:t>PRIMERAS CONCLUSIONES</a:t>
            </a:r>
          </a:p>
        </p:txBody>
      </p:sp>
      <p:sp>
        <p:nvSpPr>
          <p:cNvPr id="3" name="Marcador de contenido 2"/>
          <p:cNvSpPr>
            <a:spLocks noGrp="1"/>
          </p:cNvSpPr>
          <p:nvPr>
            <p:ph idx="1"/>
          </p:nvPr>
        </p:nvSpPr>
        <p:spPr>
          <a:xfrm>
            <a:off x="1103312" y="2052918"/>
            <a:ext cx="10255854" cy="4195481"/>
          </a:xfrm>
        </p:spPr>
        <p:txBody>
          <a:bodyPr>
            <a:normAutofit/>
          </a:bodyPr>
          <a:lstStyle/>
          <a:p>
            <a:pPr marL="0" indent="0">
              <a:buNone/>
            </a:pPr>
            <a:r>
              <a:rPr lang="es-AR" dirty="0"/>
              <a:t> </a:t>
            </a:r>
          </a:p>
          <a:p>
            <a:pPr>
              <a:lnSpc>
                <a:spcPct val="150000"/>
              </a:lnSpc>
            </a:pPr>
            <a:r>
              <a:rPr lang="es-AR" sz="2800" dirty="0"/>
              <a:t>Se debe proteger al Consumidor. </a:t>
            </a:r>
          </a:p>
          <a:p>
            <a:pPr>
              <a:lnSpc>
                <a:spcPct val="150000"/>
              </a:lnSpc>
            </a:pPr>
            <a:r>
              <a:rPr lang="es-AR" sz="2800" dirty="0"/>
              <a:t>Se debe cuidar el Derecho Comercial Cambiario, que posibilita el crédito, y permite realizar negocios que suministran riqueza.</a:t>
            </a:r>
          </a:p>
          <a:p>
            <a:pPr>
              <a:lnSpc>
                <a:spcPct val="150000"/>
              </a:lnSpc>
            </a:pPr>
            <a:r>
              <a:rPr lang="es-AR" sz="2800" dirty="0"/>
              <a:t>EL PAGARE DE CONSUMO NECESITA REGLAS CLARAS.</a:t>
            </a:r>
          </a:p>
          <a:p>
            <a:endParaRPr lang="es-AR" dirty="0"/>
          </a:p>
          <a:p>
            <a:endParaRPr lang="es-AR" dirty="0"/>
          </a:p>
        </p:txBody>
      </p:sp>
      <p:sp>
        <p:nvSpPr>
          <p:cNvPr id="4" name="CuadroTexto 3">
            <a:extLst>
              <a:ext uri="{FF2B5EF4-FFF2-40B4-BE49-F238E27FC236}">
                <a16:creationId xmlns:a16="http://schemas.microsoft.com/office/drawing/2014/main" id="{26CCA7F9-CF7C-CB3F-E50E-1633A02E2D57}"/>
              </a:ext>
            </a:extLst>
          </p:cNvPr>
          <p:cNvSpPr txBox="1"/>
          <p:nvPr/>
        </p:nvSpPr>
        <p:spPr>
          <a:xfrm>
            <a:off x="1103313" y="1319133"/>
            <a:ext cx="8700254" cy="923330"/>
          </a:xfrm>
          <a:prstGeom prst="rect">
            <a:avLst/>
          </a:prstGeom>
          <a:noFill/>
        </p:spPr>
        <p:txBody>
          <a:bodyPr wrap="square" rtlCol="0">
            <a:spAutoFit/>
          </a:bodyPr>
          <a:lstStyle/>
          <a:p>
            <a:r>
              <a:rPr lang="es-AR" dirty="0"/>
              <a:t> </a:t>
            </a:r>
          </a:p>
          <a:p>
            <a:endParaRPr lang="es-AR" dirty="0"/>
          </a:p>
          <a:p>
            <a:endParaRPr lang="es-AR" dirty="0"/>
          </a:p>
        </p:txBody>
      </p:sp>
    </p:spTree>
    <p:extLst>
      <p:ext uri="{BB962C8B-B14F-4D97-AF65-F5344CB8AC3E}">
        <p14:creationId xmlns:p14="http://schemas.microsoft.com/office/powerpoint/2010/main" val="36087597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F39D0BDA-5BBF-7D36-62CE-EFD7020976AF}"/>
              </a:ext>
            </a:extLst>
          </p:cNvPr>
          <p:cNvPicPr>
            <a:picLocks noChangeAspect="1"/>
          </p:cNvPicPr>
          <p:nvPr/>
        </p:nvPicPr>
        <p:blipFill>
          <a:blip r:embed="rId2"/>
          <a:stretch>
            <a:fillRect/>
          </a:stretch>
        </p:blipFill>
        <p:spPr>
          <a:xfrm>
            <a:off x="2653259" y="1843790"/>
            <a:ext cx="6460761" cy="3072984"/>
          </a:xfrm>
          <a:prstGeom prst="rect">
            <a:avLst/>
          </a:prstGeom>
        </p:spPr>
      </p:pic>
    </p:spTree>
    <p:extLst>
      <p:ext uri="{BB962C8B-B14F-4D97-AF65-F5344CB8AC3E}">
        <p14:creationId xmlns:p14="http://schemas.microsoft.com/office/powerpoint/2010/main" val="3238289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4800" b="1" dirty="0"/>
              <a:t>ORIGEN DEL PAGARE</a:t>
            </a:r>
          </a:p>
        </p:txBody>
      </p:sp>
      <p:sp>
        <p:nvSpPr>
          <p:cNvPr id="3" name="Marcador de contenido 2"/>
          <p:cNvSpPr>
            <a:spLocks noGrp="1"/>
          </p:cNvSpPr>
          <p:nvPr>
            <p:ph idx="1"/>
          </p:nvPr>
        </p:nvSpPr>
        <p:spPr/>
        <p:txBody>
          <a:bodyPr/>
          <a:lstStyle/>
          <a:p>
            <a:endParaRPr lang="es-AR" dirty="0"/>
          </a:p>
          <a:p>
            <a:endParaRPr lang="es-AR" dirty="0"/>
          </a:p>
        </p:txBody>
      </p:sp>
      <p:sp>
        <p:nvSpPr>
          <p:cNvPr id="4" name="CuadroTexto 3">
            <a:extLst>
              <a:ext uri="{FF2B5EF4-FFF2-40B4-BE49-F238E27FC236}">
                <a16:creationId xmlns:a16="http://schemas.microsoft.com/office/drawing/2014/main" id="{5847ECA3-017A-2BF3-A15A-0402A2828006}"/>
              </a:ext>
            </a:extLst>
          </p:cNvPr>
          <p:cNvSpPr txBox="1"/>
          <p:nvPr/>
        </p:nvSpPr>
        <p:spPr>
          <a:xfrm>
            <a:off x="646111" y="1488890"/>
            <a:ext cx="8679304" cy="2308324"/>
          </a:xfrm>
          <a:prstGeom prst="rect">
            <a:avLst/>
          </a:prstGeom>
          <a:noFill/>
        </p:spPr>
        <p:txBody>
          <a:bodyPr wrap="square" rtlCol="0">
            <a:spAutoFit/>
          </a:bodyPr>
          <a:lstStyle/>
          <a:p>
            <a:pPr marL="285750" indent="-285750">
              <a:buFont typeface="Wingdings" pitchFamily="2" charset="2"/>
              <a:buChar char="Ø"/>
            </a:pPr>
            <a:r>
              <a:rPr lang="es-AR" sz="2400" dirty="0"/>
              <a:t>Nace en el Medioevo para poder hacer circular la moneda entre comerciantes.</a:t>
            </a:r>
          </a:p>
          <a:p>
            <a:pPr marL="285750" indent="-285750">
              <a:buFont typeface="Wingdings" pitchFamily="2" charset="2"/>
              <a:buChar char="Ø"/>
            </a:pPr>
            <a:endParaRPr lang="es-AR" sz="2400" dirty="0"/>
          </a:p>
          <a:p>
            <a:pPr marL="285750" indent="-285750">
              <a:buFont typeface="Wingdings" pitchFamily="2" charset="2"/>
              <a:buChar char="Ø"/>
            </a:pPr>
            <a:r>
              <a:rPr lang="es-AR" sz="2400" dirty="0"/>
              <a:t>La utilización de títulos de crédito entre comerciantes, es una practica comercial normal, que pone en practica el proceso de “titularización”.</a:t>
            </a:r>
          </a:p>
        </p:txBody>
      </p:sp>
      <p:pic>
        <p:nvPicPr>
          <p:cNvPr id="6" name="Imagen 5">
            <a:extLst>
              <a:ext uri="{FF2B5EF4-FFF2-40B4-BE49-F238E27FC236}">
                <a16:creationId xmlns:a16="http://schemas.microsoft.com/office/drawing/2014/main" id="{E244E2CD-9107-0D1B-7C7E-954B79DF63BF}"/>
              </a:ext>
            </a:extLst>
          </p:cNvPr>
          <p:cNvPicPr>
            <a:picLocks noChangeAspect="1"/>
          </p:cNvPicPr>
          <p:nvPr/>
        </p:nvPicPr>
        <p:blipFill>
          <a:blip r:embed="rId2"/>
          <a:stretch>
            <a:fillRect/>
          </a:stretch>
        </p:blipFill>
        <p:spPr>
          <a:xfrm>
            <a:off x="9069193" y="2166368"/>
            <a:ext cx="2875722" cy="3968580"/>
          </a:xfrm>
          <a:prstGeom prst="rect">
            <a:avLst/>
          </a:prstGeom>
        </p:spPr>
      </p:pic>
    </p:spTree>
    <p:extLst>
      <p:ext uri="{BB962C8B-B14F-4D97-AF65-F5344CB8AC3E}">
        <p14:creationId xmlns:p14="http://schemas.microsoft.com/office/powerpoint/2010/main" val="3623287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4800" b="1" dirty="0"/>
              <a:t>PERSONAS QUE INTERVIENE</a:t>
            </a:r>
          </a:p>
        </p:txBody>
      </p:sp>
      <p:sp>
        <p:nvSpPr>
          <p:cNvPr id="3" name="Marcador de contenido 2"/>
          <p:cNvSpPr>
            <a:spLocks noGrp="1"/>
          </p:cNvSpPr>
          <p:nvPr>
            <p:ph idx="1"/>
          </p:nvPr>
        </p:nvSpPr>
        <p:spPr/>
        <p:txBody>
          <a:bodyPr>
            <a:normAutofit/>
          </a:bodyPr>
          <a:lstStyle/>
          <a:p>
            <a:endParaRPr lang="es-AR" dirty="0"/>
          </a:p>
          <a:p>
            <a:r>
              <a:rPr lang="es-AR" b="1" dirty="0"/>
              <a:t>Librador, pagador, suscriptor o firmante</a:t>
            </a:r>
            <a:r>
              <a:rPr lang="es-AR" dirty="0"/>
              <a:t>: es la persona que firma el PAGARÉ y promete pagarlo</a:t>
            </a:r>
          </a:p>
          <a:p>
            <a:r>
              <a:rPr lang="es-AR" b="1" dirty="0"/>
              <a:t>Beneficiario</a:t>
            </a:r>
            <a:r>
              <a:rPr lang="es-AR" dirty="0"/>
              <a:t>:  es la persona que tiene el PAGARE en su poder, y se la devuelve al firmante una vez que este lo pague.</a:t>
            </a:r>
          </a:p>
        </p:txBody>
      </p:sp>
      <p:pic>
        <p:nvPicPr>
          <p:cNvPr id="4" name="Imagen 3">
            <a:extLst>
              <a:ext uri="{FF2B5EF4-FFF2-40B4-BE49-F238E27FC236}">
                <a16:creationId xmlns:a16="http://schemas.microsoft.com/office/drawing/2014/main" id="{6A40FBC5-1E14-2AAA-C6C7-FE7569A7619D}"/>
              </a:ext>
            </a:extLst>
          </p:cNvPr>
          <p:cNvPicPr>
            <a:picLocks noChangeAspect="1"/>
          </p:cNvPicPr>
          <p:nvPr/>
        </p:nvPicPr>
        <p:blipFill>
          <a:blip r:embed="rId2"/>
          <a:stretch>
            <a:fillRect/>
          </a:stretch>
        </p:blipFill>
        <p:spPr>
          <a:xfrm>
            <a:off x="4796852" y="4152275"/>
            <a:ext cx="5253001" cy="2533338"/>
          </a:xfrm>
          <a:prstGeom prst="rect">
            <a:avLst/>
          </a:prstGeom>
        </p:spPr>
      </p:pic>
    </p:spTree>
    <p:extLst>
      <p:ext uri="{BB962C8B-B14F-4D97-AF65-F5344CB8AC3E}">
        <p14:creationId xmlns:p14="http://schemas.microsoft.com/office/powerpoint/2010/main" val="3091217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0C3B7A-6BB9-B98D-2D68-5B9832F659F8}"/>
              </a:ext>
            </a:extLst>
          </p:cNvPr>
          <p:cNvSpPr>
            <a:spLocks noGrp="1"/>
          </p:cNvSpPr>
          <p:nvPr>
            <p:ph type="title"/>
          </p:nvPr>
        </p:nvSpPr>
        <p:spPr/>
        <p:txBody>
          <a:bodyPr/>
          <a:lstStyle/>
          <a:p>
            <a:r>
              <a:rPr lang="es-AR" sz="4800" b="1" dirty="0"/>
              <a:t>IMPORTANCIA</a:t>
            </a:r>
          </a:p>
        </p:txBody>
      </p:sp>
      <p:sp>
        <p:nvSpPr>
          <p:cNvPr id="3" name="Marcador de contenido 2">
            <a:extLst>
              <a:ext uri="{FF2B5EF4-FFF2-40B4-BE49-F238E27FC236}">
                <a16:creationId xmlns:a16="http://schemas.microsoft.com/office/drawing/2014/main" id="{C8361EE6-B5BF-309D-BE82-393A475702B5}"/>
              </a:ext>
            </a:extLst>
          </p:cNvPr>
          <p:cNvSpPr>
            <a:spLocks noGrp="1"/>
          </p:cNvSpPr>
          <p:nvPr>
            <p:ph idx="1"/>
          </p:nvPr>
        </p:nvSpPr>
        <p:spPr>
          <a:xfrm>
            <a:off x="1103312" y="1571224"/>
            <a:ext cx="8946541" cy="4677176"/>
          </a:xfrm>
        </p:spPr>
        <p:txBody>
          <a:bodyPr/>
          <a:lstStyle/>
          <a:p>
            <a:r>
              <a:rPr lang="es-AR" dirty="0"/>
              <a:t>El PAGARE permite realizar operaciones a crédito, sin entregar dinero en forma inmediata</a:t>
            </a:r>
          </a:p>
          <a:p>
            <a:r>
              <a:rPr lang="es-AR" dirty="0"/>
              <a:t>En el PAGARE da </a:t>
            </a:r>
            <a:r>
              <a:rPr lang="es-AR" b="1" dirty="0"/>
              <a:t>celeridad </a:t>
            </a:r>
            <a:r>
              <a:rPr lang="es-AR" dirty="0"/>
              <a:t>al tráfico del crédito</a:t>
            </a:r>
          </a:p>
          <a:p>
            <a:r>
              <a:rPr lang="es-AR" dirty="0"/>
              <a:t>El PAGARE ofrecen </a:t>
            </a:r>
            <a:r>
              <a:rPr lang="es-AR" b="1" dirty="0"/>
              <a:t>certeza</a:t>
            </a:r>
            <a:r>
              <a:rPr lang="es-AR" dirty="0"/>
              <a:t> de la existencia del crédito</a:t>
            </a:r>
          </a:p>
          <a:p>
            <a:r>
              <a:rPr lang="es-AR" dirty="0"/>
              <a:t> El PAGARE da </a:t>
            </a:r>
            <a:r>
              <a:rPr lang="es-AR" b="1" dirty="0"/>
              <a:t>seguridad</a:t>
            </a:r>
            <a:r>
              <a:rPr lang="es-AR" dirty="0"/>
              <a:t> en la realización del crédito</a:t>
            </a:r>
          </a:p>
          <a:p>
            <a:r>
              <a:rPr lang="es-AR" dirty="0"/>
              <a:t>El PAGARE </a:t>
            </a:r>
            <a:r>
              <a:rPr lang="es-AR" b="1" dirty="0"/>
              <a:t>permite la negociación </a:t>
            </a:r>
            <a:r>
              <a:rPr lang="es-AR" dirty="0"/>
              <a:t>antes del vencimiento</a:t>
            </a:r>
          </a:p>
          <a:p>
            <a:endParaRPr lang="es-AR" dirty="0"/>
          </a:p>
        </p:txBody>
      </p:sp>
      <p:pic>
        <p:nvPicPr>
          <p:cNvPr id="7" name="Imagen 6">
            <a:extLst>
              <a:ext uri="{FF2B5EF4-FFF2-40B4-BE49-F238E27FC236}">
                <a16:creationId xmlns:a16="http://schemas.microsoft.com/office/drawing/2014/main" id="{E7B45580-326B-22D2-8EA8-3FE4923519DF}"/>
              </a:ext>
            </a:extLst>
          </p:cNvPr>
          <p:cNvPicPr>
            <a:picLocks noChangeAspect="1"/>
          </p:cNvPicPr>
          <p:nvPr/>
        </p:nvPicPr>
        <p:blipFill>
          <a:blip r:embed="rId2"/>
          <a:stretch>
            <a:fillRect/>
          </a:stretch>
        </p:blipFill>
        <p:spPr>
          <a:xfrm>
            <a:off x="4200939" y="4267200"/>
            <a:ext cx="5848914" cy="1981200"/>
          </a:xfrm>
          <a:prstGeom prst="rect">
            <a:avLst/>
          </a:prstGeom>
        </p:spPr>
      </p:pic>
    </p:spTree>
    <p:extLst>
      <p:ext uri="{BB962C8B-B14F-4D97-AF65-F5344CB8AC3E}">
        <p14:creationId xmlns:p14="http://schemas.microsoft.com/office/powerpoint/2010/main" val="4035427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4800" b="1" dirty="0"/>
              <a:t>REGIMEN JURIDICO</a:t>
            </a:r>
          </a:p>
        </p:txBody>
      </p:sp>
      <p:sp>
        <p:nvSpPr>
          <p:cNvPr id="3" name="Marcador de contenido 2"/>
          <p:cNvSpPr>
            <a:spLocks noGrp="1"/>
          </p:cNvSpPr>
          <p:nvPr>
            <p:ph idx="1"/>
          </p:nvPr>
        </p:nvSpPr>
        <p:spPr/>
        <p:txBody>
          <a:bodyPr/>
          <a:lstStyle/>
          <a:p>
            <a:endParaRPr lang="es-AR" dirty="0"/>
          </a:p>
          <a:p>
            <a:endParaRPr lang="es-AR" dirty="0"/>
          </a:p>
        </p:txBody>
      </p:sp>
      <p:sp>
        <p:nvSpPr>
          <p:cNvPr id="4" name="CuadroTexto 3">
            <a:extLst>
              <a:ext uri="{FF2B5EF4-FFF2-40B4-BE49-F238E27FC236}">
                <a16:creationId xmlns:a16="http://schemas.microsoft.com/office/drawing/2014/main" id="{26CCA7F9-CF7C-CB3F-E50E-1633A02E2D57}"/>
              </a:ext>
            </a:extLst>
          </p:cNvPr>
          <p:cNvSpPr txBox="1"/>
          <p:nvPr/>
        </p:nvSpPr>
        <p:spPr>
          <a:xfrm>
            <a:off x="1103313" y="1319133"/>
            <a:ext cx="8700254" cy="2862322"/>
          </a:xfrm>
          <a:prstGeom prst="rect">
            <a:avLst/>
          </a:prstGeom>
          <a:noFill/>
        </p:spPr>
        <p:txBody>
          <a:bodyPr wrap="square" rtlCol="0">
            <a:spAutoFit/>
          </a:bodyPr>
          <a:lstStyle/>
          <a:p>
            <a:pPr marL="285750" indent="-285750">
              <a:buFont typeface="Wingdings" pitchFamily="2" charset="2"/>
              <a:buChar char="Ø"/>
            </a:pPr>
            <a:r>
              <a:rPr lang="es-AR" dirty="0"/>
              <a:t>La TEORÍA GENERAL DE LOS TÍTULOS VALORES incorporada al CCCN a partir del      articulo 1815 al 1881. </a:t>
            </a:r>
          </a:p>
          <a:p>
            <a:pPr marL="285750" indent="-285750">
              <a:buFont typeface="Wingdings" pitchFamily="2" charset="2"/>
              <a:buChar char="Ø"/>
            </a:pPr>
            <a:endParaRPr lang="es-AR" dirty="0"/>
          </a:p>
          <a:p>
            <a:pPr marL="285750" indent="-285750">
              <a:buFont typeface="Wingdings" pitchFamily="2" charset="2"/>
              <a:buChar char="Ø"/>
            </a:pPr>
            <a:r>
              <a:rPr lang="es-AR" dirty="0"/>
              <a:t>El RÉGIMEN COMERCIAL CAMBIARIO del Decreto  Ley 5965/63.</a:t>
            </a:r>
          </a:p>
          <a:p>
            <a:endParaRPr lang="es-AR" dirty="0"/>
          </a:p>
          <a:p>
            <a:endParaRPr lang="es-AR" dirty="0"/>
          </a:p>
          <a:p>
            <a:endParaRPr lang="es-AR" dirty="0"/>
          </a:p>
          <a:p>
            <a:endParaRPr lang="es-AR" dirty="0"/>
          </a:p>
          <a:p>
            <a:endParaRPr lang="es-AR" dirty="0"/>
          </a:p>
          <a:p>
            <a:endParaRPr lang="es-AR" dirty="0"/>
          </a:p>
        </p:txBody>
      </p:sp>
      <p:pic>
        <p:nvPicPr>
          <p:cNvPr id="5" name="Imagen 4">
            <a:extLst>
              <a:ext uri="{FF2B5EF4-FFF2-40B4-BE49-F238E27FC236}">
                <a16:creationId xmlns:a16="http://schemas.microsoft.com/office/drawing/2014/main" id="{F8908FEA-2822-988B-068C-3DB48EA22CD7}"/>
              </a:ext>
            </a:extLst>
          </p:cNvPr>
          <p:cNvPicPr>
            <a:picLocks noChangeAspect="1"/>
          </p:cNvPicPr>
          <p:nvPr/>
        </p:nvPicPr>
        <p:blipFill>
          <a:blip r:embed="rId2"/>
          <a:stretch>
            <a:fillRect/>
          </a:stretch>
        </p:blipFill>
        <p:spPr>
          <a:xfrm>
            <a:off x="3511826" y="3061252"/>
            <a:ext cx="3882887" cy="2756452"/>
          </a:xfrm>
          <a:prstGeom prst="rect">
            <a:avLst/>
          </a:prstGeom>
        </p:spPr>
      </p:pic>
    </p:spTree>
    <p:extLst>
      <p:ext uri="{BB962C8B-B14F-4D97-AF65-F5344CB8AC3E}">
        <p14:creationId xmlns:p14="http://schemas.microsoft.com/office/powerpoint/2010/main" val="1065091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883793"/>
            <a:ext cx="9404723" cy="1400530"/>
          </a:xfrm>
        </p:spPr>
        <p:txBody>
          <a:bodyPr/>
          <a:lstStyle/>
          <a:p>
            <a:r>
              <a:rPr lang="es-AR" sz="4800" b="1" dirty="0"/>
              <a:t>REQUISITOS ESENCIALES</a:t>
            </a:r>
          </a:p>
        </p:txBody>
      </p:sp>
      <p:sp>
        <p:nvSpPr>
          <p:cNvPr id="3" name="Marcador de contenido 2"/>
          <p:cNvSpPr>
            <a:spLocks noGrp="1"/>
          </p:cNvSpPr>
          <p:nvPr>
            <p:ph idx="1"/>
          </p:nvPr>
        </p:nvSpPr>
        <p:spPr>
          <a:xfrm>
            <a:off x="875201" y="2024540"/>
            <a:ext cx="8946541" cy="4104806"/>
          </a:xfrm>
        </p:spPr>
        <p:txBody>
          <a:bodyPr>
            <a:normAutofit fontScale="85000" lnSpcReduction="10000"/>
          </a:bodyPr>
          <a:lstStyle/>
          <a:p>
            <a:endParaRPr lang="es-AR" dirty="0"/>
          </a:p>
          <a:p>
            <a:r>
              <a:rPr lang="es-AR" dirty="0"/>
              <a:t>Articulo 101 del Decreto Ley 5965/63</a:t>
            </a:r>
          </a:p>
          <a:p>
            <a:r>
              <a:rPr lang="es-AR" dirty="0"/>
              <a:t>1° La cláusula "a la orden" o la denominación del título inserta en el texto del mismo y expresada en el idioma empleado para su redacción;</a:t>
            </a:r>
          </a:p>
          <a:p>
            <a:r>
              <a:rPr lang="es-AR" dirty="0"/>
              <a:t>2° La promesa pura y simple de pagar una suma determinada;</a:t>
            </a:r>
          </a:p>
          <a:p>
            <a:r>
              <a:rPr lang="es-AR" dirty="0"/>
              <a:t>3° El plazo de pago;</a:t>
            </a:r>
          </a:p>
          <a:p>
            <a:r>
              <a:rPr lang="es-AR" dirty="0"/>
              <a:t>4° La indicación del lugar del pago;</a:t>
            </a:r>
          </a:p>
          <a:p>
            <a:r>
              <a:rPr lang="es-AR" dirty="0"/>
              <a:t>5° El nombre de aquel al cual o a cuya orden debe efectuarse el pago (beneficiario);</a:t>
            </a:r>
          </a:p>
          <a:p>
            <a:r>
              <a:rPr lang="es-AR" dirty="0"/>
              <a:t>6° Indicación del lugar y de la fecha en que el vale o el pagaré han sido firmados;</a:t>
            </a:r>
          </a:p>
          <a:p>
            <a:r>
              <a:rPr lang="es-AR" dirty="0"/>
              <a:t>7° La firma del que ha creado el título (suscriptor).</a:t>
            </a:r>
          </a:p>
          <a:p>
            <a:endParaRPr lang="es-AR" sz="2800" dirty="0"/>
          </a:p>
        </p:txBody>
      </p:sp>
    </p:spTree>
    <p:extLst>
      <p:ext uri="{BB962C8B-B14F-4D97-AF65-F5344CB8AC3E}">
        <p14:creationId xmlns:p14="http://schemas.microsoft.com/office/powerpoint/2010/main" val="2932035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5130" y="823779"/>
            <a:ext cx="9404723" cy="1400530"/>
          </a:xfrm>
        </p:spPr>
        <p:txBody>
          <a:bodyPr/>
          <a:lstStyle/>
          <a:p>
            <a:r>
              <a:rPr lang="es-AR" sz="4800" b="1" dirty="0"/>
              <a:t>REQUISITOS NATURALES</a:t>
            </a:r>
          </a:p>
        </p:txBody>
      </p:sp>
      <p:sp>
        <p:nvSpPr>
          <p:cNvPr id="3" name="Marcador de contenido 2"/>
          <p:cNvSpPr>
            <a:spLocks noGrp="1"/>
          </p:cNvSpPr>
          <p:nvPr>
            <p:ph idx="1"/>
          </p:nvPr>
        </p:nvSpPr>
        <p:spPr/>
        <p:txBody>
          <a:bodyPr/>
          <a:lstStyle/>
          <a:p>
            <a:endParaRPr lang="es-AR" dirty="0"/>
          </a:p>
          <a:p>
            <a:endParaRPr lang="es-AR" dirty="0"/>
          </a:p>
        </p:txBody>
      </p:sp>
      <p:sp>
        <p:nvSpPr>
          <p:cNvPr id="4" name="CuadroTexto 3">
            <a:extLst>
              <a:ext uri="{FF2B5EF4-FFF2-40B4-BE49-F238E27FC236}">
                <a16:creationId xmlns:a16="http://schemas.microsoft.com/office/drawing/2014/main" id="{26CCA7F9-CF7C-CB3F-E50E-1633A02E2D57}"/>
              </a:ext>
            </a:extLst>
          </p:cNvPr>
          <p:cNvSpPr txBox="1"/>
          <p:nvPr/>
        </p:nvSpPr>
        <p:spPr>
          <a:xfrm>
            <a:off x="1103312" y="2683238"/>
            <a:ext cx="9985376" cy="2031325"/>
          </a:xfrm>
          <a:prstGeom prst="rect">
            <a:avLst/>
          </a:prstGeom>
          <a:noFill/>
        </p:spPr>
        <p:txBody>
          <a:bodyPr wrap="square" rtlCol="0">
            <a:spAutoFit/>
          </a:bodyPr>
          <a:lstStyle/>
          <a:p>
            <a:r>
              <a:rPr lang="es-AR" dirty="0"/>
              <a:t>Art. 102. – El título al cual le falte alguno de los requisitos indicados en el artículo precedente no es válido como pagaré, salvo en los casos determinados a continuación:</a:t>
            </a:r>
          </a:p>
          <a:p>
            <a:r>
              <a:rPr lang="es-AR" dirty="0"/>
              <a:t>El vale o pagaré en el cual </a:t>
            </a:r>
            <a:r>
              <a:rPr lang="es-AR" b="1" dirty="0"/>
              <a:t>no se ha indicado el plazo para el pago</a:t>
            </a:r>
            <a:r>
              <a:rPr lang="es-AR" dirty="0"/>
              <a:t> se considera pagable.</a:t>
            </a:r>
            <a:r>
              <a:rPr lang="es-AR" b="1" u="sng" dirty="0"/>
              <a:t> a la vista</a:t>
            </a:r>
            <a:endParaRPr lang="es-AR" dirty="0"/>
          </a:p>
          <a:p>
            <a:r>
              <a:rPr lang="es-AR" dirty="0"/>
              <a:t>A falta de indicación especial, </a:t>
            </a:r>
            <a:r>
              <a:rPr lang="es-AR" b="1" u="sng" dirty="0"/>
              <a:t>el lugar de creación del título </a:t>
            </a:r>
            <a:r>
              <a:rPr lang="es-AR" b="1" dirty="0"/>
              <a:t>se considera lugar de pago</a:t>
            </a:r>
            <a:r>
              <a:rPr lang="es-AR" dirty="0"/>
              <a:t> y, también, </a:t>
            </a:r>
            <a:r>
              <a:rPr lang="es-AR" b="1" dirty="0"/>
              <a:t>domicilio del suscriptor</a:t>
            </a:r>
            <a:r>
              <a:rPr lang="es-AR" dirty="0"/>
              <a:t>.</a:t>
            </a:r>
          </a:p>
        </p:txBody>
      </p:sp>
    </p:spTree>
    <p:extLst>
      <p:ext uri="{BB962C8B-B14F-4D97-AF65-F5344CB8AC3E}">
        <p14:creationId xmlns:p14="http://schemas.microsoft.com/office/powerpoint/2010/main" val="3501862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14451</TotalTime>
  <Words>1735</Words>
  <Application>Microsoft Macintosh PowerPoint</Application>
  <PresentationFormat>Panorámica</PresentationFormat>
  <Paragraphs>170</Paragraphs>
  <Slides>32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32</vt:i4>
      </vt:variant>
    </vt:vector>
  </HeadingPairs>
  <TitlesOfParts>
    <vt:vector size="37" baseType="lpstr">
      <vt:lpstr>Arial</vt:lpstr>
      <vt:lpstr>Century Gothic</vt:lpstr>
      <vt:lpstr>Wingdings</vt:lpstr>
      <vt:lpstr>Wingdings 3</vt:lpstr>
      <vt:lpstr>Ion</vt:lpstr>
      <vt:lpstr>PAGARÉ DE CONSUMO </vt:lpstr>
      <vt:lpstr>1-INTRODUCCION AL PAGARE</vt:lpstr>
      <vt:lpstr>PAGARE </vt:lpstr>
      <vt:lpstr>ORIGEN DEL PAGARE</vt:lpstr>
      <vt:lpstr>PERSONAS QUE INTERVIENE</vt:lpstr>
      <vt:lpstr>IMPORTANCIA</vt:lpstr>
      <vt:lpstr>REGIMEN JURIDICO</vt:lpstr>
      <vt:lpstr>REQUISITOS ESENCIALES</vt:lpstr>
      <vt:lpstr>REQUISITOS NATURALES</vt:lpstr>
      <vt:lpstr>DISPOSICIONES APLICABLES</vt:lpstr>
      <vt:lpstr>DEMAS DISPOSICIONES APLICABLES</vt:lpstr>
      <vt:lpstr>Para concretar</vt:lpstr>
      <vt:lpstr>… un TITULOS VALORES</vt:lpstr>
      <vt:lpstr>… que goza de los PRINCIPIOS </vt:lpstr>
      <vt:lpstr>… y regulado por el DERECHO COMERCIAL  CAMBIARIO</vt:lpstr>
      <vt:lpstr>2-INTRODUCCION AL PAGARE DE CONSUMO</vt:lpstr>
      <vt:lpstr>PAGARE DE CONSUMO</vt:lpstr>
      <vt:lpstr>ORIGEN DEL PAGARE DE CONSUMO</vt:lpstr>
      <vt:lpstr>RELACION DE CONSUMO</vt:lpstr>
      <vt:lpstr>PERSONAS QUE INTERVIENEN en el PAGARE DE CONSUMO</vt:lpstr>
      <vt:lpstr>COMO SABER QUE SE TRATA DE UN PAGARE DE CONSUMO</vt:lpstr>
      <vt:lpstr>JUEZ COMPETENTE</vt:lpstr>
      <vt:lpstr>INTEGRACION DEL TITULO</vt:lpstr>
      <vt:lpstr>DEFENSAS Y PRUEBAS</vt:lpstr>
      <vt:lpstr>REGIMEN JURIDICO EN ARGENTINA</vt:lpstr>
      <vt:lpstr>ACTUALMENTE SE RIGE POR </vt:lpstr>
      <vt:lpstr>TENSION ENTRE SISTEMAS</vt:lpstr>
      <vt:lpstr>PRIMEROS INTERROGANTES</vt:lpstr>
      <vt:lpstr>Presentación de PowerPoint</vt:lpstr>
      <vt:lpstr>Presentación de PowerPoint</vt:lpstr>
      <vt:lpstr>PRIMERAS CONCLUSIONES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PAGARÉ DE CONSUMO</dc:title>
  <dc:creator>USUARIO</dc:creator>
  <cp:lastModifiedBy>Microsoft Office User</cp:lastModifiedBy>
  <cp:revision>38</cp:revision>
  <dcterms:created xsi:type="dcterms:W3CDTF">2022-07-13T20:24:26Z</dcterms:created>
  <dcterms:modified xsi:type="dcterms:W3CDTF">2022-08-24T11:21:29Z</dcterms:modified>
</cp:coreProperties>
</file>