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4" r:id="rId3"/>
    <p:sldId id="322" r:id="rId4"/>
    <p:sldId id="331" r:id="rId5"/>
    <p:sldId id="323" r:id="rId6"/>
    <p:sldId id="330" r:id="rId7"/>
    <p:sldId id="333" r:id="rId8"/>
    <p:sldId id="332" r:id="rId9"/>
    <p:sldId id="335" r:id="rId10"/>
    <p:sldId id="336" r:id="rId11"/>
    <p:sldId id="325" r:id="rId12"/>
    <p:sldId id="337" r:id="rId13"/>
    <p:sldId id="338" r:id="rId14"/>
    <p:sldId id="33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6"/>
    <p:restoredTop sz="94696"/>
  </p:normalViewPr>
  <p:slideViewPr>
    <p:cSldViewPr snapToGrid="0" snapToObjects="1">
      <p:cViewPr varScale="1">
        <p:scale>
          <a:sx n="100" d="100"/>
          <a:sy n="100" d="100"/>
        </p:scale>
        <p:origin x="12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DE01-5900-1C42-9222-6EB5EDF817F4}" type="datetimeFigureOut">
              <a:rPr lang="es-AR" smtClean="0"/>
              <a:t>31/8/22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64B7-8AA2-0D4B-A7B1-E95EA9EEED4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40309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DE01-5900-1C42-9222-6EB5EDF817F4}" type="datetimeFigureOut">
              <a:rPr lang="es-AR" smtClean="0"/>
              <a:t>31/8/22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64B7-8AA2-0D4B-A7B1-E95EA9EEED4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9259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DE01-5900-1C42-9222-6EB5EDF817F4}" type="datetimeFigureOut">
              <a:rPr lang="es-AR" smtClean="0"/>
              <a:t>31/8/22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64B7-8AA2-0D4B-A7B1-E95EA9EEED4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95127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DE01-5900-1C42-9222-6EB5EDF817F4}" type="datetimeFigureOut">
              <a:rPr lang="es-AR" smtClean="0"/>
              <a:t>31/8/22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64B7-8AA2-0D4B-A7B1-E95EA9EEED4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2352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DE01-5900-1C42-9222-6EB5EDF817F4}" type="datetimeFigureOut">
              <a:rPr lang="es-AR" smtClean="0"/>
              <a:t>31/8/22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64B7-8AA2-0D4B-A7B1-E95EA9EEED4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96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DE01-5900-1C42-9222-6EB5EDF817F4}" type="datetimeFigureOut">
              <a:rPr lang="es-AR" smtClean="0"/>
              <a:t>31/8/22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64B7-8AA2-0D4B-A7B1-E95EA9EEED4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5957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DE01-5900-1C42-9222-6EB5EDF817F4}" type="datetimeFigureOut">
              <a:rPr lang="es-AR" smtClean="0"/>
              <a:t>31/8/22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64B7-8AA2-0D4B-A7B1-E95EA9EEED4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5588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DE01-5900-1C42-9222-6EB5EDF817F4}" type="datetimeFigureOut">
              <a:rPr lang="es-AR" smtClean="0"/>
              <a:t>31/8/22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64B7-8AA2-0D4B-A7B1-E95EA9EEED4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576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DE01-5900-1C42-9222-6EB5EDF817F4}" type="datetimeFigureOut">
              <a:rPr lang="es-AR" smtClean="0"/>
              <a:t>31/8/22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64B7-8AA2-0D4B-A7B1-E95EA9EEED4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940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DE01-5900-1C42-9222-6EB5EDF817F4}" type="datetimeFigureOut">
              <a:rPr lang="es-AR" smtClean="0"/>
              <a:t>31/8/22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64B7-8AA2-0D4B-A7B1-E95EA9EEED4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39727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DE01-5900-1C42-9222-6EB5EDF817F4}" type="datetimeFigureOut">
              <a:rPr lang="es-AR" smtClean="0"/>
              <a:t>31/8/22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64B7-8AA2-0D4B-A7B1-E95EA9EEED4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0799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ADE01-5900-1C42-9222-6EB5EDF817F4}" type="datetimeFigureOut">
              <a:rPr lang="es-AR" smtClean="0"/>
              <a:t>31/8/22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464B7-8AA2-0D4B-A7B1-E95EA9EEED4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7823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FA909A4D-2A3F-F32B-AF02-3DD6F36E11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0582"/>
            <a:ext cx="9144000" cy="197732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s-AR" sz="6600" b="1" dirty="0">
                <a:solidFill>
                  <a:schemeClr val="accent2"/>
                </a:solidFill>
                <a:latin typeface="Helvetica" pitchFamily="2" charset="0"/>
                <a:cs typeface="Arial" panose="020B0604020202020204" pitchFamily="34" charset="0"/>
              </a:rPr>
              <a:t>Perspectiva de géneros en el juicio por jurados</a:t>
            </a:r>
            <a:endParaRPr lang="es-AR" sz="4400" b="1" dirty="0">
              <a:solidFill>
                <a:schemeClr val="accent2"/>
              </a:solidFill>
              <a:latin typeface="Helvetica" pitchFamily="2" charset="0"/>
            </a:endParaRP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8DCC4B88-5AD4-1D6F-B817-FF2229A7D2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8100" y="952502"/>
            <a:ext cx="9144000" cy="7366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AR" sz="2800" b="1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cs typeface="Arial" panose="020B0604020202020204" pitchFamily="34" charset="0"/>
              </a:rPr>
              <a:t>Ciclo de discusión de sentencias penales</a:t>
            </a:r>
            <a:endParaRPr lang="es-AR" sz="2800" dirty="0">
              <a:solidFill>
                <a:schemeClr val="bg2">
                  <a:lumMod val="25000"/>
                </a:schemeClr>
              </a:solidFill>
              <a:latin typeface="Helvetica" pitchFamily="2" charset="0"/>
            </a:endParaRP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F0F6BF8D-FD0A-F1E0-E3A0-08EAC457F383}"/>
              </a:ext>
            </a:extLst>
          </p:cNvPr>
          <p:cNvSpPr txBox="1">
            <a:spLocks/>
          </p:cNvSpPr>
          <p:nvPr/>
        </p:nvSpPr>
        <p:spPr>
          <a:xfrm>
            <a:off x="1792941" y="4939087"/>
            <a:ext cx="9144000" cy="73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s-AR" sz="2800" dirty="0" err="1">
                <a:solidFill>
                  <a:schemeClr val="bg2">
                    <a:lumMod val="25000"/>
                  </a:schemeClr>
                </a:solidFill>
                <a:latin typeface="Helvetica" pitchFamily="2" charset="0"/>
              </a:rPr>
              <a:t>Mgtr</a:t>
            </a:r>
            <a:r>
              <a:rPr lang="es-AR" sz="28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</a:rPr>
              <a:t>. Carlos H. González Bellene</a:t>
            </a:r>
          </a:p>
        </p:txBody>
      </p:sp>
    </p:spTree>
    <p:extLst>
      <p:ext uri="{BB962C8B-B14F-4D97-AF65-F5344CB8AC3E}">
        <p14:creationId xmlns:p14="http://schemas.microsoft.com/office/powerpoint/2010/main" val="3013437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err="1">
                <a:latin typeface="Helvetica" pitchFamily="2" charset="0"/>
              </a:rPr>
              <a:t>Tizza</a:t>
            </a:r>
            <a:endParaRPr lang="es-AR" b="1" dirty="0">
              <a:latin typeface="Helvetica" pitchFamily="2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32514B-26A2-7C3D-E1D2-51E15123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>
                <a:latin typeface="Helvetica" pitchFamily="2" charset="0"/>
              </a:rPr>
              <a:t>c) Adaro: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Necesidad de incorporar nuevas estrategias de aprendizaje que potencien las habilidades del jurado: </a:t>
            </a:r>
            <a:r>
              <a:rPr lang="es-AR" i="1" dirty="0">
                <a:latin typeface="Helvetica" pitchFamily="2" charset="0"/>
              </a:rPr>
              <a:t>legal </a:t>
            </a:r>
            <a:r>
              <a:rPr lang="es-AR" i="1" dirty="0" err="1">
                <a:latin typeface="Helvetica" pitchFamily="2" charset="0"/>
              </a:rPr>
              <a:t>design</a:t>
            </a:r>
            <a:r>
              <a:rPr lang="es-AR" i="1" dirty="0">
                <a:latin typeface="Helvetica" pitchFamily="2" charset="0"/>
              </a:rPr>
              <a:t> </a:t>
            </a:r>
            <a:r>
              <a:rPr lang="es-AR" i="1" dirty="0" err="1">
                <a:latin typeface="Helvetica" pitchFamily="2" charset="0"/>
              </a:rPr>
              <a:t>thinking</a:t>
            </a:r>
            <a:r>
              <a:rPr lang="es-AR" i="1" dirty="0">
                <a:latin typeface="Helvetica" pitchFamily="2" charset="0"/>
              </a:rPr>
              <a:t> </a:t>
            </a:r>
            <a:r>
              <a:rPr lang="es-AR" dirty="0">
                <a:latin typeface="Helvetica" pitchFamily="2" charset="0"/>
              </a:rPr>
              <a:t>(pensamiento jurídico de diseño)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Necesidad de aplicar estrategias de lenguaje claro en instrucciones iniciales y finales</a:t>
            </a:r>
          </a:p>
          <a:p>
            <a:pPr marL="971550" lvl="1" indent="-514350">
              <a:buFont typeface="+mj-lt"/>
              <a:buAutoNum type="arabicPeriod"/>
            </a:pPr>
            <a:endParaRPr lang="es-AR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6461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latin typeface="Helvetica" pitchFamily="2" charset="0"/>
              </a:rPr>
              <a:t>Acuña, Víctor Hugo (2021)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32514B-26A2-7C3D-E1D2-51E15123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>
                <a:latin typeface="Helvetica" pitchFamily="2" charset="0"/>
              </a:rPr>
              <a:t>Hechos y caso ante la </a:t>
            </a:r>
            <a:r>
              <a:rPr lang="es-AR" dirty="0" err="1">
                <a:latin typeface="Helvetica" pitchFamily="2" charset="0"/>
              </a:rPr>
              <a:t>SCJMza</a:t>
            </a:r>
            <a:endParaRPr lang="es-AR" dirty="0">
              <a:latin typeface="Helvetica" pitchFamily="2" charset="0"/>
            </a:endParaRPr>
          </a:p>
          <a:p>
            <a:r>
              <a:rPr lang="es-AR" dirty="0">
                <a:latin typeface="Helvetica" pitchFamily="2" charset="0"/>
              </a:rPr>
              <a:t>Solución</a:t>
            </a:r>
          </a:p>
          <a:p>
            <a:pPr marL="514350" indent="-514350">
              <a:buAutoNum type="alphaLcParenR"/>
            </a:pPr>
            <a:r>
              <a:rPr lang="es-AR" dirty="0">
                <a:latin typeface="Helvetica" pitchFamily="2" charset="0"/>
              </a:rPr>
              <a:t>Mayoría (Valerio – Llorente – Garay – Day)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Vínculo con el modelo proceso contradictorio y adversarial: la perspectiva de géneros puede tener lugar en instrucciones litigadas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La capacitación es deber sólo para los profesionales que litigan, no para el jurado, con riesgo de desnaturalizar su naturaleza y finalidad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Características del jurado: accidentalidad y representatividad</a:t>
            </a:r>
          </a:p>
          <a:p>
            <a:pPr marL="914400" lvl="1" indent="-457200">
              <a:buFont typeface="+mj-lt"/>
              <a:buAutoNum type="arabicParenR"/>
            </a:pPr>
            <a:endParaRPr lang="es-AR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798531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latin typeface="Helvetica" pitchFamily="2" charset="0"/>
              </a:rPr>
              <a:t>Acuña, Víctor Hugo (2021)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32514B-26A2-7C3D-E1D2-51E15123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>
                <a:latin typeface="Helvetica" pitchFamily="2" charset="0"/>
              </a:rPr>
              <a:t>b) Adaro: </a:t>
            </a:r>
          </a:p>
          <a:p>
            <a:pPr marL="914400" lvl="1" indent="-457200">
              <a:buFont typeface="+mj-lt"/>
              <a:buAutoNum type="arabicParenR"/>
            </a:pPr>
            <a:r>
              <a:rPr lang="es-AR" dirty="0">
                <a:latin typeface="Helvetica" pitchFamily="2" charset="0"/>
              </a:rPr>
              <a:t>Valida mérito de violencia de género para determinar pena</a:t>
            </a:r>
          </a:p>
          <a:p>
            <a:pPr marL="914400" lvl="1" indent="-457200">
              <a:buFont typeface="+mj-lt"/>
              <a:buAutoNum type="arabicParenR"/>
            </a:pPr>
            <a:r>
              <a:rPr lang="es-AR" dirty="0">
                <a:latin typeface="Helvetica" pitchFamily="2" charset="0"/>
              </a:rPr>
              <a:t>Cuestiona actividad investigativa del MPF sin perspectiva de género</a:t>
            </a:r>
          </a:p>
          <a:p>
            <a:pPr marL="914400" lvl="1" indent="-457200">
              <a:buFont typeface="+mj-lt"/>
              <a:buAutoNum type="arabicParenR"/>
            </a:pPr>
            <a:r>
              <a:rPr lang="es-AR" dirty="0">
                <a:latin typeface="Helvetica" pitchFamily="2" charset="0"/>
              </a:rPr>
              <a:t>Cuestiona inclusión de circunstancias extraordinarias de atenuación</a:t>
            </a:r>
          </a:p>
          <a:p>
            <a:pPr marL="914400" lvl="1" indent="-457200">
              <a:buFont typeface="+mj-lt"/>
              <a:buAutoNum type="arabicParenR"/>
            </a:pPr>
            <a:r>
              <a:rPr lang="es-AR" dirty="0">
                <a:latin typeface="Helvetica" pitchFamily="2" charset="0"/>
              </a:rPr>
              <a:t>Cuestiona concepto de “violencia”, limitado, empleado en instrucciones e </a:t>
            </a:r>
            <a:r>
              <a:rPr lang="es-AR" dirty="0" err="1">
                <a:latin typeface="Helvetica" pitchFamily="2" charset="0"/>
              </a:rPr>
              <a:t>invisibilización</a:t>
            </a:r>
            <a:r>
              <a:rPr lang="es-AR" dirty="0">
                <a:latin typeface="Helvetica" pitchFamily="2" charset="0"/>
              </a:rPr>
              <a:t> de elementos de violencia de género presentes en el caso</a:t>
            </a:r>
          </a:p>
          <a:p>
            <a:pPr marL="914400" lvl="1" indent="-457200">
              <a:buFont typeface="+mj-lt"/>
              <a:buAutoNum type="arabicParenR"/>
            </a:pPr>
            <a:r>
              <a:rPr lang="es-AR" dirty="0">
                <a:latin typeface="Helvetica" pitchFamily="2" charset="0"/>
              </a:rPr>
              <a:t>Capacitación al jurado. A “Ortega </a:t>
            </a:r>
            <a:r>
              <a:rPr lang="es-AR" dirty="0" err="1">
                <a:latin typeface="Helvetica" pitchFamily="2" charset="0"/>
              </a:rPr>
              <a:t>Ragonesi</a:t>
            </a:r>
            <a:r>
              <a:rPr lang="es-AR" dirty="0">
                <a:latin typeface="Helvetica" pitchFamily="2" charset="0"/>
              </a:rPr>
              <a:t>” y “Mendoza” agrega la necesidad de incorporar una evaluación de contenidos en la capacitación genérica. </a:t>
            </a:r>
          </a:p>
          <a:p>
            <a:pPr marL="914400" lvl="1" indent="-457200">
              <a:buFont typeface="+mj-lt"/>
              <a:buAutoNum type="arabicParenR"/>
            </a:pPr>
            <a:endParaRPr lang="es-AR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502322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latin typeface="Helvetica" pitchFamily="2" charset="0"/>
              </a:rPr>
              <a:t>Disparadores 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32514B-26A2-7C3D-E1D2-51E15123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Objeto y método de los votos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Herramientas interpretativas para el juicio por jurados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Herramientas interpretativas de la </a:t>
            </a:r>
            <a:r>
              <a:rPr lang="es-AR" dirty="0" err="1">
                <a:latin typeface="Helvetica" pitchFamily="2" charset="0"/>
              </a:rPr>
              <a:t>SCJMza</a:t>
            </a:r>
            <a:endParaRPr lang="es-AR" dirty="0">
              <a:latin typeface="Helvetica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Límites para el juez en el contenido de las instrucciones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¿Capacitación al jurado?</a:t>
            </a:r>
          </a:p>
          <a:p>
            <a:pPr marL="514350" indent="-514350">
              <a:buFont typeface="+mj-lt"/>
              <a:buAutoNum type="arabicPeriod"/>
            </a:pPr>
            <a:endParaRPr lang="es-AR" dirty="0">
              <a:latin typeface="Helvetica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D936C39-ACB7-6A2F-241C-6765CC636E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9303" y="3915275"/>
            <a:ext cx="3188253" cy="25776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6118851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latin typeface="Helvetica" pitchFamily="2" charset="0"/>
              </a:rPr>
              <a:t> 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32514B-26A2-7C3D-E1D2-51E15123D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0855"/>
            <a:ext cx="10515600" cy="15162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dirty="0">
                <a:latin typeface="Helvetica" pitchFamily="2" charset="0"/>
              </a:rPr>
              <a:t>Muchas gracias</a:t>
            </a:r>
          </a:p>
          <a:p>
            <a:pPr marL="514350" indent="-514350">
              <a:buFont typeface="+mj-lt"/>
              <a:buAutoNum type="arabicPeriod"/>
            </a:pPr>
            <a:endParaRPr lang="es-AR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84341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latin typeface="Helvetica" pitchFamily="2" charset="0"/>
              </a:rPr>
              <a:t>Progresión en la jurisprudencia local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509F8CDA-D05C-F01B-6C28-62A9C8502345}"/>
              </a:ext>
            </a:extLst>
          </p:cNvPr>
          <p:cNvCxnSpPr/>
          <p:nvPr/>
        </p:nvCxnSpPr>
        <p:spPr>
          <a:xfrm>
            <a:off x="1752600" y="2891118"/>
            <a:ext cx="868680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439291DA-16BC-B500-7554-A95A3054BFB8}"/>
              </a:ext>
            </a:extLst>
          </p:cNvPr>
          <p:cNvSpPr txBox="1"/>
          <p:nvPr/>
        </p:nvSpPr>
        <p:spPr>
          <a:xfrm rot="20303369">
            <a:off x="3139686" y="2106229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19/03/2020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39E49F5-98BE-0DBE-C22A-04D39337E931}"/>
              </a:ext>
            </a:extLst>
          </p:cNvPr>
          <p:cNvSpPr txBox="1"/>
          <p:nvPr/>
        </p:nvSpPr>
        <p:spPr>
          <a:xfrm rot="20303369">
            <a:off x="4832877" y="2106231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07/04/2020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92C87F7-F79E-D43E-A6F7-8033172BF722}"/>
              </a:ext>
            </a:extLst>
          </p:cNvPr>
          <p:cNvSpPr txBox="1"/>
          <p:nvPr/>
        </p:nvSpPr>
        <p:spPr>
          <a:xfrm rot="20303369">
            <a:off x="6692784" y="2106232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08/01/2021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E473A00-3B8D-A750-80BB-9B45AD873591}"/>
              </a:ext>
            </a:extLst>
          </p:cNvPr>
          <p:cNvSpPr txBox="1"/>
          <p:nvPr/>
        </p:nvSpPr>
        <p:spPr>
          <a:xfrm rot="20303369">
            <a:off x="8552690" y="211561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07/12/2021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4BAE88F-B546-BA1D-0CF1-601E2208E36B}"/>
              </a:ext>
            </a:extLst>
          </p:cNvPr>
          <p:cNvSpPr txBox="1"/>
          <p:nvPr/>
        </p:nvSpPr>
        <p:spPr>
          <a:xfrm rot="20303369">
            <a:off x="1639839" y="2106228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07/02/2020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17A3576-0E6B-790D-82DB-E66E09DFD44A}"/>
              </a:ext>
            </a:extLst>
          </p:cNvPr>
          <p:cNvSpPr txBox="1"/>
          <p:nvPr/>
        </p:nvSpPr>
        <p:spPr>
          <a:xfrm>
            <a:off x="1284172" y="3238759"/>
            <a:ext cx="9797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dirty="0" err="1">
                <a:latin typeface="Arial" panose="020B0604020202020204" pitchFamily="34" charset="0"/>
                <a:cs typeface="Arial" panose="020B0604020202020204" pitchFamily="34" charset="0"/>
              </a:rPr>
              <a:t>Peteán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s-AR" dirty="0" err="1">
                <a:latin typeface="Arial" panose="020B0604020202020204" pitchFamily="34" charset="0"/>
                <a:cs typeface="Arial" panose="020B0604020202020204" pitchFamily="34" charset="0"/>
              </a:rPr>
              <a:t>Pocoví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950243AE-084A-9707-7463-F794F74043BA}"/>
              </a:ext>
            </a:extLst>
          </p:cNvPr>
          <p:cNvCxnSpPr/>
          <p:nvPr/>
        </p:nvCxnSpPr>
        <p:spPr>
          <a:xfrm>
            <a:off x="1752599" y="2709123"/>
            <a:ext cx="0" cy="329912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7C9E1CF3-C0A4-4827-29EF-5FFB5ACDA169}"/>
              </a:ext>
            </a:extLst>
          </p:cNvPr>
          <p:cNvCxnSpPr/>
          <p:nvPr/>
        </p:nvCxnSpPr>
        <p:spPr>
          <a:xfrm>
            <a:off x="5611006" y="2696567"/>
            <a:ext cx="0" cy="329912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C757B3DF-B1F4-1D9C-3D8F-61D993164B5D}"/>
              </a:ext>
            </a:extLst>
          </p:cNvPr>
          <p:cNvCxnSpPr/>
          <p:nvPr/>
        </p:nvCxnSpPr>
        <p:spPr>
          <a:xfrm>
            <a:off x="3706905" y="2740499"/>
            <a:ext cx="0" cy="329912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1B9E1E40-95C0-A9B4-7088-FF8CF56E5B8F}"/>
              </a:ext>
            </a:extLst>
          </p:cNvPr>
          <p:cNvCxnSpPr/>
          <p:nvPr/>
        </p:nvCxnSpPr>
        <p:spPr>
          <a:xfrm>
            <a:off x="7362198" y="2709123"/>
            <a:ext cx="0" cy="329912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981337EF-6BAB-AA68-FA01-AF088F84C3F5}"/>
              </a:ext>
            </a:extLst>
          </p:cNvPr>
          <p:cNvCxnSpPr/>
          <p:nvPr/>
        </p:nvCxnSpPr>
        <p:spPr>
          <a:xfrm>
            <a:off x="9206752" y="2709123"/>
            <a:ext cx="0" cy="329912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BB361DE-27BC-A425-9398-2398B1A8566F}"/>
              </a:ext>
            </a:extLst>
          </p:cNvPr>
          <p:cNvSpPr txBox="1"/>
          <p:nvPr/>
        </p:nvSpPr>
        <p:spPr>
          <a:xfrm>
            <a:off x="3016599" y="3288707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Ortega </a:t>
            </a:r>
          </a:p>
          <a:p>
            <a:pPr algn="ctr"/>
            <a:r>
              <a:rPr lang="es-AR" dirty="0" err="1">
                <a:latin typeface="Arial" panose="020B0604020202020204" pitchFamily="34" charset="0"/>
                <a:cs typeface="Arial" panose="020B0604020202020204" pitchFamily="34" charset="0"/>
              </a:rPr>
              <a:t>Ragonesi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34684964-6D24-CB79-03FA-D9C8D57DFC6E}"/>
              </a:ext>
            </a:extLst>
          </p:cNvPr>
          <p:cNvSpPr txBox="1"/>
          <p:nvPr/>
        </p:nvSpPr>
        <p:spPr>
          <a:xfrm>
            <a:off x="5044184" y="3317709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Mendoza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F0BBE915-10D2-D9D2-F0C0-585CA99FEB1F}"/>
              </a:ext>
            </a:extLst>
          </p:cNvPr>
          <p:cNvSpPr txBox="1"/>
          <p:nvPr/>
        </p:nvSpPr>
        <p:spPr>
          <a:xfrm>
            <a:off x="6998444" y="3337885"/>
            <a:ext cx="727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>
                <a:latin typeface="Arial" panose="020B0604020202020204" pitchFamily="34" charset="0"/>
                <a:cs typeface="Arial" panose="020B0604020202020204" pitchFamily="34" charset="0"/>
              </a:rPr>
              <a:t>Tizza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3729B38-1BA1-BEB6-8243-12566788B3C4}"/>
              </a:ext>
            </a:extLst>
          </p:cNvPr>
          <p:cNvSpPr txBox="1"/>
          <p:nvPr/>
        </p:nvSpPr>
        <p:spPr>
          <a:xfrm>
            <a:off x="8787406" y="3337885"/>
            <a:ext cx="9028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Acuña</a:t>
            </a:r>
          </a:p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(pleno)</a:t>
            </a:r>
          </a:p>
        </p:txBody>
      </p:sp>
    </p:spTree>
    <p:extLst>
      <p:ext uri="{BB962C8B-B14F-4D97-AF65-F5344CB8AC3E}">
        <p14:creationId xmlns:p14="http://schemas.microsoft.com/office/powerpoint/2010/main" val="141013856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latin typeface="Helvetica" pitchFamily="2" charset="0"/>
              </a:rPr>
              <a:t>Ortega </a:t>
            </a:r>
            <a:r>
              <a:rPr lang="es-AR" b="1" dirty="0" err="1">
                <a:latin typeface="Helvetica" pitchFamily="2" charset="0"/>
              </a:rPr>
              <a:t>Ragonesi</a:t>
            </a:r>
            <a:endParaRPr lang="es-AR" b="1" dirty="0">
              <a:latin typeface="Helvetica" pitchFamily="2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32514B-26A2-7C3D-E1D2-51E15123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>
                <a:latin typeface="Helvetica" pitchFamily="2" charset="0"/>
              </a:rPr>
              <a:t>Hecho y caso ante la </a:t>
            </a:r>
            <a:r>
              <a:rPr lang="es-AR" dirty="0" err="1">
                <a:latin typeface="Helvetica" pitchFamily="2" charset="0"/>
              </a:rPr>
              <a:t>SCJMza</a:t>
            </a:r>
            <a:endParaRPr lang="es-AR" dirty="0">
              <a:latin typeface="Helvetica" pitchFamily="2" charset="0"/>
            </a:endParaRPr>
          </a:p>
          <a:p>
            <a:r>
              <a:rPr lang="es-AR" dirty="0">
                <a:latin typeface="Helvetica" pitchFamily="2" charset="0"/>
              </a:rPr>
              <a:t>Solución: </a:t>
            </a:r>
          </a:p>
          <a:p>
            <a:pPr marL="971550" lvl="1" indent="-514350">
              <a:buAutoNum type="alphaLcParenR"/>
            </a:pPr>
            <a:r>
              <a:rPr lang="es-AR" dirty="0">
                <a:latin typeface="Helvetica" pitchFamily="2" charset="0"/>
              </a:rPr>
              <a:t>Valerio:</a:t>
            </a:r>
          </a:p>
          <a:p>
            <a:pPr marL="914400" lvl="2" indent="0">
              <a:buNone/>
            </a:pPr>
            <a:r>
              <a:rPr lang="es-AR" dirty="0">
                <a:latin typeface="Helvetica" pitchFamily="2" charset="0"/>
              </a:rPr>
              <a:t>Las pruebas siempre deben valorarse en contexto </a:t>
            </a:r>
          </a:p>
          <a:p>
            <a:pPr marL="1428750" lvl="2" indent="-514350">
              <a:buAutoNum type="alphaLcParenR"/>
            </a:pPr>
            <a:r>
              <a:rPr lang="es-AR" dirty="0">
                <a:latin typeface="Helvetica" pitchFamily="2" charset="0"/>
              </a:rPr>
              <a:t>Asimetrías de poder / vulnerabilidad = forman parte del contexto</a:t>
            </a:r>
          </a:p>
          <a:p>
            <a:pPr marL="1428750" lvl="2" indent="-514350">
              <a:buAutoNum type="alphaLcParenR"/>
            </a:pPr>
            <a:r>
              <a:rPr lang="es-AR" dirty="0">
                <a:latin typeface="Helvetica" pitchFamily="2" charset="0"/>
              </a:rPr>
              <a:t>Debe asegurarse principio de igualdad en la valoración de la prueba</a:t>
            </a:r>
          </a:p>
          <a:p>
            <a:pPr marL="1885950" lvl="3" indent="-514350">
              <a:buAutoNum type="alphaLcParenR"/>
            </a:pPr>
            <a:endParaRPr lang="es-AR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00876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latin typeface="Helvetica" pitchFamily="2" charset="0"/>
              </a:rPr>
              <a:t>Ortega </a:t>
            </a:r>
            <a:r>
              <a:rPr lang="es-AR" b="1" dirty="0" err="1">
                <a:latin typeface="Helvetica" pitchFamily="2" charset="0"/>
              </a:rPr>
              <a:t>Ragonesi</a:t>
            </a:r>
            <a:r>
              <a:rPr lang="es-AR" b="1" dirty="0">
                <a:latin typeface="Helvetica" pitchFamily="2" charset="0"/>
              </a:rPr>
              <a:t> 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32514B-26A2-7C3D-E1D2-51E15123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>
                <a:latin typeface="Helvetica" pitchFamily="2" charset="0"/>
              </a:rPr>
              <a:t>b) Voto ampliatorio Adaro:</a:t>
            </a:r>
          </a:p>
          <a:p>
            <a:pPr marL="1428750" lvl="2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Operadores jurídicos: deber de visibilizar violencia contra la mujer al investigar delitos y valorar pruebas</a:t>
            </a:r>
          </a:p>
          <a:p>
            <a:pPr marL="1428750" lvl="2" indent="-514350">
              <a:buAutoNum type="arabicPeriod"/>
            </a:pPr>
            <a:r>
              <a:rPr lang="es-AR" dirty="0">
                <a:latin typeface="Helvetica" pitchFamily="2" charset="0"/>
              </a:rPr>
              <a:t>Necesidad de comprender concepto de género y consecuencias jurídicas</a:t>
            </a:r>
          </a:p>
          <a:p>
            <a:pPr marL="1428750" lvl="2" indent="-514350">
              <a:buAutoNum type="arabicPeriod"/>
            </a:pPr>
            <a:r>
              <a:rPr lang="es-AR" dirty="0">
                <a:latin typeface="Helvetica" pitchFamily="2" charset="0"/>
              </a:rPr>
              <a:t>Desafíos del juicio por jurados:</a:t>
            </a:r>
          </a:p>
          <a:p>
            <a:pPr marL="1885950" lvl="3" indent="-514350">
              <a:buFont typeface="+mj-lt"/>
              <a:buAutoNum type="romanLcPeriod"/>
            </a:pPr>
            <a:r>
              <a:rPr lang="es-AR" dirty="0">
                <a:latin typeface="Helvetica" pitchFamily="2" charset="0"/>
              </a:rPr>
              <a:t>Falta de conocimientos jurídicos como elemento esencial</a:t>
            </a:r>
          </a:p>
          <a:p>
            <a:pPr marL="1885950" lvl="3" indent="-514350">
              <a:buAutoNum type="romanLcPeriod"/>
            </a:pPr>
            <a:r>
              <a:rPr lang="es-AR" dirty="0">
                <a:latin typeface="Helvetica" pitchFamily="2" charset="0"/>
              </a:rPr>
              <a:t>Proceso de cambio social en materia de género del que el jurado es parte</a:t>
            </a:r>
          </a:p>
          <a:p>
            <a:pPr marL="1428750" lvl="2" indent="-514350">
              <a:buAutoNum type="arabicPeriod"/>
            </a:pPr>
            <a:r>
              <a:rPr lang="es-AR" dirty="0">
                <a:latin typeface="Helvetica" pitchFamily="2" charset="0"/>
              </a:rPr>
              <a:t>Oportunidades para dotar al jurado de perspectiva de género:</a:t>
            </a:r>
          </a:p>
          <a:p>
            <a:pPr marL="1885950" lvl="3" indent="-514350">
              <a:buFont typeface="+mj-lt"/>
              <a:buAutoNum type="romanLcPeriod"/>
            </a:pPr>
            <a:r>
              <a:rPr lang="es-AR" dirty="0">
                <a:latin typeface="Helvetica" pitchFamily="2" charset="0"/>
              </a:rPr>
              <a:t>Capacitación específica</a:t>
            </a:r>
          </a:p>
          <a:p>
            <a:pPr marL="1885950" lvl="3" indent="-514350">
              <a:buAutoNum type="romanLcPeriod"/>
            </a:pPr>
            <a:r>
              <a:rPr lang="es-AR" dirty="0">
                <a:latin typeface="Helvetica" pitchFamily="2" charset="0"/>
              </a:rPr>
              <a:t>Instrucciones iniciales y finales</a:t>
            </a:r>
          </a:p>
          <a:p>
            <a:pPr marL="971550" lvl="1" indent="-514350">
              <a:buAutoNum type="alphaLcParenR"/>
            </a:pPr>
            <a:endParaRPr lang="es-AR" dirty="0">
              <a:latin typeface="Helvetica" pitchFamily="2" charset="0"/>
            </a:endParaRPr>
          </a:p>
          <a:p>
            <a:pPr marL="1885950" lvl="3" indent="-514350">
              <a:buAutoNum type="alphaLcParenR"/>
            </a:pPr>
            <a:endParaRPr lang="es-AR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58685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latin typeface="Helvetica" pitchFamily="2" charset="0"/>
              </a:rPr>
              <a:t>Mendoza, Julio Abel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32514B-26A2-7C3D-E1D2-51E15123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>
                <a:latin typeface="Helvetica" pitchFamily="2" charset="0"/>
              </a:rPr>
              <a:t>Hecho y caso ante la </a:t>
            </a:r>
            <a:r>
              <a:rPr lang="es-AR" dirty="0" err="1">
                <a:latin typeface="Helvetica" pitchFamily="2" charset="0"/>
              </a:rPr>
              <a:t>SCJMza</a:t>
            </a:r>
            <a:endParaRPr lang="es-AR" dirty="0">
              <a:latin typeface="Helvetica" pitchFamily="2" charset="0"/>
            </a:endParaRPr>
          </a:p>
          <a:p>
            <a:r>
              <a:rPr lang="es-AR" dirty="0">
                <a:latin typeface="Helvetica" pitchFamily="2" charset="0"/>
              </a:rPr>
              <a:t>Solución:</a:t>
            </a:r>
          </a:p>
          <a:p>
            <a:pPr marL="971550" lvl="1" indent="-514350">
              <a:buAutoNum type="alphaLcParenR"/>
            </a:pPr>
            <a:r>
              <a:rPr lang="es-AR" dirty="0">
                <a:latin typeface="Helvetica" pitchFamily="2" charset="0"/>
              </a:rPr>
              <a:t>Palermo + Valerio: rechazo</a:t>
            </a:r>
          </a:p>
          <a:p>
            <a:pPr marL="971550" lvl="1" indent="-514350">
              <a:buFont typeface="+mj-lt"/>
              <a:buAutoNum type="alphaLcParenR"/>
            </a:pPr>
            <a:r>
              <a:rPr lang="es-AR" dirty="0">
                <a:latin typeface="Helvetica" pitchFamily="2" charset="0"/>
              </a:rPr>
              <a:t>Adaro: ampliación según “Ortega </a:t>
            </a:r>
            <a:r>
              <a:rPr lang="es-AR" dirty="0" err="1">
                <a:latin typeface="Helvetica" pitchFamily="2" charset="0"/>
              </a:rPr>
              <a:t>Ragonesi</a:t>
            </a:r>
            <a:r>
              <a:rPr lang="es-AR" dirty="0">
                <a:latin typeface="Helvetica" pitchFamily="2" charset="0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12856307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err="1">
                <a:latin typeface="Helvetica" pitchFamily="2" charset="0"/>
              </a:rPr>
              <a:t>Tizza</a:t>
            </a:r>
            <a:endParaRPr lang="es-AR" b="1" dirty="0">
              <a:latin typeface="Helvetica" pitchFamily="2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32514B-26A2-7C3D-E1D2-51E15123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dirty="0">
                <a:latin typeface="Helvetica" pitchFamily="2" charset="0"/>
              </a:rPr>
              <a:t>Hechos y caso ante la </a:t>
            </a:r>
            <a:r>
              <a:rPr lang="es-AR" dirty="0" err="1">
                <a:latin typeface="Helvetica" pitchFamily="2" charset="0"/>
              </a:rPr>
              <a:t>SCJMza</a:t>
            </a:r>
            <a:endParaRPr lang="es-AR" dirty="0">
              <a:latin typeface="Helvetica" pitchFamily="2" charset="0"/>
            </a:endParaRPr>
          </a:p>
          <a:p>
            <a:r>
              <a:rPr lang="es-AR" dirty="0">
                <a:latin typeface="Helvetica" pitchFamily="2" charset="0"/>
              </a:rPr>
              <a:t>Solución: </a:t>
            </a:r>
          </a:p>
          <a:p>
            <a:pPr marL="514350" indent="-514350">
              <a:buFont typeface="+mj-lt"/>
              <a:buAutoNum type="alphaLcParenR"/>
            </a:pPr>
            <a:r>
              <a:rPr lang="es-AR" dirty="0">
                <a:latin typeface="Helvetica" pitchFamily="2" charset="0"/>
              </a:rPr>
              <a:t>Palermo: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Anulación por instrucciones deficitarias: instrucciones deben garantizar enfoque de géneros por mandato legal, constitucional y convencional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Características del caso que hacían necesario el enfoque de géneros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Déficit en las instrucciones no atribuible a la defensa de Celeste González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Déficit en la investigación de la violencia del género en el caso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Déficit en el abordaje de los problemas dogmáticos del caso con perspectiva de géneros</a:t>
            </a:r>
          </a:p>
        </p:txBody>
      </p:sp>
    </p:spTree>
    <p:extLst>
      <p:ext uri="{BB962C8B-B14F-4D97-AF65-F5344CB8AC3E}">
        <p14:creationId xmlns:p14="http://schemas.microsoft.com/office/powerpoint/2010/main" val="407650453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err="1">
                <a:latin typeface="Helvetica" pitchFamily="2" charset="0"/>
              </a:rPr>
              <a:t>Tizza</a:t>
            </a:r>
            <a:endParaRPr lang="es-AR" b="1" dirty="0">
              <a:latin typeface="Helvetica" pitchFamily="2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32514B-26A2-7C3D-E1D2-51E15123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s-AR" sz="3200" dirty="0">
                <a:latin typeface="Helvetica" pitchFamily="2" charset="0"/>
              </a:rPr>
              <a:t>“[…] La memoria de V* se honra con un juicio justo a su madre y no con una condena a como dé lugar, sin que se le haya proporcionado al jurado popular las instrucciones mínimas que se deben cumplir para imputar una muerte por omisión y sin que se haya puesto seriamente en consideración las graves cuestiones de género que evidentemente atravesaron el caso […]”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s-AR" sz="3200" dirty="0">
              <a:latin typeface="Helvetica" pitchFamily="2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s-AR" sz="3200" dirty="0">
                <a:latin typeface="Helvetica" pitchFamily="2" charset="0"/>
              </a:rPr>
              <a:t>Al fracaso como sociedad que significa la muerte de un niño, puede seguírsele la condena errónea a su madre a prisión perpetua como segundo fracaso, una paradójica </a:t>
            </a:r>
            <a:r>
              <a:rPr lang="es-AR" sz="3200" i="1" dirty="0">
                <a:latin typeface="Helvetica" pitchFamily="2" charset="0"/>
              </a:rPr>
              <a:t>sucesión irracional de males </a:t>
            </a:r>
            <a:r>
              <a:rPr lang="es-AR" sz="3200" dirty="0">
                <a:latin typeface="Helvetica" pitchFamily="2" charset="0"/>
              </a:rPr>
              <a:t>de la que sólo se sale con la realización de un nuevo juicio a la acusada</a:t>
            </a:r>
          </a:p>
        </p:txBody>
      </p:sp>
    </p:spTree>
    <p:extLst>
      <p:ext uri="{BB962C8B-B14F-4D97-AF65-F5344CB8AC3E}">
        <p14:creationId xmlns:p14="http://schemas.microsoft.com/office/powerpoint/2010/main" val="248699979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err="1">
                <a:latin typeface="Helvetica" pitchFamily="2" charset="0"/>
              </a:rPr>
              <a:t>Tizza</a:t>
            </a:r>
            <a:endParaRPr lang="es-AR" b="1" dirty="0">
              <a:latin typeface="Helvetica" pitchFamily="2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32514B-26A2-7C3D-E1D2-51E15123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dirty="0">
                <a:latin typeface="Helvetica" pitchFamily="2" charset="0"/>
              </a:rPr>
              <a:t>b) Valerio: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Vínculo entre el proceso acusatorio-adversarial y el juicio por jurados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Las partes pudieron litigar las instrucciones y manifestaron conformidad. Instrucciones fueron claras, detalladas y precisas sobre los delitos y sus exigencias.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Defensa pudo incorporar perspectiva de género a su teoría del caso a lo largo de todo el juicio: audiencia de </a:t>
            </a:r>
            <a:r>
              <a:rPr lang="es-AR" i="1" dirty="0" err="1">
                <a:latin typeface="Helvetica" pitchFamily="2" charset="0"/>
              </a:rPr>
              <a:t>voir</a:t>
            </a:r>
            <a:r>
              <a:rPr lang="es-AR" i="1" dirty="0">
                <a:latin typeface="Helvetica" pitchFamily="2" charset="0"/>
              </a:rPr>
              <a:t> </a:t>
            </a:r>
            <a:r>
              <a:rPr lang="es-AR" i="1" dirty="0" err="1">
                <a:latin typeface="Helvetica" pitchFamily="2" charset="0"/>
              </a:rPr>
              <a:t>dire</a:t>
            </a:r>
            <a:r>
              <a:rPr lang="es-AR" dirty="0">
                <a:latin typeface="Helvetica" pitchFamily="2" charset="0"/>
              </a:rPr>
              <a:t>, alegatos e instrucciones finales.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Retoma Ortega </a:t>
            </a:r>
            <a:r>
              <a:rPr lang="es-AR" dirty="0" err="1">
                <a:latin typeface="Helvetica" pitchFamily="2" charset="0"/>
              </a:rPr>
              <a:t>Ragonesi</a:t>
            </a:r>
            <a:r>
              <a:rPr lang="es-AR" dirty="0">
                <a:latin typeface="Helvetica" pitchFamily="2" charset="0"/>
              </a:rPr>
              <a:t> sobre principio de igualdad y perspectiva de géneros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Necesidad de colocar en el centro a la víctima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Irrelevancia de las características de González como madre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AR" dirty="0">
                <a:latin typeface="Helvetica" pitchFamily="2" charset="0"/>
              </a:rPr>
              <a:t>Relevancia de su conducta al llevar al niño a la casa de </a:t>
            </a:r>
            <a:r>
              <a:rPr lang="es-AR" dirty="0" err="1">
                <a:latin typeface="Helvetica" pitchFamily="2" charset="0"/>
              </a:rPr>
              <a:t>Tizza</a:t>
            </a:r>
            <a:endParaRPr lang="es-AR" dirty="0">
              <a:latin typeface="Helvetica" pitchFamily="2" charset="0"/>
            </a:endParaRPr>
          </a:p>
          <a:p>
            <a:pPr marL="971550" lvl="1" indent="-514350">
              <a:buFont typeface="+mj-lt"/>
              <a:buAutoNum type="arabicPeriod"/>
            </a:pPr>
            <a:endParaRPr lang="es-AR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688472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D71C3-55CA-D6C7-CF9E-68F1F4C4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err="1">
                <a:latin typeface="Helvetica" pitchFamily="2" charset="0"/>
              </a:rPr>
              <a:t>Tizza</a:t>
            </a:r>
            <a:endParaRPr lang="es-AR" b="1" dirty="0">
              <a:latin typeface="Helvetica" pitchFamily="2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32514B-26A2-7C3D-E1D2-51E15123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s-AR" sz="3200" dirty="0">
                <a:latin typeface="Helvetica" pitchFamily="2" charset="0"/>
              </a:rPr>
              <a:t>“[…] Como característica del sistema acusatorio en lo penal, el juez es un tercero que, como tal, es </a:t>
            </a:r>
            <a:r>
              <a:rPr lang="es-AR" sz="3200" i="1" dirty="0" err="1">
                <a:latin typeface="Helvetica" pitchFamily="2" charset="0"/>
              </a:rPr>
              <a:t>impartial</a:t>
            </a:r>
            <a:r>
              <a:rPr lang="es-AR" sz="3200" dirty="0">
                <a:latin typeface="Helvetica" pitchFamily="2" charset="0"/>
              </a:rPr>
              <a:t>, es decir, que no es parte (…) y lógicamente no debe ni puede hacer las tareas propias y exclusivas de las partes como afirmar, alegar, impugnar, etc., ya que no le preocupa ni interesa al juez la búsqueda denodada y a todo trance de la verdad real (…). Si el juez actuara de otro modo, sería regresar al sistema inquisitivo, lo que sucede tanto cuando asume una actividad oficiosa –siendo juez y acusador a la vez- (…) como a la inversa, siendo juez y defensor a la vez en busca de satisfacer una duda personal y subjetiva […] ”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s-AR" sz="3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78524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637</TotalTime>
  <Words>854</Words>
  <Application>Microsoft Macintosh PowerPoint</Application>
  <PresentationFormat>Panorámica</PresentationFormat>
  <Paragraphs>89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Helvetica</vt:lpstr>
      <vt:lpstr>Tema de Office</vt:lpstr>
      <vt:lpstr>Perspectiva de géneros en el juicio por jurados</vt:lpstr>
      <vt:lpstr>Progresión en la jurisprudencia local</vt:lpstr>
      <vt:lpstr>Ortega Ragonesi</vt:lpstr>
      <vt:lpstr>Ortega Ragonesi </vt:lpstr>
      <vt:lpstr>Mendoza, Julio Abel</vt:lpstr>
      <vt:lpstr>Tizza</vt:lpstr>
      <vt:lpstr>Tizza</vt:lpstr>
      <vt:lpstr>Tizza</vt:lpstr>
      <vt:lpstr>Tizza</vt:lpstr>
      <vt:lpstr>Tizza</vt:lpstr>
      <vt:lpstr>Acuña, Víctor Hugo (2021)</vt:lpstr>
      <vt:lpstr>Acuña, Víctor Hugo (2021)</vt:lpstr>
      <vt:lpstr>Disparadores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Teorías de la justicia Igualitarismo</dc:title>
  <dc:creator>Carlos González Bellene</dc:creator>
  <cp:lastModifiedBy>Carlos González Bellene</cp:lastModifiedBy>
  <cp:revision>17</cp:revision>
  <dcterms:created xsi:type="dcterms:W3CDTF">2022-05-24T12:18:13Z</dcterms:created>
  <dcterms:modified xsi:type="dcterms:W3CDTF">2022-08-31T14:06:48Z</dcterms:modified>
</cp:coreProperties>
</file>