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0" r:id="rId1"/>
  </p:sldMasterIdLst>
  <p:notesMasterIdLst>
    <p:notesMasterId r:id="rId106"/>
  </p:notesMasterIdLst>
  <p:handoutMasterIdLst>
    <p:handoutMasterId r:id="rId107"/>
  </p:handoutMasterIdLst>
  <p:sldIdLst>
    <p:sldId id="256" r:id="rId2"/>
    <p:sldId id="521" r:id="rId3"/>
    <p:sldId id="592" r:id="rId4"/>
    <p:sldId id="593" r:id="rId5"/>
    <p:sldId id="594" r:id="rId6"/>
    <p:sldId id="595" r:id="rId7"/>
    <p:sldId id="596" r:id="rId8"/>
    <p:sldId id="597" r:id="rId9"/>
    <p:sldId id="526" r:id="rId10"/>
    <p:sldId id="527" r:id="rId11"/>
    <p:sldId id="528" r:id="rId12"/>
    <p:sldId id="598" r:id="rId13"/>
    <p:sldId id="529" r:id="rId14"/>
    <p:sldId id="530" r:id="rId15"/>
    <p:sldId id="531" r:id="rId16"/>
    <p:sldId id="532" r:id="rId17"/>
    <p:sldId id="533" r:id="rId18"/>
    <p:sldId id="534" r:id="rId19"/>
    <p:sldId id="550" r:id="rId20"/>
    <p:sldId id="551" r:id="rId21"/>
    <p:sldId id="552" r:id="rId22"/>
    <p:sldId id="553" r:id="rId23"/>
    <p:sldId id="565" r:id="rId24"/>
    <p:sldId id="535" r:id="rId25"/>
    <p:sldId id="536" r:id="rId26"/>
    <p:sldId id="537" r:id="rId27"/>
    <p:sldId id="539" r:id="rId28"/>
    <p:sldId id="554" r:id="rId29"/>
    <p:sldId id="599" r:id="rId30"/>
    <p:sldId id="555" r:id="rId31"/>
    <p:sldId id="559" r:id="rId32"/>
    <p:sldId id="556" r:id="rId33"/>
    <p:sldId id="558" r:id="rId34"/>
    <p:sldId id="541" r:id="rId35"/>
    <p:sldId id="549" r:id="rId36"/>
    <p:sldId id="545" r:id="rId37"/>
    <p:sldId id="546" r:id="rId38"/>
    <p:sldId id="547" r:id="rId39"/>
    <p:sldId id="560" r:id="rId40"/>
    <p:sldId id="561" r:id="rId41"/>
    <p:sldId id="548" r:id="rId42"/>
    <p:sldId id="563" r:id="rId43"/>
    <p:sldId id="562" r:id="rId44"/>
    <p:sldId id="564" r:id="rId45"/>
    <p:sldId id="566" r:id="rId46"/>
    <p:sldId id="567" r:id="rId47"/>
    <p:sldId id="572" r:id="rId48"/>
    <p:sldId id="568" r:id="rId49"/>
    <p:sldId id="569" r:id="rId50"/>
    <p:sldId id="570" r:id="rId51"/>
    <p:sldId id="571" r:id="rId52"/>
    <p:sldId id="573" r:id="rId53"/>
    <p:sldId id="574" r:id="rId54"/>
    <p:sldId id="576" r:id="rId55"/>
    <p:sldId id="575" r:id="rId56"/>
    <p:sldId id="577" r:id="rId57"/>
    <p:sldId id="578" r:id="rId58"/>
    <p:sldId id="583" r:id="rId59"/>
    <p:sldId id="584" r:id="rId60"/>
    <p:sldId id="579" r:id="rId61"/>
    <p:sldId id="585" r:id="rId62"/>
    <p:sldId id="615" r:id="rId63"/>
    <p:sldId id="580" r:id="rId64"/>
    <p:sldId id="581" r:id="rId65"/>
    <p:sldId id="582" r:id="rId66"/>
    <p:sldId id="586" r:id="rId67"/>
    <p:sldId id="588" r:id="rId68"/>
    <p:sldId id="587" r:id="rId69"/>
    <p:sldId id="590" r:id="rId70"/>
    <p:sldId id="589" r:id="rId71"/>
    <p:sldId id="591" r:id="rId72"/>
    <p:sldId id="600" r:id="rId73"/>
    <p:sldId id="601" r:id="rId74"/>
    <p:sldId id="602" r:id="rId75"/>
    <p:sldId id="604" r:id="rId76"/>
    <p:sldId id="607" r:id="rId77"/>
    <p:sldId id="603" r:id="rId78"/>
    <p:sldId id="605" r:id="rId79"/>
    <p:sldId id="606" r:id="rId80"/>
    <p:sldId id="608" r:id="rId81"/>
    <p:sldId id="614" r:id="rId82"/>
    <p:sldId id="609" r:id="rId83"/>
    <p:sldId id="613" r:id="rId84"/>
    <p:sldId id="616" r:id="rId85"/>
    <p:sldId id="617" r:id="rId86"/>
    <p:sldId id="618" r:id="rId87"/>
    <p:sldId id="610" r:id="rId88"/>
    <p:sldId id="626" r:id="rId89"/>
    <p:sldId id="611" r:id="rId90"/>
    <p:sldId id="612" r:id="rId91"/>
    <p:sldId id="619" r:id="rId92"/>
    <p:sldId id="620" r:id="rId93"/>
    <p:sldId id="621" r:id="rId94"/>
    <p:sldId id="622" r:id="rId95"/>
    <p:sldId id="623" r:id="rId96"/>
    <p:sldId id="624" r:id="rId97"/>
    <p:sldId id="625" r:id="rId98"/>
    <p:sldId id="627" r:id="rId99"/>
    <p:sldId id="628" r:id="rId100"/>
    <p:sldId id="629" r:id="rId101"/>
    <p:sldId id="630" r:id="rId102"/>
    <p:sldId id="631" r:id="rId103"/>
    <p:sldId id="632" r:id="rId104"/>
    <p:sldId id="633" r:id="rId105"/>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336600"/>
    <a:srgbClr val="CC00FF"/>
    <a:srgbClr val="FF3300"/>
    <a:srgbClr val="FF9933"/>
    <a:srgbClr val="FF9900"/>
    <a:srgbClr val="33CC33"/>
    <a:srgbClr val="003300"/>
    <a:srgbClr val="FF99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12" autoAdjust="0"/>
    <p:restoredTop sz="94624" autoAdjust="0"/>
  </p:normalViewPr>
  <p:slideViewPr>
    <p:cSldViewPr>
      <p:cViewPr varScale="1">
        <p:scale>
          <a:sx n="70" d="100"/>
          <a:sy n="70" d="100"/>
        </p:scale>
        <p:origin x="1332"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handoutMaster" Target="handoutMasters/handout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viewProps" Target="view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EC08E2-9FEA-45AE-BB6D-8AEAC08DE97D}" type="datetimeFigureOut">
              <a:rPr lang="es-AR" smtClean="0"/>
              <a:pPr/>
              <a:t>16/6/2022</a:t>
            </a:fld>
            <a:endParaRPr lang="es-AR"/>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784F9E-23E2-4001-B390-4F8472775FBF}" type="slidenum">
              <a:rPr lang="es-AR" smtClean="0"/>
              <a:pPr/>
              <a:t>‹Nº›</a:t>
            </a:fld>
            <a:endParaRPr lang="es-AR"/>
          </a:p>
        </p:txBody>
      </p:sp>
    </p:spTree>
    <p:extLst>
      <p:ext uri="{BB962C8B-B14F-4D97-AF65-F5344CB8AC3E}">
        <p14:creationId xmlns:p14="http://schemas.microsoft.com/office/powerpoint/2010/main" val="758186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C169EA-D49A-4DF2-AD63-8DC570729376}" type="datetimeFigureOut">
              <a:rPr lang="es-AR" smtClean="0"/>
              <a:pPr/>
              <a:t>16/6/2022</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DCFF2A-9916-4DBD-A02B-A169CA70F387}" type="slidenum">
              <a:rPr lang="es-AR" smtClean="0"/>
              <a:pPr/>
              <a:t>‹Nº›</a:t>
            </a:fld>
            <a:endParaRPr lang="es-AR"/>
          </a:p>
        </p:txBody>
      </p:sp>
    </p:spTree>
    <p:extLst>
      <p:ext uri="{BB962C8B-B14F-4D97-AF65-F5344CB8AC3E}">
        <p14:creationId xmlns:p14="http://schemas.microsoft.com/office/powerpoint/2010/main" val="3993152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12B1B236-E550-4FF3-A174-94FFBF0FBD31}" type="datetime1">
              <a:rPr lang="es-AR" smtClean="0"/>
              <a:pPr/>
              <a:t>16/6/2022</a:t>
            </a:fld>
            <a:endParaRPr lang="es-AR"/>
          </a:p>
        </p:txBody>
      </p:sp>
      <p:sp>
        <p:nvSpPr>
          <p:cNvPr id="17" name="16 Marcador de pie de página"/>
          <p:cNvSpPr>
            <a:spLocks noGrp="1"/>
          </p:cNvSpPr>
          <p:nvPr>
            <p:ph type="ftr" sz="quarter" idx="11"/>
          </p:nvPr>
        </p:nvSpPr>
        <p:spPr bwMode="auto">
          <a:xfrm rot="5400000">
            <a:off x="7077269" y="4181669"/>
            <a:ext cx="3657600" cy="384048"/>
          </a:xfrm>
        </p:spPr>
        <p:txBody>
          <a:bodyPr/>
          <a:lstStyle/>
          <a:p>
            <a:r>
              <a:rPr lang="es-AR" smtClean="0"/>
              <a:t>Licenciatura  en  Administración</a:t>
            </a:r>
            <a:endParaRPr lang="es-AR"/>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26271F19-C133-4162-BC96-DB42027EB5D9}" type="slidenum">
              <a:rPr lang="es-AR" smtClean="0"/>
              <a:pPr/>
              <a:t>‹Nº›</a:t>
            </a:fld>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5EFCEF8C-09EF-43C7-86A7-E61B455CDF75}" type="datetime1">
              <a:rPr lang="es-AR" smtClean="0"/>
              <a:pPr/>
              <a:t>16/6/2022</a:t>
            </a:fld>
            <a:endParaRPr lang="es-AR"/>
          </a:p>
        </p:txBody>
      </p:sp>
      <p:sp>
        <p:nvSpPr>
          <p:cNvPr id="5" name="4 Marcador de pie de página"/>
          <p:cNvSpPr>
            <a:spLocks noGrp="1"/>
          </p:cNvSpPr>
          <p:nvPr>
            <p:ph type="ftr" sz="quarter" idx="11"/>
          </p:nvPr>
        </p:nvSpPr>
        <p:spPr/>
        <p:txBody>
          <a:bodyPr/>
          <a:lstStyle/>
          <a:p>
            <a:r>
              <a:rPr lang="es-AR" smtClean="0"/>
              <a:t>Licenciatura  en  Administración</a:t>
            </a:r>
            <a:endParaRPr lang="es-AR"/>
          </a:p>
        </p:txBody>
      </p:sp>
      <p:sp>
        <p:nvSpPr>
          <p:cNvPr id="6" name="5 Marcador de número de diapositiva"/>
          <p:cNvSpPr>
            <a:spLocks noGrp="1"/>
          </p:cNvSpPr>
          <p:nvPr>
            <p:ph type="sldNum" sz="quarter" idx="12"/>
          </p:nvPr>
        </p:nvSpPr>
        <p:spPr/>
        <p:txBody>
          <a:bodyPr/>
          <a:lstStyle/>
          <a:p>
            <a:fld id="{26271F19-C133-4162-BC96-DB42027EB5D9}"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40"/>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9"/>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7C9E2D4-60DE-4B0C-846A-DE9E25FCC6F5}" type="datetime1">
              <a:rPr lang="es-AR" smtClean="0"/>
              <a:pPr/>
              <a:t>16/6/2022</a:t>
            </a:fld>
            <a:endParaRPr lang="es-AR"/>
          </a:p>
        </p:txBody>
      </p:sp>
      <p:sp>
        <p:nvSpPr>
          <p:cNvPr id="5" name="4 Marcador de pie de página"/>
          <p:cNvSpPr>
            <a:spLocks noGrp="1"/>
          </p:cNvSpPr>
          <p:nvPr>
            <p:ph type="ftr" sz="quarter" idx="11"/>
          </p:nvPr>
        </p:nvSpPr>
        <p:spPr/>
        <p:txBody>
          <a:bodyPr/>
          <a:lstStyle/>
          <a:p>
            <a:r>
              <a:rPr lang="es-AR" smtClean="0"/>
              <a:t>Licenciatura  en  Administración</a:t>
            </a:r>
            <a:endParaRPr lang="es-AR"/>
          </a:p>
        </p:txBody>
      </p:sp>
      <p:sp>
        <p:nvSpPr>
          <p:cNvPr id="6" name="5 Marcador de número de diapositiva"/>
          <p:cNvSpPr>
            <a:spLocks noGrp="1"/>
          </p:cNvSpPr>
          <p:nvPr>
            <p:ph type="sldNum" sz="quarter" idx="12"/>
          </p:nvPr>
        </p:nvSpPr>
        <p:spPr/>
        <p:txBody>
          <a:bodyPr/>
          <a:lstStyle/>
          <a:p>
            <a:fld id="{26271F19-C133-4162-BC96-DB42027EB5D9}"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6E6C1EF0-602A-4EE1-874C-A2D77DADBC36}" type="datetime1">
              <a:rPr lang="es-AR" smtClean="0"/>
              <a:pPr/>
              <a:t>16/6/2022</a:t>
            </a:fld>
            <a:endParaRPr lang="es-AR"/>
          </a:p>
        </p:txBody>
      </p:sp>
      <p:sp>
        <p:nvSpPr>
          <p:cNvPr id="9" name="8 Marcador de número de diapositiva"/>
          <p:cNvSpPr>
            <a:spLocks noGrp="1"/>
          </p:cNvSpPr>
          <p:nvPr>
            <p:ph type="sldNum" sz="quarter" idx="15"/>
          </p:nvPr>
        </p:nvSpPr>
        <p:spPr/>
        <p:txBody>
          <a:bodyPr rtlCol="0"/>
          <a:lstStyle/>
          <a:p>
            <a:fld id="{26271F19-C133-4162-BC96-DB42027EB5D9}" type="slidenum">
              <a:rPr lang="es-AR" smtClean="0"/>
              <a:pPr/>
              <a:t>‹Nº›</a:t>
            </a:fld>
            <a:endParaRPr lang="es-AR"/>
          </a:p>
        </p:txBody>
      </p:sp>
      <p:sp>
        <p:nvSpPr>
          <p:cNvPr id="10" name="9 Marcador de pie de página"/>
          <p:cNvSpPr>
            <a:spLocks noGrp="1"/>
          </p:cNvSpPr>
          <p:nvPr>
            <p:ph type="ftr" sz="quarter" idx="16"/>
          </p:nvPr>
        </p:nvSpPr>
        <p:spPr/>
        <p:txBody>
          <a:bodyPr rtlCol="0"/>
          <a:lstStyle/>
          <a:p>
            <a:r>
              <a:rPr lang="es-AR" smtClean="0"/>
              <a:t>Licenciatura  en  Administración</a:t>
            </a:r>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1FACD5BF-0AB4-4DD7-9365-1485F75C37A0}" type="datetime1">
              <a:rPr lang="es-AR" smtClean="0"/>
              <a:pPr/>
              <a:t>16/6/2022</a:t>
            </a:fld>
            <a:endParaRPr lang="es-AR"/>
          </a:p>
        </p:txBody>
      </p:sp>
      <p:sp>
        <p:nvSpPr>
          <p:cNvPr id="5" name="4 Marcador de pie de página"/>
          <p:cNvSpPr>
            <a:spLocks noGrp="1"/>
          </p:cNvSpPr>
          <p:nvPr>
            <p:ph type="ftr" sz="quarter" idx="11"/>
          </p:nvPr>
        </p:nvSpPr>
        <p:spPr bwMode="auto">
          <a:xfrm rot="5400000">
            <a:off x="7077456" y="4178808"/>
            <a:ext cx="3657600" cy="384048"/>
          </a:xfrm>
        </p:spPr>
        <p:txBody>
          <a:bodyPr/>
          <a:lstStyle/>
          <a:p>
            <a:r>
              <a:rPr lang="es-AR" smtClean="0"/>
              <a:t>Licenciatura  en  Administración</a:t>
            </a:r>
            <a:endParaRPr lang="es-AR"/>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26271F19-C133-4162-BC96-DB42027EB5D9}" type="slidenum">
              <a:rPr lang="es-AR" smtClean="0"/>
              <a:pPr/>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C2DE71F2-4A8F-44BB-A28B-D6B95BAEB7BC}" type="datetime1">
              <a:rPr lang="es-AR" smtClean="0"/>
              <a:pPr/>
              <a:t>16/6/2022</a:t>
            </a:fld>
            <a:endParaRPr lang="es-AR"/>
          </a:p>
        </p:txBody>
      </p:sp>
      <p:sp>
        <p:nvSpPr>
          <p:cNvPr id="6" name="5 Marcador de pie de página"/>
          <p:cNvSpPr>
            <a:spLocks noGrp="1"/>
          </p:cNvSpPr>
          <p:nvPr>
            <p:ph type="ftr" sz="quarter" idx="11"/>
          </p:nvPr>
        </p:nvSpPr>
        <p:spPr/>
        <p:txBody>
          <a:bodyPr/>
          <a:lstStyle/>
          <a:p>
            <a:r>
              <a:rPr lang="es-AR" smtClean="0"/>
              <a:t>Licenciatura  en  Administración</a:t>
            </a:r>
            <a:endParaRPr lang="es-AR"/>
          </a:p>
        </p:txBody>
      </p:sp>
      <p:sp>
        <p:nvSpPr>
          <p:cNvPr id="7" name="6 Marcador de número de diapositiva"/>
          <p:cNvSpPr>
            <a:spLocks noGrp="1"/>
          </p:cNvSpPr>
          <p:nvPr>
            <p:ph type="sldNum" sz="quarter" idx="12"/>
          </p:nvPr>
        </p:nvSpPr>
        <p:spPr/>
        <p:txBody>
          <a:bodyPr/>
          <a:lstStyle/>
          <a:p>
            <a:fld id="{26271F19-C133-4162-BC96-DB42027EB5D9}" type="slidenum">
              <a:rPr lang="es-AR" smtClean="0"/>
              <a:pPr/>
              <a:t>‹Nº›</a:t>
            </a:fld>
            <a:endParaRPr lang="es-AR"/>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FD0B13F7-951E-491A-A14A-B3F0830D97F1}" type="datetime1">
              <a:rPr lang="es-AR" smtClean="0"/>
              <a:pPr/>
              <a:t>16/6/2022</a:t>
            </a:fld>
            <a:endParaRPr lang="es-AR"/>
          </a:p>
        </p:txBody>
      </p:sp>
      <p:sp>
        <p:nvSpPr>
          <p:cNvPr id="8" name="7 Marcador de pie de página"/>
          <p:cNvSpPr>
            <a:spLocks noGrp="1"/>
          </p:cNvSpPr>
          <p:nvPr>
            <p:ph type="ftr" sz="quarter" idx="11"/>
          </p:nvPr>
        </p:nvSpPr>
        <p:spPr/>
        <p:txBody>
          <a:bodyPr/>
          <a:lstStyle/>
          <a:p>
            <a:r>
              <a:rPr lang="es-AR" smtClean="0"/>
              <a:t>Licenciatura  en  Administración</a:t>
            </a:r>
            <a:endParaRPr lang="es-AR"/>
          </a:p>
        </p:txBody>
      </p:sp>
      <p:sp>
        <p:nvSpPr>
          <p:cNvPr id="9" name="8 Marcador de número de diapositiva"/>
          <p:cNvSpPr>
            <a:spLocks noGrp="1"/>
          </p:cNvSpPr>
          <p:nvPr>
            <p:ph type="sldNum" sz="quarter" idx="12"/>
          </p:nvPr>
        </p:nvSpPr>
        <p:spPr/>
        <p:txBody>
          <a:bodyPr/>
          <a:lstStyle/>
          <a:p>
            <a:fld id="{26271F19-C133-4162-BC96-DB42027EB5D9}" type="slidenum">
              <a:rPr lang="es-AR" smtClean="0"/>
              <a:pPr/>
              <a:t>‹Nº›</a:t>
            </a:fld>
            <a:endParaRPr lang="es-AR"/>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63EE2E1B-793A-43A3-9C55-F7A678362396}" type="datetime1">
              <a:rPr lang="es-AR" smtClean="0"/>
              <a:pPr/>
              <a:t>16/6/2022</a:t>
            </a:fld>
            <a:endParaRPr lang="es-AR"/>
          </a:p>
        </p:txBody>
      </p:sp>
      <p:sp>
        <p:nvSpPr>
          <p:cNvPr id="7" name="6 Marcador de número de diapositiva"/>
          <p:cNvSpPr>
            <a:spLocks noGrp="1"/>
          </p:cNvSpPr>
          <p:nvPr>
            <p:ph type="sldNum" sz="quarter" idx="11"/>
          </p:nvPr>
        </p:nvSpPr>
        <p:spPr/>
        <p:txBody>
          <a:bodyPr rtlCol="0"/>
          <a:lstStyle/>
          <a:p>
            <a:fld id="{26271F19-C133-4162-BC96-DB42027EB5D9}" type="slidenum">
              <a:rPr lang="es-AR" smtClean="0"/>
              <a:pPr/>
              <a:t>‹Nº›</a:t>
            </a:fld>
            <a:endParaRPr lang="es-AR"/>
          </a:p>
        </p:txBody>
      </p:sp>
      <p:sp>
        <p:nvSpPr>
          <p:cNvPr id="8" name="7 Marcador de pie de página"/>
          <p:cNvSpPr>
            <a:spLocks noGrp="1"/>
          </p:cNvSpPr>
          <p:nvPr>
            <p:ph type="ftr" sz="quarter" idx="12"/>
          </p:nvPr>
        </p:nvSpPr>
        <p:spPr/>
        <p:txBody>
          <a:bodyPr rtlCol="0"/>
          <a:lstStyle/>
          <a:p>
            <a:r>
              <a:rPr lang="es-AR" smtClean="0"/>
              <a:t>Licenciatura  en  Administración</a:t>
            </a:r>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9C96294-7C86-4001-8A35-18BAB5EF6947}" type="datetime1">
              <a:rPr lang="es-AR" smtClean="0"/>
              <a:pPr/>
              <a:t>16/6/2022</a:t>
            </a:fld>
            <a:endParaRPr lang="es-AR"/>
          </a:p>
        </p:txBody>
      </p:sp>
      <p:sp>
        <p:nvSpPr>
          <p:cNvPr id="3" name="2 Marcador de pie de página"/>
          <p:cNvSpPr>
            <a:spLocks noGrp="1"/>
          </p:cNvSpPr>
          <p:nvPr>
            <p:ph type="ftr" sz="quarter" idx="11"/>
          </p:nvPr>
        </p:nvSpPr>
        <p:spPr/>
        <p:txBody>
          <a:bodyPr/>
          <a:lstStyle/>
          <a:p>
            <a:r>
              <a:rPr lang="es-AR" smtClean="0"/>
              <a:t>Licenciatura  en  Administración</a:t>
            </a:r>
            <a:endParaRPr lang="es-AR"/>
          </a:p>
        </p:txBody>
      </p:sp>
      <p:sp>
        <p:nvSpPr>
          <p:cNvPr id="4" name="3 Marcador de número de diapositiva"/>
          <p:cNvSpPr>
            <a:spLocks noGrp="1"/>
          </p:cNvSpPr>
          <p:nvPr>
            <p:ph type="sldNum" sz="quarter" idx="12"/>
          </p:nvPr>
        </p:nvSpPr>
        <p:spPr/>
        <p:txBody>
          <a:bodyPr/>
          <a:lstStyle/>
          <a:p>
            <a:fld id="{26271F19-C133-4162-BC96-DB42027EB5D9}"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1"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55FFE8F8-2529-4480-A56C-6270E43ABE46}" type="datetime1">
              <a:rPr lang="es-AR" smtClean="0"/>
              <a:pPr/>
              <a:t>16/6/2022</a:t>
            </a:fld>
            <a:endParaRPr lang="es-AR"/>
          </a:p>
        </p:txBody>
      </p:sp>
      <p:sp>
        <p:nvSpPr>
          <p:cNvPr id="22" name="21 Marcador de número de diapositiva"/>
          <p:cNvSpPr>
            <a:spLocks noGrp="1"/>
          </p:cNvSpPr>
          <p:nvPr>
            <p:ph type="sldNum" sz="quarter" idx="15"/>
          </p:nvPr>
        </p:nvSpPr>
        <p:spPr/>
        <p:txBody>
          <a:bodyPr rtlCol="0"/>
          <a:lstStyle/>
          <a:p>
            <a:fld id="{26271F19-C133-4162-BC96-DB42027EB5D9}" type="slidenum">
              <a:rPr lang="es-AR" smtClean="0"/>
              <a:pPr/>
              <a:t>‹Nº›</a:t>
            </a:fld>
            <a:endParaRPr lang="es-AR"/>
          </a:p>
        </p:txBody>
      </p:sp>
      <p:sp>
        <p:nvSpPr>
          <p:cNvPr id="23" name="22 Marcador de pie de página"/>
          <p:cNvSpPr>
            <a:spLocks noGrp="1"/>
          </p:cNvSpPr>
          <p:nvPr>
            <p:ph type="ftr" sz="quarter" idx="16"/>
          </p:nvPr>
        </p:nvSpPr>
        <p:spPr/>
        <p:txBody>
          <a:bodyPr rtlCol="0"/>
          <a:lstStyle/>
          <a:p>
            <a:r>
              <a:rPr lang="es-AR" smtClean="0"/>
              <a:t>Licenciatura  en  Administración</a:t>
            </a:r>
            <a:endParaRPr lang="es-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9"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2A012BF7-F45A-43A7-9A50-454D098D587A}" type="datetime1">
              <a:rPr lang="es-AR" smtClean="0"/>
              <a:pPr/>
              <a:t>16/6/2022</a:t>
            </a:fld>
            <a:endParaRPr lang="es-AR"/>
          </a:p>
        </p:txBody>
      </p:sp>
      <p:sp>
        <p:nvSpPr>
          <p:cNvPr id="18" name="17 Marcador de número de diapositiva"/>
          <p:cNvSpPr>
            <a:spLocks noGrp="1"/>
          </p:cNvSpPr>
          <p:nvPr>
            <p:ph type="sldNum" sz="quarter" idx="11"/>
          </p:nvPr>
        </p:nvSpPr>
        <p:spPr/>
        <p:txBody>
          <a:bodyPr rtlCol="0"/>
          <a:lstStyle/>
          <a:p>
            <a:fld id="{26271F19-C133-4162-BC96-DB42027EB5D9}" type="slidenum">
              <a:rPr lang="es-AR" smtClean="0"/>
              <a:pPr/>
              <a:t>‹Nº›</a:t>
            </a:fld>
            <a:endParaRPr lang="es-AR"/>
          </a:p>
        </p:txBody>
      </p:sp>
      <p:sp>
        <p:nvSpPr>
          <p:cNvPr id="21" name="20 Marcador de pie de página"/>
          <p:cNvSpPr>
            <a:spLocks noGrp="1"/>
          </p:cNvSpPr>
          <p:nvPr>
            <p:ph type="ftr" sz="quarter" idx="12"/>
          </p:nvPr>
        </p:nvSpPr>
        <p:spPr/>
        <p:txBody>
          <a:bodyPr rtlCol="0"/>
          <a:lstStyle/>
          <a:p>
            <a:r>
              <a:rPr lang="es-AR" smtClean="0"/>
              <a:t>Licenciatura  en  Administración</a:t>
            </a:r>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914A306-949D-4C5A-94C8-DA0FBCA1A3EE}" type="datetime1">
              <a:rPr lang="es-AR" smtClean="0"/>
              <a:pPr/>
              <a:t>16/6/2022</a:t>
            </a:fld>
            <a:endParaRPr lang="es-AR"/>
          </a:p>
        </p:txBody>
      </p:sp>
      <p:sp>
        <p:nvSpPr>
          <p:cNvPr id="3" name="2 Marcador de pie de página"/>
          <p:cNvSpPr>
            <a:spLocks noGrp="1"/>
          </p:cNvSpPr>
          <p:nvPr>
            <p:ph type="ftr" sz="quarter" idx="3"/>
          </p:nvPr>
        </p:nvSpPr>
        <p:spPr>
          <a:xfrm rot="5400000">
            <a:off x="6990187"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s-AR" smtClean="0"/>
              <a:t>Licenciatura  en  Administración</a:t>
            </a:r>
            <a:endParaRPr lang="es-AR"/>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6271F19-C133-4162-BC96-DB42027EB5D9}"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sldNum="0"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684584" y="260648"/>
            <a:ext cx="9144000" cy="3170099"/>
          </a:xfrm>
          <a:prstGeom prst="rect">
            <a:avLst/>
          </a:prstGeom>
          <a:noFill/>
        </p:spPr>
        <p:txBody>
          <a:bodyPr wrap="square" rtlCol="0">
            <a:spAutoFit/>
          </a:bodyPr>
          <a:lstStyle/>
          <a:p>
            <a:pPr algn="ctr">
              <a:lnSpc>
                <a:spcPct val="200000"/>
              </a:lnSpc>
            </a:pPr>
            <a:r>
              <a:rPr lang="es-AR" sz="5000" b="1" dirty="0" smtClean="0">
                <a:solidFill>
                  <a:schemeClr val="tx1">
                    <a:lumMod val="85000"/>
                    <a:lumOff val="15000"/>
                  </a:schemeClr>
                </a:solidFill>
                <a:effectLst>
                  <a:outerShdw blurRad="38100" dist="38100" dir="2700000" algn="tl">
                    <a:srgbClr val="000000">
                      <a:alpha val="43137"/>
                    </a:srgbClr>
                  </a:outerShdw>
                </a:effectLst>
              </a:rPr>
              <a:t>PRUEBA PERICIAL</a:t>
            </a:r>
          </a:p>
          <a:p>
            <a:pPr algn="ctr">
              <a:lnSpc>
                <a:spcPct val="200000"/>
              </a:lnSpc>
            </a:pPr>
            <a:r>
              <a:rPr lang="es-AR" sz="5000" b="1" dirty="0" smtClean="0">
                <a:solidFill>
                  <a:schemeClr val="tx1">
                    <a:lumMod val="85000"/>
                    <a:lumOff val="15000"/>
                  </a:schemeClr>
                </a:solidFill>
                <a:effectLst>
                  <a:outerShdw blurRad="38100" dist="38100" dir="2700000" algn="tl">
                    <a:srgbClr val="000000">
                      <a:alpha val="43137"/>
                    </a:srgbClr>
                  </a:outerShdw>
                </a:effectLst>
              </a:rPr>
              <a:t>EN EL FUERO CIVIL</a:t>
            </a:r>
            <a:endParaRPr lang="es-AR" sz="5000" b="1" dirty="0">
              <a:solidFill>
                <a:schemeClr val="tx1">
                  <a:lumMod val="85000"/>
                  <a:lumOff val="15000"/>
                </a:schemeClr>
              </a:solidFill>
              <a:effectLst>
                <a:outerShdw blurRad="38100" dist="38100" dir="2700000" algn="tl">
                  <a:srgbClr val="000000">
                    <a:alpha val="43137"/>
                  </a:srgbClr>
                </a:outerShdw>
              </a:effectLst>
            </a:endParaRPr>
          </a:p>
        </p:txBody>
      </p:sp>
      <p:sp>
        <p:nvSpPr>
          <p:cNvPr id="5" name="4 CuadroTexto"/>
          <p:cNvSpPr txBox="1"/>
          <p:nvPr/>
        </p:nvSpPr>
        <p:spPr>
          <a:xfrm>
            <a:off x="1934732" y="5445224"/>
            <a:ext cx="6643703" cy="1215717"/>
          </a:xfrm>
          <a:prstGeom prst="rect">
            <a:avLst/>
          </a:prstGeom>
          <a:noFill/>
        </p:spPr>
        <p:txBody>
          <a:bodyPr wrap="square" rtlCol="0">
            <a:spAutoFit/>
          </a:bodyPr>
          <a:lstStyle/>
          <a:p>
            <a:pPr algn="r"/>
            <a:endParaRPr lang="es-AR" sz="2500" b="1" dirty="0" smtClean="0">
              <a:effectLst>
                <a:outerShdw blurRad="38100" dist="38100" dir="2700000" algn="tl">
                  <a:srgbClr val="000000">
                    <a:alpha val="43137"/>
                  </a:srgbClr>
                </a:outerShdw>
              </a:effectLst>
            </a:endParaRPr>
          </a:p>
          <a:p>
            <a:pPr algn="ctr"/>
            <a:r>
              <a:rPr lang="es-AR" sz="2300" b="1" dirty="0" smtClean="0">
                <a:effectLst>
                  <a:outerShdw blurRad="38100" dist="38100" dir="2700000" algn="tl">
                    <a:srgbClr val="000000">
                      <a:alpha val="43137"/>
                    </a:srgbClr>
                  </a:outerShdw>
                </a:effectLst>
              </a:rPr>
              <a:t>San Rafael, 16 de junio de 2022</a:t>
            </a:r>
          </a:p>
          <a:p>
            <a:pPr algn="r"/>
            <a:endParaRPr lang="es-AR" sz="2500" b="1" dirty="0" smtClean="0">
              <a:effectLst>
                <a:outerShdw blurRad="38100" dist="38100" dir="2700000" algn="tl">
                  <a:srgbClr val="000000">
                    <a:alpha val="43137"/>
                  </a:srgbClr>
                </a:outerShdw>
              </a:effectLst>
            </a:endParaRPr>
          </a:p>
        </p:txBody>
      </p:sp>
      <p:sp>
        <p:nvSpPr>
          <p:cNvPr id="6" name="4 CuadroTexto"/>
          <p:cNvSpPr txBox="1"/>
          <p:nvPr/>
        </p:nvSpPr>
        <p:spPr>
          <a:xfrm>
            <a:off x="1907704" y="3789040"/>
            <a:ext cx="6643703" cy="1215717"/>
          </a:xfrm>
          <a:prstGeom prst="rect">
            <a:avLst/>
          </a:prstGeom>
          <a:noFill/>
        </p:spPr>
        <p:txBody>
          <a:bodyPr wrap="square" rtlCol="0">
            <a:spAutoFit/>
          </a:bodyPr>
          <a:lstStyle/>
          <a:p>
            <a:pPr algn="r"/>
            <a:endParaRPr lang="es-AR" sz="2500" b="1" dirty="0" smtClean="0">
              <a:effectLst>
                <a:outerShdw blurRad="38100" dist="38100" dir="2700000" algn="tl">
                  <a:srgbClr val="000000">
                    <a:alpha val="43137"/>
                  </a:srgbClr>
                </a:outerShdw>
              </a:effectLst>
            </a:endParaRPr>
          </a:p>
          <a:p>
            <a:pPr algn="ctr"/>
            <a:r>
              <a:rPr lang="es-AR" sz="2300" b="1" dirty="0" smtClean="0">
                <a:effectLst>
                  <a:outerShdw blurRad="38100" dist="38100" dir="2700000" algn="tl">
                    <a:srgbClr val="000000">
                      <a:alpha val="43137"/>
                    </a:srgbClr>
                  </a:outerShdw>
                </a:effectLst>
              </a:rPr>
              <a:t>ASPECTOS PRÁCTICOS</a:t>
            </a:r>
          </a:p>
          <a:p>
            <a:pPr algn="r"/>
            <a:endParaRPr lang="es-AR" sz="2500" b="1" dirty="0" smtClean="0">
              <a:effectLst>
                <a:outerShdw blurRad="38100" dist="38100" dir="2700000" algn="tl">
                  <a:srgbClr val="000000">
                    <a:alpha val="43137"/>
                  </a:srgbClr>
                </a:outerShdw>
              </a:effectLs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147732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RECAUDO DE ADMISIBILIDAD</a:t>
            </a:r>
            <a:endParaRPr lang="es-AR" sz="4500" dirty="0"/>
          </a:p>
        </p:txBody>
      </p:sp>
      <p:sp>
        <p:nvSpPr>
          <p:cNvPr id="7" name="6 Rectángulo"/>
          <p:cNvSpPr/>
          <p:nvPr/>
        </p:nvSpPr>
        <p:spPr>
          <a:xfrm>
            <a:off x="179512" y="2132856"/>
            <a:ext cx="8568952" cy="6709529"/>
          </a:xfrm>
          <a:prstGeom prst="rect">
            <a:avLst/>
          </a:prstGeom>
        </p:spPr>
        <p:txBody>
          <a:bodyPr wrap="square">
            <a:spAutoFit/>
          </a:bodyPr>
          <a:lstStyle/>
          <a:p>
            <a:pPr algn="ctr">
              <a:lnSpc>
                <a:spcPct val="150000"/>
              </a:lnSpc>
            </a:pPr>
            <a:r>
              <a:rPr lang="es-AR" sz="3500" b="1" dirty="0" smtClean="0">
                <a:solidFill>
                  <a:srgbClr val="FF0000"/>
                </a:solidFill>
              </a:rPr>
              <a:t>PUNTOS DE PERICIA</a:t>
            </a:r>
          </a:p>
          <a:p>
            <a:pPr algn="ctr"/>
            <a:endParaRPr lang="es-AR" sz="2000" b="1" dirty="0" smtClean="0"/>
          </a:p>
          <a:p>
            <a:pPr algn="ctr"/>
            <a:r>
              <a:rPr lang="es-AR" sz="2000" b="1" dirty="0" smtClean="0"/>
              <a:t>ART</a:t>
            </a:r>
            <a:r>
              <a:rPr lang="es-AR" sz="2000" b="1" dirty="0"/>
              <a:t>. 180 DICTAMENES E INFORMES DE </a:t>
            </a:r>
            <a:r>
              <a:rPr lang="es-AR" sz="2000" b="1" dirty="0" smtClean="0"/>
              <a:t>PERITOS</a:t>
            </a:r>
            <a:endParaRPr lang="es-AR" sz="2000" dirty="0"/>
          </a:p>
          <a:p>
            <a:pPr algn="ctr"/>
            <a:r>
              <a:rPr lang="es-AR" sz="2000" b="1" dirty="0" smtClean="0"/>
              <a:t>I</a:t>
            </a:r>
            <a:r>
              <a:rPr lang="es-AR" sz="2000" b="1" dirty="0"/>
              <a:t>.-</a:t>
            </a:r>
            <a:r>
              <a:rPr lang="es-AR" sz="2000" dirty="0"/>
              <a:t> </a:t>
            </a:r>
            <a:r>
              <a:rPr lang="es-AR" sz="2000" b="1" dirty="0"/>
              <a:t>Cuando se ofrezca</a:t>
            </a:r>
            <a:r>
              <a:rPr lang="es-AR" sz="2000" dirty="0"/>
              <a:t> prueba de informe o de dictámenes de peritos o de expertos, </a:t>
            </a:r>
            <a:r>
              <a:rPr lang="es-AR" sz="2000" b="1" dirty="0"/>
              <a:t>habiéndose acompañado oportunamente los puntos sobre las cuales </a:t>
            </a:r>
            <a:r>
              <a:rPr lang="es-AR" sz="2000" b="1" dirty="0" smtClean="0"/>
              <a:t>versará…</a:t>
            </a:r>
            <a:endParaRPr lang="es-AR" sz="3500" b="1" dirty="0" smtClean="0"/>
          </a:p>
          <a:p>
            <a:pPr algn="ctr">
              <a:lnSpc>
                <a:spcPct val="150000"/>
              </a:lnSpc>
            </a:pPr>
            <a:endParaRPr lang="es-AR" sz="2000" b="1" dirty="0" smtClean="0"/>
          </a:p>
          <a:p>
            <a:pPr marL="342900" indent="-342900" algn="ctr">
              <a:lnSpc>
                <a:spcPct val="150000"/>
              </a:lnSpc>
              <a:buFont typeface="Arial" panose="020B0604020202020204" pitchFamily="34" charset="0"/>
              <a:buChar char="•"/>
            </a:pPr>
            <a:r>
              <a:rPr lang="es-AR" sz="2000" b="1" dirty="0" smtClean="0"/>
              <a:t>Importancia</a:t>
            </a:r>
          </a:p>
          <a:p>
            <a:pPr marL="342900" indent="-342900" algn="ctr">
              <a:lnSpc>
                <a:spcPct val="150000"/>
              </a:lnSpc>
              <a:buFont typeface="Arial" panose="020B0604020202020204" pitchFamily="34" charset="0"/>
              <a:buChar char="•"/>
            </a:pPr>
            <a:r>
              <a:rPr lang="es-AR" sz="2000" b="1" dirty="0" smtClean="0"/>
              <a:t>Modificación/Ampliación por la parte</a:t>
            </a:r>
          </a:p>
          <a:p>
            <a:pPr marL="342900" indent="-342900" algn="ctr">
              <a:lnSpc>
                <a:spcPct val="150000"/>
              </a:lnSpc>
              <a:buFont typeface="Arial" panose="020B0604020202020204" pitchFamily="34" charset="0"/>
              <a:buChar char="•"/>
            </a:pPr>
            <a:r>
              <a:rPr lang="es-AR" sz="2000" b="1" dirty="0" smtClean="0"/>
              <a:t>Facultades del Juez</a:t>
            </a:r>
          </a:p>
          <a:p>
            <a:pPr algn="ctr">
              <a:lnSpc>
                <a:spcPct val="150000"/>
              </a:lnSpc>
            </a:pPr>
            <a:endParaRPr lang="es-AR" sz="3500" b="1" dirty="0" smtClean="0"/>
          </a:p>
          <a:p>
            <a:pPr algn="ctr">
              <a:lnSpc>
                <a:spcPct val="150000"/>
              </a:lnSpc>
            </a:pPr>
            <a:endParaRPr lang="es-AR" sz="3500" b="1" dirty="0"/>
          </a:p>
          <a:p>
            <a:pPr algn="ctr">
              <a:lnSpc>
                <a:spcPct val="150000"/>
              </a:lnSpc>
            </a:pPr>
            <a:endParaRPr lang="es-AR" sz="3500" b="1" dirty="0" smtClean="0"/>
          </a:p>
        </p:txBody>
      </p:sp>
    </p:spTree>
    <p:extLst>
      <p:ext uri="{BB962C8B-B14F-4D97-AF65-F5344CB8AC3E}">
        <p14:creationId xmlns:p14="http://schemas.microsoft.com/office/powerpoint/2010/main" val="1957748955"/>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OBLIGADOS AL PAGO</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6268" y="548680"/>
            <a:ext cx="9017732" cy="5586145"/>
          </a:xfrm>
          <a:prstGeom prst="rect">
            <a:avLst/>
          </a:prstGeom>
        </p:spPr>
        <p:txBody>
          <a:bodyPr wrap="square">
            <a:spAutoFit/>
          </a:bodyPr>
          <a:lstStyle/>
          <a:p>
            <a:r>
              <a:rPr lang="es-AR" sz="1500" dirty="0"/>
              <a:t> </a:t>
            </a:r>
          </a:p>
          <a:p>
            <a:endParaRPr lang="es-AR" b="1" dirty="0" smtClean="0">
              <a:solidFill>
                <a:srgbClr val="C00000"/>
              </a:solidFill>
            </a:endParaRPr>
          </a:p>
          <a:p>
            <a:pPr algn="just"/>
            <a:r>
              <a:rPr lang="es-AR" b="1" dirty="0"/>
              <a:t>ART. 38 DERECHOS A LAS COSTAS. </a:t>
            </a:r>
          </a:p>
          <a:p>
            <a:pPr algn="just"/>
            <a:r>
              <a:rPr lang="es-AR" dirty="0"/>
              <a:t>I.- En el caso de condena en costas, los profesionales y demás auxiliares que tengan honorarios o gastos incluidos en dicha condena, </a:t>
            </a:r>
            <a:r>
              <a:rPr lang="es-AR" b="1" u="sng" dirty="0"/>
              <a:t>tendrán opción</a:t>
            </a:r>
            <a:r>
              <a:rPr lang="es-AR" u="sng" dirty="0"/>
              <a:t> </a:t>
            </a:r>
            <a:r>
              <a:rPr lang="es-AR" dirty="0"/>
              <a:t>a cobrarlos del </a:t>
            </a:r>
            <a:r>
              <a:rPr lang="es-AR" dirty="0" smtClean="0">
                <a:solidFill>
                  <a:srgbClr val="C00000"/>
                </a:solidFill>
              </a:rPr>
              <a:t>CONDENADO EN COSTAS </a:t>
            </a:r>
            <a:r>
              <a:rPr lang="es-AR" b="1" dirty="0" smtClean="0"/>
              <a:t>o</a:t>
            </a:r>
            <a:r>
              <a:rPr lang="es-AR" dirty="0" smtClean="0"/>
              <a:t> </a:t>
            </a:r>
            <a:r>
              <a:rPr lang="es-AR" dirty="0"/>
              <a:t>del </a:t>
            </a:r>
            <a:r>
              <a:rPr lang="es-AR" dirty="0" smtClean="0">
                <a:solidFill>
                  <a:srgbClr val="C00000"/>
                </a:solidFill>
              </a:rPr>
              <a:t>LITIGANTE</a:t>
            </a:r>
            <a:r>
              <a:rPr lang="es-AR" dirty="0" smtClean="0"/>
              <a:t> </a:t>
            </a:r>
            <a:r>
              <a:rPr lang="es-AR" dirty="0"/>
              <a:t>a quien representaron o patrocinaron o </a:t>
            </a:r>
            <a:r>
              <a:rPr lang="es-AR" dirty="0" smtClean="0">
                <a:solidFill>
                  <a:srgbClr val="C00000"/>
                </a:solidFill>
              </a:rPr>
              <a:t>QUE MOTIVÓ LA ACTUACIÓN</a:t>
            </a:r>
            <a:r>
              <a:rPr lang="es-AR" dirty="0" smtClean="0"/>
              <a:t>, </a:t>
            </a:r>
            <a:r>
              <a:rPr lang="es-AR" dirty="0"/>
              <a:t>el servicio o el gasto. En este último caso, el vencedor puede repetir lo pagado e incluirlo en la condena, del obligado por ella conforme al artículo precedente.</a:t>
            </a:r>
          </a:p>
          <a:p>
            <a:r>
              <a:rPr lang="es-AR" dirty="0"/>
              <a:t> </a:t>
            </a:r>
          </a:p>
          <a:p>
            <a:r>
              <a:rPr lang="es-AR" b="1" dirty="0"/>
              <a:t>ART. 309 EJECUCIÓN DE HONORARIOS.-</a:t>
            </a:r>
            <a:endParaRPr lang="es-AR" dirty="0"/>
          </a:p>
          <a:p>
            <a:r>
              <a:rPr lang="es-AR" dirty="0"/>
              <a:t>I.- La ejecución procede en contra del patrocinado, mandante o </a:t>
            </a:r>
            <a:r>
              <a:rPr lang="es-AR" dirty="0" smtClean="0">
                <a:solidFill>
                  <a:srgbClr val="C00000"/>
                </a:solidFill>
              </a:rPr>
              <a:t>PERSONA QUE PROPUSO LA MEDIDA </a:t>
            </a:r>
            <a:r>
              <a:rPr lang="es-AR" dirty="0" smtClean="0"/>
              <a:t>que </a:t>
            </a:r>
            <a:r>
              <a:rPr lang="es-AR" dirty="0"/>
              <a:t>dio lugar al trabajo, </a:t>
            </a:r>
            <a:r>
              <a:rPr lang="es-AR" b="1" dirty="0"/>
              <a:t>o</a:t>
            </a:r>
            <a:r>
              <a:rPr lang="es-AR" dirty="0"/>
              <a:t> bien del </a:t>
            </a:r>
            <a:r>
              <a:rPr lang="es-AR" dirty="0" smtClean="0">
                <a:solidFill>
                  <a:srgbClr val="C00000"/>
                </a:solidFill>
              </a:rPr>
              <a:t>CONDENADO EN COSTAS</a:t>
            </a:r>
            <a:r>
              <a:rPr lang="es-AR" dirty="0" smtClean="0"/>
              <a:t>, </a:t>
            </a:r>
            <a:r>
              <a:rPr lang="es-AR" dirty="0"/>
              <a:t>si el honorario estuviere incluido en dicha condena y en la proporción allí establecida, </a:t>
            </a:r>
            <a:r>
              <a:rPr lang="es-AR" b="1" u="sng" dirty="0"/>
              <a:t>a opción del ejecutante</a:t>
            </a:r>
            <a:r>
              <a:rPr lang="es-AR" dirty="0"/>
              <a:t>.</a:t>
            </a:r>
          </a:p>
          <a:p>
            <a:r>
              <a:rPr lang="es-AR" dirty="0"/>
              <a:t> </a:t>
            </a:r>
          </a:p>
          <a:p>
            <a:r>
              <a:rPr lang="es-AR" dirty="0"/>
              <a:t>II.- En el caso de honorarios devengados en medidas decretadas </a:t>
            </a:r>
            <a:r>
              <a:rPr lang="es-AR" b="1" dirty="0"/>
              <a:t>de oficio</a:t>
            </a:r>
            <a:r>
              <a:rPr lang="es-AR" dirty="0"/>
              <a:t>, ambos litigantes son responsables del </a:t>
            </a:r>
            <a:r>
              <a:rPr lang="es-AR" b="1" dirty="0"/>
              <a:t>cincuenta por ciento (50%)</a:t>
            </a:r>
            <a:r>
              <a:rPr lang="es-AR" dirty="0"/>
              <a:t>, </a:t>
            </a:r>
            <a:r>
              <a:rPr lang="es-AR" b="1" dirty="0"/>
              <a:t>sin perjuicio</a:t>
            </a:r>
            <a:r>
              <a:rPr lang="es-AR" dirty="0"/>
              <a:t> del derecho de repetición concedido por este Art. en contra del </a:t>
            </a:r>
            <a:r>
              <a:rPr lang="es-AR" b="1" dirty="0"/>
              <a:t>condenado en costas</a:t>
            </a:r>
            <a:endParaRPr lang="es-AR" dirty="0"/>
          </a:p>
          <a:p>
            <a:endParaRPr lang="es-AR" dirty="0"/>
          </a:p>
        </p:txBody>
      </p:sp>
    </p:spTree>
    <p:extLst>
      <p:ext uri="{BB962C8B-B14F-4D97-AF65-F5344CB8AC3E}">
        <p14:creationId xmlns:p14="http://schemas.microsoft.com/office/powerpoint/2010/main" val="2260058875"/>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70870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OBLIGADOS AL PAGO</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2000" b="1" dirty="0" smtClean="0">
              <a:solidFill>
                <a:srgbClr val="C00000"/>
              </a:solidFill>
            </a:endParaRPr>
          </a:p>
          <a:p>
            <a:pPr algn="just">
              <a:lnSpc>
                <a:spcPct val="150000"/>
              </a:lnSpc>
            </a:pPr>
            <a:endParaRPr lang="es-AR" sz="2000" b="1" dirty="0">
              <a:solidFill>
                <a:srgbClr val="C00000"/>
              </a:solidFill>
            </a:endParaRPr>
          </a:p>
          <a:p>
            <a:pPr algn="just">
              <a:lnSpc>
                <a:spcPct val="150000"/>
              </a:lnSpc>
            </a:pPr>
            <a:endParaRPr lang="es-AR" sz="2000" b="1" dirty="0" smtClean="0">
              <a:solidFill>
                <a:srgbClr val="C00000"/>
              </a:solidFill>
            </a:endParaRP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6268" y="548680"/>
            <a:ext cx="9017732" cy="5863144"/>
          </a:xfrm>
          <a:prstGeom prst="rect">
            <a:avLst/>
          </a:prstGeom>
        </p:spPr>
        <p:txBody>
          <a:bodyPr wrap="square">
            <a:spAutoFit/>
          </a:bodyPr>
          <a:lstStyle/>
          <a:p>
            <a:r>
              <a:rPr lang="es-AR" sz="1500" dirty="0"/>
              <a:t> </a:t>
            </a:r>
          </a:p>
          <a:p>
            <a:endParaRPr lang="es-AR" b="1" dirty="0" smtClean="0">
              <a:solidFill>
                <a:srgbClr val="C00000"/>
              </a:solidFill>
            </a:endParaRPr>
          </a:p>
          <a:p>
            <a:pPr algn="just"/>
            <a:r>
              <a:rPr lang="es-AR" b="1" dirty="0" smtClean="0"/>
              <a:t>¿¿OPCIÓN??</a:t>
            </a:r>
          </a:p>
          <a:p>
            <a:pPr algn="just"/>
            <a:endParaRPr lang="es-AR" b="1" dirty="0"/>
          </a:p>
          <a:p>
            <a:pPr algn="just"/>
            <a:endParaRPr lang="es-AR" b="1" dirty="0"/>
          </a:p>
          <a:p>
            <a:pPr algn="just"/>
            <a:r>
              <a:rPr lang="es-AR" dirty="0">
                <a:solidFill>
                  <a:srgbClr val="0070C0"/>
                </a:solidFill>
              </a:rPr>
              <a:t>la opción pone un valladar a la pretensión ejecutoria, porque exige del ejecutante la elección previa del sujeto </a:t>
            </a:r>
            <a:r>
              <a:rPr lang="es-AR" dirty="0" err="1">
                <a:solidFill>
                  <a:srgbClr val="0070C0"/>
                </a:solidFill>
              </a:rPr>
              <a:t>pasivo.Expte</a:t>
            </a:r>
            <a:r>
              <a:rPr lang="es-AR" dirty="0">
                <a:solidFill>
                  <a:srgbClr val="0070C0"/>
                </a:solidFill>
              </a:rPr>
              <a:t>.: 30322 - OSTROPOSKY, PERLA GLADYS C/NAIGUS, ENRIQUE HECTOR P/EJ. RESOL JUD. (HONORARIOS)Fecha: 18/12/2007 - </a:t>
            </a:r>
            <a:r>
              <a:rPr lang="es-AR" dirty="0" err="1">
                <a:solidFill>
                  <a:srgbClr val="0070C0"/>
                </a:solidFill>
              </a:rPr>
              <a:t>SENTENCIATribunal</a:t>
            </a:r>
            <a:r>
              <a:rPr lang="es-AR" dirty="0">
                <a:solidFill>
                  <a:srgbClr val="0070C0"/>
                </a:solidFill>
              </a:rPr>
              <a:t>: 3° CÁMARA EN LO CIVIL - PRIMERA </a:t>
            </a:r>
            <a:r>
              <a:rPr lang="es-AR" dirty="0" smtClean="0">
                <a:solidFill>
                  <a:srgbClr val="0070C0"/>
                </a:solidFill>
              </a:rPr>
              <a:t>CIRCUNSCRIPCIÓN</a:t>
            </a:r>
          </a:p>
          <a:p>
            <a:pPr algn="just"/>
            <a:endParaRPr lang="es-AR" dirty="0" smtClean="0">
              <a:solidFill>
                <a:srgbClr val="0070C0"/>
              </a:solidFill>
            </a:endParaRPr>
          </a:p>
          <a:p>
            <a:pPr algn="just"/>
            <a:endParaRPr lang="es-AR" dirty="0">
              <a:solidFill>
                <a:srgbClr val="0070C0"/>
              </a:solidFill>
            </a:endParaRPr>
          </a:p>
          <a:p>
            <a:pPr algn="just"/>
            <a:r>
              <a:rPr lang="es-ES_tradnl" dirty="0" smtClean="0">
                <a:solidFill>
                  <a:srgbClr val="0070C0"/>
                </a:solidFill>
              </a:rPr>
              <a:t>La </a:t>
            </a:r>
            <a:r>
              <a:rPr lang="es-ES_tradnl" dirty="0">
                <a:solidFill>
                  <a:srgbClr val="0070C0"/>
                </a:solidFill>
              </a:rPr>
              <a:t>Corte Suprema de Justicia de la Nación ha dicho que la </a:t>
            </a:r>
            <a:r>
              <a:rPr lang="es-ES_tradnl" dirty="0" smtClean="0">
                <a:solidFill>
                  <a:srgbClr val="0070C0"/>
                </a:solidFill>
              </a:rPr>
              <a:t>excepción </a:t>
            </a:r>
            <a:r>
              <a:rPr lang="es-ES_tradnl" dirty="0">
                <a:solidFill>
                  <a:srgbClr val="0070C0"/>
                </a:solidFill>
              </a:rPr>
              <a:t>de falta de legitimación sólo puede oponerse cuando alguna de las partes no es titular de la relación jurídica sustancial en que se sustenta la </a:t>
            </a:r>
            <a:r>
              <a:rPr lang="es-ES_tradnl" dirty="0" smtClean="0">
                <a:solidFill>
                  <a:srgbClr val="0070C0"/>
                </a:solidFill>
              </a:rPr>
              <a:t>pretensión.</a:t>
            </a:r>
            <a:endParaRPr lang="es-AR" dirty="0">
              <a:solidFill>
                <a:srgbClr val="0070C0"/>
              </a:solidFill>
            </a:endParaRPr>
          </a:p>
          <a:p>
            <a:pPr algn="just"/>
            <a:r>
              <a:rPr lang="es-ES_tradnl" dirty="0">
                <a:solidFill>
                  <a:srgbClr val="0070C0"/>
                </a:solidFill>
              </a:rPr>
              <a:t>De considerarse que en el caso existe una obligación concurrente, </a:t>
            </a:r>
            <a:r>
              <a:rPr lang="es-ES_tradnl" dirty="0" smtClean="0">
                <a:solidFill>
                  <a:srgbClr val="C00000"/>
                </a:solidFill>
              </a:rPr>
              <a:t>es </a:t>
            </a:r>
            <a:r>
              <a:rPr lang="es-ES_tradnl" dirty="0">
                <a:solidFill>
                  <a:srgbClr val="C00000"/>
                </a:solidFill>
              </a:rPr>
              <a:t>muy discutible, incluso, la validez constitucional de la previsión del art. 38 del C.P.C. y la necesidad de optar por uno u otro de los deudores por parte del </a:t>
            </a:r>
            <a:r>
              <a:rPr lang="es-ES_tradnl" dirty="0" smtClean="0">
                <a:solidFill>
                  <a:srgbClr val="C00000"/>
                </a:solidFill>
              </a:rPr>
              <a:t>acreedor</a:t>
            </a:r>
            <a:r>
              <a:rPr lang="es-ES_tradnl" dirty="0" smtClean="0">
                <a:solidFill>
                  <a:srgbClr val="0070C0"/>
                </a:solidFill>
              </a:rPr>
              <a:t>,</a:t>
            </a:r>
          </a:p>
          <a:p>
            <a:pPr algn="just"/>
            <a:r>
              <a:rPr lang="es-ES_tradnl" dirty="0" smtClean="0">
                <a:solidFill>
                  <a:schemeClr val="accent2">
                    <a:lumMod val="75000"/>
                  </a:schemeClr>
                </a:solidFill>
              </a:rPr>
              <a:t>1ª CC, 1 CJ, autos </a:t>
            </a:r>
            <a:r>
              <a:rPr lang="es-ES_tradnl" dirty="0">
                <a:solidFill>
                  <a:schemeClr val="accent2">
                    <a:lumMod val="75000"/>
                  </a:schemeClr>
                </a:solidFill>
              </a:rPr>
              <a:t>N° </a:t>
            </a:r>
            <a:r>
              <a:rPr lang="es-ES_tradnl" dirty="0" smtClean="0">
                <a:solidFill>
                  <a:schemeClr val="accent2">
                    <a:lumMod val="75000"/>
                  </a:schemeClr>
                </a:solidFill>
              </a:rPr>
              <a:t>37.773, “Videla” , 06/09/2005</a:t>
            </a:r>
            <a:endParaRPr lang="es-AR" dirty="0">
              <a:solidFill>
                <a:schemeClr val="accent2">
                  <a:lumMod val="75000"/>
                </a:schemeClr>
              </a:solidFill>
            </a:endParaRPr>
          </a:p>
          <a:p>
            <a:pPr algn="just"/>
            <a:endParaRPr lang="es-AR" dirty="0" smtClean="0">
              <a:solidFill>
                <a:srgbClr val="0070C0"/>
              </a:solidFill>
            </a:endParaRPr>
          </a:p>
          <a:p>
            <a:pPr algn="just"/>
            <a:endParaRPr lang="es-AR" dirty="0">
              <a:solidFill>
                <a:srgbClr val="0070C0"/>
              </a:solidFill>
            </a:endParaRPr>
          </a:p>
        </p:txBody>
      </p:sp>
    </p:spTree>
    <p:extLst>
      <p:ext uri="{BB962C8B-B14F-4D97-AF65-F5344CB8AC3E}">
        <p14:creationId xmlns:p14="http://schemas.microsoft.com/office/powerpoint/2010/main" val="22159095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70870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VÍAS DE COBRO</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2000" b="1" dirty="0" smtClean="0">
              <a:solidFill>
                <a:srgbClr val="C00000"/>
              </a:solidFill>
            </a:endParaRPr>
          </a:p>
          <a:p>
            <a:pPr algn="just">
              <a:lnSpc>
                <a:spcPct val="150000"/>
              </a:lnSpc>
            </a:pPr>
            <a:endParaRPr lang="es-AR" sz="2000" b="1" dirty="0">
              <a:solidFill>
                <a:srgbClr val="C00000"/>
              </a:solidFill>
            </a:endParaRPr>
          </a:p>
          <a:p>
            <a:pPr algn="just">
              <a:lnSpc>
                <a:spcPct val="150000"/>
              </a:lnSpc>
            </a:pPr>
            <a:endParaRPr lang="es-AR" sz="2000" b="1" dirty="0" smtClean="0">
              <a:solidFill>
                <a:srgbClr val="C00000"/>
              </a:solidFill>
            </a:endParaRP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8" name="Rectángulo 7"/>
          <p:cNvSpPr/>
          <p:nvPr/>
        </p:nvSpPr>
        <p:spPr>
          <a:xfrm>
            <a:off x="126268" y="1700808"/>
            <a:ext cx="8676456" cy="4062651"/>
          </a:xfrm>
          <a:prstGeom prst="rect">
            <a:avLst/>
          </a:prstGeom>
        </p:spPr>
        <p:txBody>
          <a:bodyPr wrap="square">
            <a:spAutoFit/>
          </a:bodyPr>
          <a:lstStyle/>
          <a:p>
            <a:pPr>
              <a:lnSpc>
                <a:spcPct val="150000"/>
              </a:lnSpc>
              <a:spcAft>
                <a:spcPts val="0"/>
              </a:spcAft>
            </a:pPr>
            <a:endParaRPr lang="es-AR" sz="1600" dirty="0"/>
          </a:p>
          <a:p>
            <a:pPr marL="285750" indent="-285750" algn="just">
              <a:buFont typeface="Arial" panose="020B0604020202020204" pitchFamily="34" charset="0"/>
              <a:buChar char="•"/>
            </a:pPr>
            <a:r>
              <a:rPr lang="es-AR" sz="3000" b="1" dirty="0" smtClean="0"/>
              <a:t>CUMPLIMIENTO VOLUNTARIO Y LIQUIDACIÓN</a:t>
            </a:r>
          </a:p>
          <a:p>
            <a:pPr marL="285750" indent="-285750" algn="just">
              <a:buFont typeface="Arial" panose="020B0604020202020204" pitchFamily="34" charset="0"/>
              <a:buChar char="•"/>
            </a:pPr>
            <a:endParaRPr lang="es-AR" sz="3000" b="1" dirty="0" smtClean="0"/>
          </a:p>
          <a:p>
            <a:pPr marL="285750" indent="-285750" algn="just">
              <a:buFont typeface="Arial" panose="020B0604020202020204" pitchFamily="34" charset="0"/>
              <a:buChar char="•"/>
            </a:pPr>
            <a:endParaRPr lang="es-AR" sz="3000" b="1" dirty="0"/>
          </a:p>
          <a:p>
            <a:pPr marL="285750" indent="-285750" algn="just">
              <a:buFont typeface="Arial" panose="020B0604020202020204" pitchFamily="34" charset="0"/>
              <a:buChar char="•"/>
            </a:pPr>
            <a:r>
              <a:rPr lang="es-AR" sz="3000" b="1" dirty="0" smtClean="0"/>
              <a:t>EJECUCIÓN DE HONORARIOS (con patrocinio letrado) </a:t>
            </a:r>
            <a:endParaRPr lang="es-AR" sz="3000" dirty="0"/>
          </a:p>
          <a:p>
            <a:pPr marL="285750" indent="-285750" algn="just">
              <a:buFont typeface="Arial" panose="020B0604020202020204" pitchFamily="34" charset="0"/>
              <a:buChar char="•"/>
            </a:pPr>
            <a:endParaRPr lang="es-AR" sz="3000" dirty="0" smtClean="0"/>
          </a:p>
          <a:p>
            <a:pPr>
              <a:lnSpc>
                <a:spcPct val="150000"/>
              </a:lnSpc>
            </a:pPr>
            <a:endParaRPr lang="es-AR" sz="16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5421387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79512" y="764704"/>
            <a:ext cx="8352928" cy="6186309"/>
          </a:xfrm>
          <a:prstGeom prst="rect">
            <a:avLst/>
          </a:prstGeom>
        </p:spPr>
        <p:txBody>
          <a:bodyPr wrap="square">
            <a:spAutoFit/>
          </a:bodyPr>
          <a:lstStyle/>
          <a:p>
            <a:pPr>
              <a:spcAft>
                <a:spcPts val="0"/>
              </a:spcAft>
            </a:pPr>
            <a:r>
              <a:rPr lang="es-AR" dirty="0">
                <a:solidFill>
                  <a:srgbClr val="000000"/>
                </a:solidFill>
                <a:latin typeface="Times New Roman" panose="02020603050405020304" pitchFamily="18" charset="0"/>
                <a:ea typeface="Calibri" panose="020F0502020204030204" pitchFamily="34" charset="0"/>
              </a:rPr>
              <a:t>ART. 310 COMPETENCIA. NOTIFICACIÓN. EXCEPCIONES ADMISIBLES Y PRUEBA. </a:t>
            </a:r>
          </a:p>
          <a:p>
            <a:pPr>
              <a:spcAft>
                <a:spcPts val="0"/>
              </a:spcAft>
            </a:pPr>
            <a:r>
              <a:rPr lang="es-AR" dirty="0">
                <a:solidFill>
                  <a:srgbClr val="000000"/>
                </a:solidFill>
                <a:latin typeface="Times New Roman" panose="02020603050405020304" pitchFamily="18" charset="0"/>
                <a:ea typeface="Calibri" panose="020F0502020204030204" pitchFamily="34" charset="0"/>
              </a:rPr>
              <a:t>I.- Será Tribunal competente el de Primera Instancia del proceso donde se prestaron los servicios o el Juez con competencia en ejecuciones, que corresponda al domicilio del ejecutante, si se tratare de proceso tramitado ante la Suprema Corte de Justicia en instancia única. </a:t>
            </a:r>
          </a:p>
          <a:p>
            <a:pPr>
              <a:spcAft>
                <a:spcPts val="0"/>
              </a:spcAft>
            </a:pPr>
            <a:r>
              <a:rPr lang="es-AR" dirty="0">
                <a:solidFill>
                  <a:srgbClr val="000000"/>
                </a:solidFill>
                <a:latin typeface="Times New Roman" panose="02020603050405020304" pitchFamily="18" charset="0"/>
                <a:ea typeface="Calibri" panose="020F0502020204030204" pitchFamily="34" charset="0"/>
              </a:rPr>
              <a:t>II.- Si la ejecución se sigue en contra del condenado en costas, la resolución que manda seguir adelante la ejecución se notificará por cédula electrónica en el domicilio electrónico denunciado y en el procesal electrónico constituido en el proceso principal. A falta de dichos domicilios, la notificación se practicará en el domicilio real. </a:t>
            </a:r>
          </a:p>
          <a:p>
            <a:pPr>
              <a:spcAft>
                <a:spcPts val="0"/>
              </a:spcAft>
            </a:pPr>
            <a:r>
              <a:rPr lang="es-AR" dirty="0">
                <a:solidFill>
                  <a:srgbClr val="000000"/>
                </a:solidFill>
                <a:latin typeface="Times New Roman" panose="02020603050405020304" pitchFamily="18" charset="0"/>
                <a:ea typeface="Calibri" panose="020F0502020204030204" pitchFamily="34" charset="0"/>
              </a:rPr>
              <a:t>III.- Cuando se ejecute al patrocinado, mandante o a quien propuso la medida, la notificación se practicará en el domicilio real y en el electrónico denunciado. </a:t>
            </a:r>
          </a:p>
          <a:p>
            <a:pPr>
              <a:spcAft>
                <a:spcPts val="0"/>
              </a:spcAft>
            </a:pPr>
            <a:r>
              <a:rPr lang="es-AR" dirty="0">
                <a:solidFill>
                  <a:srgbClr val="000000"/>
                </a:solidFill>
                <a:latin typeface="Times New Roman" panose="02020603050405020304" pitchFamily="18" charset="0"/>
                <a:ea typeface="Calibri" panose="020F0502020204030204" pitchFamily="34" charset="0"/>
              </a:rPr>
              <a:t>IV.- Sólo son admisibles las siguientes excepciones: </a:t>
            </a:r>
          </a:p>
          <a:p>
            <a:pPr>
              <a:spcAft>
                <a:spcPts val="0"/>
              </a:spcAft>
            </a:pPr>
            <a:r>
              <a:rPr lang="es-AR" dirty="0">
                <a:solidFill>
                  <a:srgbClr val="000000"/>
                </a:solidFill>
                <a:latin typeface="Times New Roman" panose="02020603050405020304" pitchFamily="18" charset="0"/>
                <a:ea typeface="Calibri" panose="020F0502020204030204" pitchFamily="34" charset="0"/>
              </a:rPr>
              <a:t>1) falsedad de la sentencia o auto regulatorio. </a:t>
            </a:r>
          </a:p>
          <a:p>
            <a:pPr>
              <a:spcAft>
                <a:spcPts val="0"/>
              </a:spcAft>
            </a:pPr>
            <a:r>
              <a:rPr lang="es-AR" dirty="0">
                <a:solidFill>
                  <a:srgbClr val="000000"/>
                </a:solidFill>
                <a:latin typeface="Times New Roman" panose="02020603050405020304" pitchFamily="18" charset="0"/>
                <a:ea typeface="Calibri" panose="020F0502020204030204" pitchFamily="34" charset="0"/>
              </a:rPr>
              <a:t>2) falta de legitimación sustancial pasiva. </a:t>
            </a:r>
          </a:p>
          <a:p>
            <a:pPr>
              <a:spcAft>
                <a:spcPts val="0"/>
              </a:spcAft>
            </a:pPr>
            <a:r>
              <a:rPr lang="es-AR" dirty="0">
                <a:solidFill>
                  <a:srgbClr val="000000"/>
                </a:solidFill>
                <a:latin typeface="Times New Roman" panose="02020603050405020304" pitchFamily="18" charset="0"/>
                <a:ea typeface="Calibri" panose="020F0502020204030204" pitchFamily="34" charset="0"/>
              </a:rPr>
              <a:t>3) prescripción. </a:t>
            </a:r>
          </a:p>
          <a:p>
            <a:pPr>
              <a:spcAft>
                <a:spcPts val="0"/>
              </a:spcAft>
            </a:pPr>
            <a:r>
              <a:rPr lang="es-AR" dirty="0">
                <a:solidFill>
                  <a:srgbClr val="000000"/>
                </a:solidFill>
                <a:latin typeface="Times New Roman" panose="02020603050405020304" pitchFamily="18" charset="0"/>
                <a:ea typeface="Calibri" panose="020F0502020204030204" pitchFamily="34" charset="0"/>
              </a:rPr>
              <a:t>4) pago. </a:t>
            </a:r>
          </a:p>
          <a:p>
            <a:pPr>
              <a:spcAft>
                <a:spcPts val="0"/>
              </a:spcAft>
            </a:pPr>
            <a:r>
              <a:rPr lang="es-AR" dirty="0">
                <a:solidFill>
                  <a:srgbClr val="000000"/>
                </a:solidFill>
                <a:latin typeface="Times New Roman" panose="02020603050405020304" pitchFamily="18" charset="0"/>
                <a:ea typeface="Calibri" panose="020F0502020204030204" pitchFamily="34" charset="0"/>
              </a:rPr>
              <a:t>5) compensación de crédito en dinero que conste en título con fuerza ejecutiva. </a:t>
            </a:r>
          </a:p>
          <a:p>
            <a:pPr>
              <a:spcAft>
                <a:spcPts val="0"/>
              </a:spcAft>
            </a:pPr>
            <a:r>
              <a:rPr lang="es-AR" dirty="0">
                <a:solidFill>
                  <a:srgbClr val="000000"/>
                </a:solidFill>
                <a:latin typeface="Times New Roman" panose="02020603050405020304" pitchFamily="18" charset="0"/>
                <a:ea typeface="Calibri" panose="020F0502020204030204" pitchFamily="34" charset="0"/>
              </a:rPr>
              <a:t>6) quita, espera o renuncia. </a:t>
            </a:r>
          </a:p>
          <a:p>
            <a:pPr algn="just">
              <a:lnSpc>
                <a:spcPct val="150000"/>
              </a:lnSpc>
              <a:spcAft>
                <a:spcPts val="0"/>
              </a:spcAft>
            </a:pPr>
            <a:r>
              <a:rPr lang="es-AR" dirty="0">
                <a:latin typeface="Calibri" panose="020F0502020204030204" pitchFamily="34" charset="0"/>
                <a:ea typeface="Calibri" panose="020F0502020204030204" pitchFamily="34" charset="0"/>
                <a:cs typeface="Times New Roman" panose="02020603050405020304" pitchFamily="18" charset="0"/>
              </a:rPr>
              <a:t>V.- La prueba de las excepciones debe surgir del proceso donde se devengaron los honorarios y se practicó la regulación, o de documento.</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5 Rectángulo"/>
          <p:cNvSpPr/>
          <p:nvPr/>
        </p:nvSpPr>
        <p:spPr>
          <a:xfrm>
            <a:off x="-216024" y="-54402"/>
            <a:ext cx="9684568" cy="3708708"/>
          </a:xfrm>
          <a:prstGeom prst="rect">
            <a:avLst/>
          </a:prstGeom>
        </p:spPr>
        <p:txBody>
          <a:bodyPr wrap="square">
            <a:spAutoFit/>
          </a:bodyPr>
          <a:lstStyle/>
          <a:p>
            <a:pPr algn="ctr"/>
            <a:r>
              <a:rPr lang="es-AR" sz="4000" b="1" dirty="0" smtClean="0">
                <a:effectLst>
                  <a:outerShdw blurRad="38100" dist="38100" dir="2700000" algn="tl">
                    <a:srgbClr val="000000">
                      <a:alpha val="43137"/>
                    </a:srgbClr>
                  </a:outerShdw>
                </a:effectLst>
              </a:rPr>
              <a:t>EJECUCIÓN DE HONORARIOS</a:t>
            </a:r>
            <a:endParaRPr lang="es-AR" sz="4000" dirty="0"/>
          </a:p>
          <a:p>
            <a:pPr algn="just"/>
            <a:endParaRPr lang="es-AR" sz="2000" b="1" dirty="0" smtClean="0"/>
          </a:p>
          <a:p>
            <a:pPr algn="just">
              <a:lnSpc>
                <a:spcPct val="150000"/>
              </a:lnSpc>
            </a:pPr>
            <a:r>
              <a:rPr lang="es-AR" sz="2000" b="1" dirty="0" smtClean="0">
                <a:solidFill>
                  <a:srgbClr val="C00000"/>
                </a:solidFill>
              </a:rPr>
              <a:t> </a:t>
            </a:r>
            <a:endParaRPr lang="es-AR" sz="2000" b="1" dirty="0" smtClean="0">
              <a:solidFill>
                <a:srgbClr val="C00000"/>
              </a:solidFill>
            </a:endParaRPr>
          </a:p>
          <a:p>
            <a:pPr algn="just">
              <a:lnSpc>
                <a:spcPct val="150000"/>
              </a:lnSpc>
            </a:pPr>
            <a:endParaRPr lang="es-AR" sz="2000" b="1" dirty="0">
              <a:solidFill>
                <a:srgbClr val="C00000"/>
              </a:solidFill>
            </a:endParaRPr>
          </a:p>
          <a:p>
            <a:pPr algn="just">
              <a:lnSpc>
                <a:spcPct val="150000"/>
              </a:lnSpc>
            </a:pPr>
            <a:endParaRPr lang="es-AR" sz="2000" b="1" dirty="0" smtClean="0">
              <a:solidFill>
                <a:srgbClr val="C00000"/>
              </a:solidFill>
            </a:endParaRP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Tree>
    <p:extLst>
      <p:ext uri="{BB962C8B-B14F-4D97-AF65-F5344CB8AC3E}">
        <p14:creationId xmlns:p14="http://schemas.microsoft.com/office/powerpoint/2010/main" val="593982209"/>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110113" y="2276872"/>
            <a:ext cx="8352928" cy="3939540"/>
          </a:xfrm>
          <a:prstGeom prst="rect">
            <a:avLst/>
          </a:prstGeom>
        </p:spPr>
        <p:txBody>
          <a:bodyPr wrap="square">
            <a:spAutoFit/>
          </a:bodyPr>
          <a:lstStyle/>
          <a:p>
            <a:pPr>
              <a:spcAft>
                <a:spcPts val="0"/>
              </a:spcAft>
            </a:pPr>
            <a:r>
              <a:rPr lang="es-AR" dirty="0" smtClean="0"/>
              <a:t>ART. 730 ULTIMA PARTE CCYCN</a:t>
            </a:r>
          </a:p>
          <a:p>
            <a:pPr marL="285750" indent="-285750">
              <a:spcAft>
                <a:spcPts val="0"/>
              </a:spcAft>
              <a:buFont typeface="Arial" panose="020B0604020202020204" pitchFamily="34" charset="0"/>
              <a:buChar char="•"/>
            </a:pPr>
            <a:r>
              <a:rPr lang="es-AR" dirty="0"/>
              <a:t> la responsabilidad por el pago de las costas, </a:t>
            </a:r>
            <a:endParaRPr lang="es-AR" dirty="0" smtClean="0"/>
          </a:p>
          <a:p>
            <a:pPr marL="285750" indent="-285750">
              <a:spcAft>
                <a:spcPts val="0"/>
              </a:spcAft>
              <a:buFont typeface="Arial" panose="020B0604020202020204" pitchFamily="34" charset="0"/>
              <a:buChar char="•"/>
            </a:pPr>
            <a:r>
              <a:rPr lang="es-AR" dirty="0" smtClean="0"/>
              <a:t>incluidos </a:t>
            </a:r>
            <a:r>
              <a:rPr lang="es-AR" dirty="0"/>
              <a:t>los honorarios profesionales, de todo tipo, allí devengados </a:t>
            </a:r>
            <a:endParaRPr lang="es-AR" dirty="0" smtClean="0"/>
          </a:p>
          <a:p>
            <a:pPr marL="285750" indent="-285750">
              <a:spcAft>
                <a:spcPts val="0"/>
              </a:spcAft>
              <a:buFont typeface="Arial" panose="020B0604020202020204" pitchFamily="34" charset="0"/>
              <a:buChar char="•"/>
            </a:pPr>
            <a:r>
              <a:rPr lang="es-AR" dirty="0" smtClean="0"/>
              <a:t> </a:t>
            </a:r>
            <a:r>
              <a:rPr lang="es-AR" dirty="0"/>
              <a:t>correspondientes a la primera o única instancia, </a:t>
            </a:r>
            <a:endParaRPr lang="es-AR" dirty="0" smtClean="0"/>
          </a:p>
          <a:p>
            <a:pPr marL="285750" indent="-285750">
              <a:spcAft>
                <a:spcPts val="0"/>
              </a:spcAft>
              <a:buFont typeface="Arial" panose="020B0604020202020204" pitchFamily="34" charset="0"/>
              <a:buChar char="•"/>
            </a:pPr>
            <a:r>
              <a:rPr lang="es-AR" dirty="0" smtClean="0"/>
              <a:t>no </a:t>
            </a:r>
            <a:r>
              <a:rPr lang="es-AR" dirty="0"/>
              <a:t>debe exceder del veinticinco por ciento del monto de la sentencia, laudo, transacción o instrumento que ponga fin al diferendo. </a:t>
            </a:r>
            <a:endParaRPr lang="es-AR" dirty="0" smtClean="0"/>
          </a:p>
          <a:p>
            <a:pPr marL="285750" indent="-285750">
              <a:spcAft>
                <a:spcPts val="0"/>
              </a:spcAft>
              <a:buFont typeface="Arial" panose="020B0604020202020204" pitchFamily="34" charset="0"/>
              <a:buChar char="•"/>
            </a:pPr>
            <a:r>
              <a:rPr lang="es-AR" dirty="0" smtClean="0"/>
              <a:t>Si </a:t>
            </a:r>
            <a:r>
              <a:rPr lang="es-AR" dirty="0"/>
              <a:t>las regulaciones de honorarios practicadas conforme a las leyes arancelarias o usos locales, correspondientes a todas las profesiones y especialidades, superan dicho porcentaje, el juez debe proceder a prorratear los montos entre los beneficiarios</a:t>
            </a:r>
            <a:r>
              <a:rPr lang="es-AR" dirty="0" smtClean="0"/>
              <a:t>.</a:t>
            </a:r>
          </a:p>
          <a:p>
            <a:pPr marL="285750" indent="-285750">
              <a:spcAft>
                <a:spcPts val="0"/>
              </a:spcAft>
              <a:buFont typeface="Arial" panose="020B0604020202020204" pitchFamily="34" charset="0"/>
              <a:buChar char="•"/>
            </a:pPr>
            <a:r>
              <a:rPr lang="es-AR" dirty="0" smtClean="0"/>
              <a:t> </a:t>
            </a:r>
            <a:r>
              <a:rPr lang="es-AR" dirty="0"/>
              <a:t>Para el cómputo del porcentaje indicado, no se debe tener en cuenta el monto de los honorarios de los profesionales que han representado, patrocinado o asistido a la parte condenada en costas.</a:t>
            </a:r>
            <a:r>
              <a:rPr lang="es-AR" dirty="0"/>
              <a:t/>
            </a:r>
            <a:br>
              <a:rPr lang="es-AR" dirty="0"/>
            </a:b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5 Rectángulo"/>
          <p:cNvSpPr/>
          <p:nvPr/>
        </p:nvSpPr>
        <p:spPr>
          <a:xfrm>
            <a:off x="107504" y="6290"/>
            <a:ext cx="9289032" cy="4862870"/>
          </a:xfrm>
          <a:prstGeom prst="rect">
            <a:avLst/>
          </a:prstGeom>
        </p:spPr>
        <p:txBody>
          <a:bodyPr wrap="square">
            <a:spAutoFit/>
          </a:bodyPr>
          <a:lstStyle/>
          <a:p>
            <a:pPr algn="ctr"/>
            <a:r>
              <a:rPr lang="es-AR" sz="4000" b="1" dirty="0" smtClean="0">
                <a:effectLst>
                  <a:outerShdw blurRad="38100" dist="38100" dir="2700000" algn="tl">
                    <a:srgbClr val="000000">
                      <a:alpha val="43137"/>
                    </a:srgbClr>
                  </a:outerShdw>
                </a:effectLst>
              </a:rPr>
              <a:t>LIMITACIÓN DE LA RESPONSABILIDAD POR COSTAS</a:t>
            </a:r>
            <a:endParaRPr lang="es-AR" sz="4000" dirty="0"/>
          </a:p>
          <a:p>
            <a:pPr algn="just"/>
            <a:endParaRPr lang="es-AR" sz="2000" b="1" dirty="0" smtClean="0"/>
          </a:p>
          <a:p>
            <a:pPr algn="just">
              <a:lnSpc>
                <a:spcPct val="150000"/>
              </a:lnSpc>
            </a:pPr>
            <a:r>
              <a:rPr lang="es-AR" sz="2000" b="1" dirty="0" smtClean="0">
                <a:solidFill>
                  <a:srgbClr val="C00000"/>
                </a:solidFill>
              </a:rPr>
              <a:t> </a:t>
            </a:r>
            <a:endParaRPr lang="es-AR" sz="2000" b="1" dirty="0" smtClean="0">
              <a:solidFill>
                <a:srgbClr val="C00000"/>
              </a:solidFill>
            </a:endParaRPr>
          </a:p>
          <a:p>
            <a:pPr algn="just">
              <a:lnSpc>
                <a:spcPct val="150000"/>
              </a:lnSpc>
            </a:pPr>
            <a:endParaRPr lang="es-AR" sz="2000" b="1" dirty="0">
              <a:solidFill>
                <a:srgbClr val="C00000"/>
              </a:solidFill>
            </a:endParaRPr>
          </a:p>
          <a:p>
            <a:pPr algn="just">
              <a:lnSpc>
                <a:spcPct val="150000"/>
              </a:lnSpc>
            </a:pPr>
            <a:endParaRPr lang="es-AR" sz="2000" b="1" dirty="0" smtClean="0">
              <a:solidFill>
                <a:srgbClr val="C00000"/>
              </a:solidFill>
            </a:endParaRP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Tree>
    <p:extLst>
      <p:ext uri="{BB962C8B-B14F-4D97-AF65-F5344CB8AC3E}">
        <p14:creationId xmlns:p14="http://schemas.microsoft.com/office/powerpoint/2010/main" val="29758464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ORDENADA DE OFICIO</a:t>
            </a:r>
            <a:endParaRPr lang="es-AR" sz="4500" dirty="0"/>
          </a:p>
        </p:txBody>
      </p:sp>
      <p:sp>
        <p:nvSpPr>
          <p:cNvPr id="7" name="6 Rectángulo"/>
          <p:cNvSpPr/>
          <p:nvPr/>
        </p:nvSpPr>
        <p:spPr>
          <a:xfrm>
            <a:off x="179512" y="2132856"/>
            <a:ext cx="8568952" cy="4978286"/>
          </a:xfrm>
          <a:prstGeom prst="rect">
            <a:avLst/>
          </a:prstGeom>
        </p:spPr>
        <p:txBody>
          <a:bodyPr wrap="square">
            <a:spAutoFit/>
          </a:bodyPr>
          <a:lstStyle/>
          <a:p>
            <a:r>
              <a:rPr lang="es-AR" sz="2500" b="1" dirty="0"/>
              <a:t>ART. 173 </a:t>
            </a:r>
            <a:r>
              <a:rPr lang="es-AR" sz="2500" b="1" dirty="0" smtClean="0"/>
              <a:t>AUDIENCIA </a:t>
            </a:r>
            <a:r>
              <a:rPr lang="es-AR" sz="2500" b="1" dirty="0"/>
              <a:t>INICIAL</a:t>
            </a:r>
            <a:endParaRPr lang="es-AR" sz="2500" dirty="0"/>
          </a:p>
          <a:p>
            <a:r>
              <a:rPr lang="es-AR" sz="2500" dirty="0"/>
              <a:t>  </a:t>
            </a:r>
            <a:r>
              <a:rPr lang="es-AR" sz="2500" dirty="0" smtClean="0"/>
              <a:t>f</a:t>
            </a:r>
            <a:r>
              <a:rPr lang="es-AR" sz="2500" dirty="0"/>
              <a:t>) El Tribunal </a:t>
            </a:r>
            <a:r>
              <a:rPr lang="es-AR" sz="2500" b="1" dirty="0"/>
              <a:t>podrá ordenar prueba de oficio</a:t>
            </a:r>
            <a:r>
              <a:rPr lang="es-AR" sz="2500" dirty="0"/>
              <a:t>, conforme el Art. 46 inc. 5, para una mejor búsqueda de la verdad.</a:t>
            </a:r>
          </a:p>
          <a:p>
            <a:pPr algn="ctr">
              <a:lnSpc>
                <a:spcPct val="150000"/>
              </a:lnSpc>
            </a:pPr>
            <a:endParaRPr lang="es-AR" sz="3500" b="1" dirty="0" smtClean="0"/>
          </a:p>
          <a:p>
            <a:r>
              <a:rPr lang="es-AR" sz="1500" dirty="0"/>
              <a:t>ART. 46 DEBERES Y FACULTADES DE LOS JUECES. </a:t>
            </a:r>
          </a:p>
          <a:p>
            <a:r>
              <a:rPr lang="es-AR" sz="1500" dirty="0" smtClean="0"/>
              <a:t>5</a:t>
            </a:r>
            <a:r>
              <a:rPr lang="es-AR" sz="1500" dirty="0"/>
              <a:t>) Disponer las medidas idóneas para esclarecer la verdad de los hechos controvertidos, mantener la igualdad de los litigantes, propender a una más rápida y económica tramitación del proceso y asegurar una solución justa. </a:t>
            </a:r>
            <a:endParaRPr lang="es-AR" sz="1500" b="1" dirty="0" smtClean="0"/>
          </a:p>
          <a:p>
            <a:pPr algn="ctr">
              <a:lnSpc>
                <a:spcPct val="150000"/>
              </a:lnSpc>
            </a:pPr>
            <a:endParaRPr lang="es-AR" sz="3500" b="1" dirty="0"/>
          </a:p>
          <a:p>
            <a:pPr algn="ctr">
              <a:lnSpc>
                <a:spcPct val="150000"/>
              </a:lnSpc>
            </a:pPr>
            <a:endParaRPr lang="es-AR" sz="3500" b="1" dirty="0" smtClean="0"/>
          </a:p>
        </p:txBody>
      </p:sp>
    </p:spTree>
    <p:extLst>
      <p:ext uri="{BB962C8B-B14F-4D97-AF65-F5344CB8AC3E}">
        <p14:creationId xmlns:p14="http://schemas.microsoft.com/office/powerpoint/2010/main" val="10133313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ORDENADA DE OFICIO</a:t>
            </a:r>
            <a:endParaRPr lang="es-AR" sz="4500" dirty="0"/>
          </a:p>
        </p:txBody>
      </p:sp>
      <p:sp>
        <p:nvSpPr>
          <p:cNvPr id="7" name="6 Rectángulo"/>
          <p:cNvSpPr/>
          <p:nvPr/>
        </p:nvSpPr>
        <p:spPr>
          <a:xfrm>
            <a:off x="287491" y="1484784"/>
            <a:ext cx="8568952" cy="5640006"/>
          </a:xfrm>
          <a:prstGeom prst="rect">
            <a:avLst/>
          </a:prstGeom>
        </p:spPr>
        <p:txBody>
          <a:bodyPr wrap="square">
            <a:spAutoFit/>
          </a:bodyPr>
          <a:lstStyle/>
          <a:p>
            <a:r>
              <a:rPr lang="es-AR" sz="2800" dirty="0">
                <a:solidFill>
                  <a:srgbClr val="0070C0"/>
                </a:solidFill>
              </a:rPr>
              <a:t>Atento la índole de las cuestiones implicadas que exceden aspectos técnico-jurídicos, como medida de mejor proveer, en uso de las facultades conferidas por el art. 46 del C.P.C., requiérase del Cuerpo Médico Forense informe sobre los puntos que se requiere, teniendo en cuenta las siguientes circunstancias</a:t>
            </a:r>
            <a:r>
              <a:rPr lang="es-AR" sz="2800" dirty="0" smtClean="0">
                <a:solidFill>
                  <a:srgbClr val="0070C0"/>
                </a:solidFill>
              </a:rPr>
              <a:t>.</a:t>
            </a:r>
          </a:p>
          <a:p>
            <a:endParaRPr lang="es-AR" sz="2800" dirty="0" smtClean="0">
              <a:solidFill>
                <a:srgbClr val="0070C0"/>
              </a:solidFill>
            </a:endParaRPr>
          </a:p>
          <a:p>
            <a:r>
              <a:rPr lang="es-AR" sz="2800" b="1" dirty="0" smtClean="0">
                <a:solidFill>
                  <a:srgbClr val="0070C0"/>
                </a:solidFill>
              </a:rPr>
              <a:t>SCJM SALA I</a:t>
            </a:r>
          </a:p>
          <a:p>
            <a:r>
              <a:rPr lang="es-AR" sz="2800" dirty="0" smtClean="0">
                <a:solidFill>
                  <a:srgbClr val="0070C0"/>
                </a:solidFill>
              </a:rPr>
              <a:t>108,787 BUSTOS</a:t>
            </a:r>
            <a:endParaRPr lang="es-AR" sz="2800" b="1" dirty="0" smtClean="0">
              <a:solidFill>
                <a:srgbClr val="0070C0"/>
              </a:solidFill>
            </a:endParaRPr>
          </a:p>
          <a:p>
            <a:r>
              <a:rPr lang="es-AR" sz="2800" b="1" dirty="0" smtClean="0">
                <a:solidFill>
                  <a:srgbClr val="0070C0"/>
                </a:solidFill>
              </a:rPr>
              <a:t>24/10/2013</a:t>
            </a:r>
            <a:endParaRPr lang="es-AR" sz="3500" b="1" dirty="0">
              <a:solidFill>
                <a:srgbClr val="0070C0"/>
              </a:solidFill>
            </a:endParaRPr>
          </a:p>
          <a:p>
            <a:pPr algn="ctr">
              <a:lnSpc>
                <a:spcPct val="150000"/>
              </a:lnSpc>
            </a:pPr>
            <a:endParaRPr lang="es-AR" sz="3500" b="1" dirty="0" smtClean="0"/>
          </a:p>
        </p:txBody>
      </p:sp>
    </p:spTree>
    <p:extLst>
      <p:ext uri="{BB962C8B-B14F-4D97-AF65-F5344CB8AC3E}">
        <p14:creationId xmlns:p14="http://schemas.microsoft.com/office/powerpoint/2010/main" val="27609404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ADMISIÓN de la PRUEBA</a:t>
            </a:r>
            <a:endParaRPr lang="es-AR" sz="4500" dirty="0"/>
          </a:p>
        </p:txBody>
      </p:sp>
      <p:sp>
        <p:nvSpPr>
          <p:cNvPr id="7" name="6 Rectángulo"/>
          <p:cNvSpPr/>
          <p:nvPr/>
        </p:nvSpPr>
        <p:spPr>
          <a:xfrm>
            <a:off x="287491" y="1772816"/>
            <a:ext cx="8568952" cy="5986254"/>
          </a:xfrm>
          <a:prstGeom prst="rect">
            <a:avLst/>
          </a:prstGeom>
        </p:spPr>
        <p:txBody>
          <a:bodyPr wrap="square">
            <a:spAutoFit/>
          </a:bodyPr>
          <a:lstStyle/>
          <a:p>
            <a:r>
              <a:rPr lang="es-AR" sz="2800" dirty="0"/>
              <a:t> </a:t>
            </a:r>
          </a:p>
          <a:p>
            <a:r>
              <a:rPr lang="es-AR" sz="2500" b="1" dirty="0"/>
              <a:t>ART. 173 </a:t>
            </a:r>
            <a:r>
              <a:rPr lang="es-AR" sz="2500" b="1" dirty="0" smtClean="0"/>
              <a:t>AUDIENCIA </a:t>
            </a:r>
            <a:r>
              <a:rPr lang="es-AR" sz="2500" b="1" dirty="0"/>
              <a:t>INICIAL</a:t>
            </a:r>
            <a:endParaRPr lang="es-AR" sz="2500" dirty="0"/>
          </a:p>
          <a:p>
            <a:r>
              <a:rPr lang="es-AR" sz="2500" dirty="0"/>
              <a:t> </a:t>
            </a:r>
          </a:p>
          <a:p>
            <a:r>
              <a:rPr lang="es-AR" sz="2500" dirty="0"/>
              <a:t>e) El Tribunal se pronunciará sobre la admisibilidad de las pruebas ofrecidas por las </a:t>
            </a:r>
            <a:r>
              <a:rPr lang="es-AR" sz="2500" dirty="0" smtClean="0"/>
              <a:t>partes…</a:t>
            </a:r>
          </a:p>
          <a:p>
            <a:endParaRPr lang="es-AR" sz="2500" dirty="0" smtClean="0"/>
          </a:p>
          <a:p>
            <a:r>
              <a:rPr lang="es-AR" sz="2500" dirty="0" smtClean="0"/>
              <a:t>Podrá </a:t>
            </a:r>
            <a:r>
              <a:rPr lang="es-AR" sz="2500" dirty="0"/>
              <a:t>rechazar, de oficio, fundadamente la prueba prohibida por la ley y la notoriamente impertinente e </a:t>
            </a:r>
            <a:r>
              <a:rPr lang="es-AR" sz="2500" dirty="0" smtClean="0"/>
              <a:t>innecesaria…apelable en forma abreviada y sin efecto suspensivo. </a:t>
            </a:r>
            <a:endParaRPr lang="es-AR" sz="2500" dirty="0"/>
          </a:p>
          <a:p>
            <a:endParaRPr lang="es-AR" sz="2500" dirty="0" smtClean="0"/>
          </a:p>
          <a:p>
            <a:pPr algn="ctr">
              <a:lnSpc>
                <a:spcPct val="150000"/>
              </a:lnSpc>
            </a:pPr>
            <a:endParaRPr lang="es-AR" sz="3500" b="1" dirty="0"/>
          </a:p>
          <a:p>
            <a:pPr algn="ctr">
              <a:lnSpc>
                <a:spcPct val="150000"/>
              </a:lnSpc>
            </a:pPr>
            <a:endParaRPr lang="es-AR" sz="3500" b="1" dirty="0" smtClean="0"/>
          </a:p>
        </p:txBody>
      </p:sp>
    </p:spTree>
    <p:extLst>
      <p:ext uri="{BB962C8B-B14F-4D97-AF65-F5344CB8AC3E}">
        <p14:creationId xmlns:p14="http://schemas.microsoft.com/office/powerpoint/2010/main" val="38474121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287491" y="1053964"/>
            <a:ext cx="8568952" cy="6878806"/>
          </a:xfrm>
          <a:prstGeom prst="rect">
            <a:avLst/>
          </a:prstGeom>
        </p:spPr>
        <p:txBody>
          <a:bodyPr wrap="square">
            <a:spAutoFit/>
          </a:bodyPr>
          <a:lstStyle/>
          <a:p>
            <a:r>
              <a:rPr lang="es-AR" sz="2800" dirty="0"/>
              <a:t> </a:t>
            </a:r>
          </a:p>
          <a:p>
            <a:r>
              <a:rPr lang="es-AR" sz="2800" dirty="0" smtClean="0"/>
              <a:t>PREVIO PROCURAR </a:t>
            </a:r>
            <a:r>
              <a:rPr lang="es-AR" sz="2800" dirty="0"/>
              <a:t>UN </a:t>
            </a:r>
            <a:r>
              <a:rPr lang="es-AR" sz="2800" dirty="0" smtClean="0"/>
              <a:t>ACUERDO DE LAS PARTES </a:t>
            </a:r>
            <a:r>
              <a:rPr lang="es-AR" sz="2800" dirty="0"/>
              <a:t>(</a:t>
            </a:r>
            <a:r>
              <a:rPr lang="es-AR" sz="2800" dirty="0" smtClean="0"/>
              <a:t>INVITARLAS A </a:t>
            </a:r>
            <a:r>
              <a:rPr lang="es-AR" sz="2800" dirty="0"/>
              <a:t>DESISTIR, SEGÚN </a:t>
            </a:r>
            <a:r>
              <a:rPr lang="es-AR" sz="2800" dirty="0" smtClean="0"/>
              <a:t>PROTOCOLO ACORDADA 28.690), </a:t>
            </a:r>
          </a:p>
          <a:p>
            <a:endParaRPr lang="es-AR" sz="2800" dirty="0" smtClean="0"/>
          </a:p>
          <a:p>
            <a:r>
              <a:rPr lang="es-AR" sz="2800" dirty="0" smtClean="0"/>
              <a:t>EL JUEZ PUEDE:</a:t>
            </a:r>
            <a:endParaRPr lang="es-AR" sz="2800" dirty="0"/>
          </a:p>
          <a:p>
            <a:endParaRPr lang="es-AR" sz="2800" dirty="0" smtClean="0"/>
          </a:p>
          <a:p>
            <a:r>
              <a:rPr lang="es-AR" sz="2800" dirty="0" smtClean="0"/>
              <a:t>REDUCIR </a:t>
            </a:r>
            <a:r>
              <a:rPr lang="es-AR" sz="2800" dirty="0"/>
              <a:t>multiplicidad de pericias </a:t>
            </a:r>
            <a:r>
              <a:rPr lang="es-AR" sz="2800" dirty="0" smtClean="0"/>
              <a:t>innecesarias/superfluas.</a:t>
            </a:r>
          </a:p>
          <a:p>
            <a:endParaRPr lang="es-AR" sz="2800" dirty="0"/>
          </a:p>
          <a:p>
            <a:r>
              <a:rPr lang="es-AR" sz="2800" dirty="0" smtClean="0"/>
              <a:t>AGREGAR </a:t>
            </a:r>
            <a:r>
              <a:rPr lang="es-AR" sz="2800" dirty="0"/>
              <a:t>PUNTOS Y MODIFICAR/SUPRIMIR puntos de pericia, </a:t>
            </a:r>
            <a:r>
              <a:rPr lang="es-AR" sz="2800" dirty="0" smtClean="0"/>
              <a:t>conf</a:t>
            </a:r>
            <a:r>
              <a:rPr lang="es-AR" sz="2800" dirty="0"/>
              <a:t>.</a:t>
            </a:r>
            <a:r>
              <a:rPr lang="es-AR" sz="2800" dirty="0" smtClean="0"/>
              <a:t> pertinencia, </a:t>
            </a:r>
            <a:r>
              <a:rPr lang="es-AR" sz="2800" dirty="0"/>
              <a:t>necesidad, </a:t>
            </a:r>
            <a:r>
              <a:rPr lang="es-AR" sz="2800" dirty="0" err="1"/>
              <a:t>etc</a:t>
            </a:r>
            <a:endParaRPr lang="es-AR" sz="2800" dirty="0"/>
          </a:p>
          <a:p>
            <a:pPr algn="ctr">
              <a:lnSpc>
                <a:spcPct val="150000"/>
              </a:lnSpc>
            </a:pPr>
            <a:endParaRPr lang="es-AR" sz="3500" b="1" dirty="0"/>
          </a:p>
          <a:p>
            <a:pPr algn="ctr">
              <a:lnSpc>
                <a:spcPct val="150000"/>
              </a:lnSpc>
            </a:pPr>
            <a:endParaRPr lang="es-AR" sz="3500" b="1" dirty="0" smtClean="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ADMISIÓN de la PRUEBA</a:t>
            </a:r>
            <a:endParaRPr lang="es-AR" sz="4500" dirty="0"/>
          </a:p>
        </p:txBody>
      </p:sp>
    </p:spTree>
    <p:extLst>
      <p:ext uri="{BB962C8B-B14F-4D97-AF65-F5344CB8AC3E}">
        <p14:creationId xmlns:p14="http://schemas.microsoft.com/office/powerpoint/2010/main" val="33959589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575048" y="1556792"/>
            <a:ext cx="8568952" cy="3485570"/>
          </a:xfrm>
          <a:prstGeom prst="rect">
            <a:avLst/>
          </a:prstGeom>
        </p:spPr>
        <p:txBody>
          <a:bodyPr wrap="square">
            <a:spAutoFit/>
          </a:bodyPr>
          <a:lstStyle/>
          <a:p>
            <a:r>
              <a:rPr lang="es-AR" sz="2800" dirty="0"/>
              <a:t> </a:t>
            </a:r>
          </a:p>
          <a:p>
            <a:r>
              <a:rPr lang="es-AR" sz="2800" b="1" dirty="0"/>
              <a:t>ART. 173 AUDIENCIA INICIAL</a:t>
            </a:r>
            <a:endParaRPr lang="es-AR" sz="2800" dirty="0"/>
          </a:p>
          <a:p>
            <a:r>
              <a:rPr lang="es-AR" sz="2800" dirty="0"/>
              <a:t> </a:t>
            </a:r>
          </a:p>
          <a:p>
            <a:r>
              <a:rPr lang="es-AR" sz="2800" dirty="0"/>
              <a:t>e) </a:t>
            </a:r>
            <a:r>
              <a:rPr lang="es-AR" sz="2800" dirty="0" smtClean="0"/>
              <a:t>… Si </a:t>
            </a:r>
            <a:r>
              <a:rPr lang="es-AR" sz="2800" dirty="0"/>
              <a:t>se tratare de prueba pericial, la </a:t>
            </a:r>
            <a:r>
              <a:rPr lang="es-AR" sz="2800" b="1" dirty="0"/>
              <a:t>designación de los peritos</a:t>
            </a:r>
            <a:r>
              <a:rPr lang="es-AR" sz="2800" dirty="0"/>
              <a:t>… </a:t>
            </a:r>
            <a:r>
              <a:rPr lang="es-AR" sz="2800" b="1" dirty="0"/>
              <a:t>deberá realizarse </a:t>
            </a:r>
            <a:r>
              <a:rPr lang="es-AR" sz="2800" b="1" dirty="0">
                <a:solidFill>
                  <a:srgbClr val="FF0000"/>
                </a:solidFill>
              </a:rPr>
              <a:t>en la misma audiencia</a:t>
            </a:r>
            <a:endParaRPr lang="es-AR" sz="3500" b="1" dirty="0">
              <a:solidFill>
                <a:srgbClr val="FF0000"/>
              </a:solidFill>
            </a:endParaRPr>
          </a:p>
          <a:p>
            <a:pPr algn="ctr">
              <a:lnSpc>
                <a:spcPct val="150000"/>
              </a:lnSpc>
            </a:pPr>
            <a:endParaRPr lang="es-AR" sz="3500" b="1" dirty="0" smtClean="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DESIGNACIÓN DEL PERITO</a:t>
            </a:r>
            <a:endParaRPr lang="es-AR" sz="4500" dirty="0"/>
          </a:p>
        </p:txBody>
      </p:sp>
    </p:spTree>
    <p:extLst>
      <p:ext uri="{BB962C8B-B14F-4D97-AF65-F5344CB8AC3E}">
        <p14:creationId xmlns:p14="http://schemas.microsoft.com/office/powerpoint/2010/main" val="3121874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5847755"/>
          </a:xfrm>
          <a:prstGeom prst="rect">
            <a:avLst/>
          </a:prstGeom>
        </p:spPr>
        <p:txBody>
          <a:bodyPr wrap="square">
            <a:spAutoFit/>
          </a:bodyPr>
          <a:lstStyle/>
          <a:p>
            <a:r>
              <a:rPr lang="es-AR" sz="2800" dirty="0"/>
              <a:t> </a:t>
            </a:r>
            <a:r>
              <a:rPr lang="es-AR" sz="2800" dirty="0" smtClean="0"/>
              <a:t>Cantidad:</a:t>
            </a:r>
          </a:p>
          <a:p>
            <a:endParaRPr lang="es-AR" sz="2800" dirty="0"/>
          </a:p>
          <a:p>
            <a:r>
              <a:rPr lang="es-AR" sz="1500" b="1" dirty="0"/>
              <a:t>ART. </a:t>
            </a:r>
            <a:r>
              <a:rPr lang="es-AR" sz="1500" b="1" dirty="0" smtClean="0"/>
              <a:t>180 II</a:t>
            </a:r>
            <a:r>
              <a:rPr lang="es-AR" sz="1500" b="1" dirty="0"/>
              <a:t>.-</a:t>
            </a:r>
            <a:r>
              <a:rPr lang="es-AR" sz="1500" dirty="0"/>
              <a:t> Los peritos o expertos serán </a:t>
            </a:r>
            <a:r>
              <a:rPr lang="es-AR" sz="1500" b="1" dirty="0"/>
              <a:t>uno (1) o tres (3)</a:t>
            </a:r>
            <a:r>
              <a:rPr lang="es-AR" sz="1500" dirty="0"/>
              <a:t> </a:t>
            </a:r>
            <a:r>
              <a:rPr lang="es-AR" sz="1500" dirty="0">
                <a:solidFill>
                  <a:srgbClr val="FF0000"/>
                </a:solidFill>
              </a:rPr>
              <a:t>según la importancia y complejidad del asunto</a:t>
            </a:r>
            <a:r>
              <a:rPr lang="es-AR" sz="1500" dirty="0"/>
              <a:t>, a criterio del Tribunal. </a:t>
            </a:r>
            <a:r>
              <a:rPr lang="es-AR" sz="1500" b="1" dirty="0"/>
              <a:t>Si fueran tres</a:t>
            </a:r>
            <a:r>
              <a:rPr lang="es-AR" sz="1500" dirty="0"/>
              <a:t>, deberán actuar y dictaminar </a:t>
            </a:r>
            <a:r>
              <a:rPr lang="es-AR" sz="1500" b="1" dirty="0"/>
              <a:t>conjuntamente</a:t>
            </a:r>
            <a:r>
              <a:rPr lang="es-AR" sz="1500" dirty="0"/>
              <a:t>, pudiendo, en caso de discrepancia, asentar cada uno su dictamen o informe, sobre los puntos en desacuerdo, pero dentro de un mismo escrito.</a:t>
            </a:r>
          </a:p>
          <a:p>
            <a:r>
              <a:rPr lang="es-AR" sz="1500" dirty="0"/>
              <a:t> </a:t>
            </a:r>
          </a:p>
          <a:p>
            <a:r>
              <a:rPr lang="es-AR" sz="1500" dirty="0"/>
              <a:t> </a:t>
            </a:r>
            <a:endParaRPr lang="es-AR" sz="1500" dirty="0" smtClean="0"/>
          </a:p>
          <a:p>
            <a:r>
              <a:rPr lang="es-AR" sz="2800" dirty="0" smtClean="0">
                <a:solidFill>
                  <a:prstClr val="black"/>
                </a:solidFill>
              </a:rPr>
              <a:t>Forma de designación:</a:t>
            </a:r>
            <a:endParaRPr lang="es-AR" sz="1500" dirty="0" smtClean="0"/>
          </a:p>
          <a:p>
            <a:endParaRPr lang="es-AR" sz="1500" dirty="0"/>
          </a:p>
          <a:p>
            <a:endParaRPr lang="es-AR" sz="1500" dirty="0" smtClean="0"/>
          </a:p>
          <a:p>
            <a:r>
              <a:rPr lang="es-AR" sz="1500" b="1" dirty="0" smtClean="0"/>
              <a:t>ART. 180 IV</a:t>
            </a:r>
            <a:r>
              <a:rPr lang="es-AR" sz="1500" b="1" dirty="0"/>
              <a:t>.-</a:t>
            </a:r>
            <a:r>
              <a:rPr lang="es-AR" sz="1500" dirty="0"/>
              <a:t> Forma de designación. </a:t>
            </a:r>
            <a:endParaRPr lang="es-AR" sz="1500" dirty="0" smtClean="0"/>
          </a:p>
          <a:p>
            <a:r>
              <a:rPr lang="es-AR" sz="1500" dirty="0" smtClean="0"/>
              <a:t>En </a:t>
            </a:r>
            <a:r>
              <a:rPr lang="es-AR" sz="1500" dirty="0"/>
              <a:t>caso de ser </a:t>
            </a:r>
            <a:r>
              <a:rPr lang="es-AR" sz="1500" b="1" dirty="0"/>
              <a:t>tres, cada parte propondrá uno y el Juez el tercero</a:t>
            </a:r>
            <a:r>
              <a:rPr lang="es-AR" sz="1500" dirty="0"/>
              <a:t>. </a:t>
            </a:r>
            <a:endParaRPr lang="es-AR" sz="1500" dirty="0" smtClean="0"/>
          </a:p>
          <a:p>
            <a:r>
              <a:rPr lang="es-AR" sz="1500" dirty="0" smtClean="0"/>
              <a:t>Si </a:t>
            </a:r>
            <a:r>
              <a:rPr lang="es-AR" sz="1500" dirty="0"/>
              <a:t>fuere </a:t>
            </a:r>
            <a:r>
              <a:rPr lang="es-AR" sz="1500" b="1" dirty="0"/>
              <a:t>uno, el Juez invitará a las partes a designarlo de común acuerdo</a:t>
            </a:r>
            <a:r>
              <a:rPr lang="es-AR" sz="1500" b="1" dirty="0" smtClean="0"/>
              <a:t>.</a:t>
            </a:r>
          </a:p>
          <a:p>
            <a:r>
              <a:rPr lang="es-AR" sz="1500" b="1" dirty="0" smtClean="0"/>
              <a:t>Si </a:t>
            </a:r>
            <a:r>
              <a:rPr lang="es-AR" sz="1500" b="1" dirty="0"/>
              <a:t>hubiere discrepancia, se efectuará un sorteo de la lista </a:t>
            </a:r>
            <a:r>
              <a:rPr lang="es-AR" sz="1500" dirty="0"/>
              <a:t>correspondiente. </a:t>
            </a:r>
            <a:endParaRPr lang="es-AR" sz="1500" dirty="0" smtClean="0"/>
          </a:p>
          <a:p>
            <a:r>
              <a:rPr lang="es-AR" sz="1600" dirty="0" smtClean="0"/>
              <a:t>Si </a:t>
            </a:r>
            <a:r>
              <a:rPr lang="es-AR" sz="1600" dirty="0"/>
              <a:t>no se hubiera conformado lista de la especialidad requerida, el Juez lo nombrará directamente. </a:t>
            </a:r>
            <a:endParaRPr lang="es-AR" sz="1500" dirty="0" smtClean="0"/>
          </a:p>
          <a:p>
            <a:endParaRPr lang="es-AR" sz="1500" dirty="0"/>
          </a:p>
          <a:p>
            <a:r>
              <a:rPr lang="es-AR" sz="1600" b="1" dirty="0"/>
              <a:t>ART. 46 DEBERES Y FACULTADES DE LOS JUECES.</a:t>
            </a:r>
            <a:endParaRPr lang="es-AR" sz="1600" dirty="0"/>
          </a:p>
          <a:p>
            <a:r>
              <a:rPr lang="es-AR" sz="1600" dirty="0"/>
              <a:t>6) Practicar todas las designaciones de peritos, expertos y otros auxiliares, mediante </a:t>
            </a:r>
            <a:r>
              <a:rPr lang="es-AR" sz="1600" b="1" dirty="0"/>
              <a:t>sorteo público, </a:t>
            </a:r>
            <a:r>
              <a:rPr lang="es-AR" sz="1600" b="1" u="sng" dirty="0"/>
              <a:t>salvo que medie propuesta por acuerdo de las partes</a:t>
            </a:r>
            <a:r>
              <a:rPr lang="es-AR" sz="1600" dirty="0"/>
              <a:t>.</a:t>
            </a:r>
          </a:p>
          <a:p>
            <a:r>
              <a:rPr lang="es-AR" sz="1500" dirty="0" smtClean="0"/>
              <a:t> </a:t>
            </a:r>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DESIGNACIÓN DEL PERITO</a:t>
            </a:r>
            <a:endParaRPr lang="es-AR" sz="4500" dirty="0"/>
          </a:p>
        </p:txBody>
      </p:sp>
    </p:spTree>
    <p:extLst>
      <p:ext uri="{BB962C8B-B14F-4D97-AF65-F5344CB8AC3E}">
        <p14:creationId xmlns:p14="http://schemas.microsoft.com/office/powerpoint/2010/main" val="2376954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340768"/>
            <a:ext cx="8568952" cy="5386090"/>
          </a:xfrm>
          <a:prstGeom prst="rect">
            <a:avLst/>
          </a:prstGeom>
        </p:spPr>
        <p:txBody>
          <a:bodyPr wrap="square">
            <a:spAutoFit/>
          </a:bodyPr>
          <a:lstStyle/>
          <a:p>
            <a:r>
              <a:rPr lang="es-AR" sz="2800" dirty="0"/>
              <a:t> </a:t>
            </a:r>
            <a:r>
              <a:rPr lang="es-AR" sz="2800" dirty="0" smtClean="0"/>
              <a:t>Profesión reglamentada:</a:t>
            </a:r>
          </a:p>
          <a:p>
            <a:endParaRPr lang="es-AR" sz="1600" b="1" dirty="0" smtClean="0"/>
          </a:p>
          <a:p>
            <a:r>
              <a:rPr lang="es-AR" sz="1600" b="1" dirty="0" smtClean="0"/>
              <a:t>Art. 180 – III. </a:t>
            </a:r>
            <a:r>
              <a:rPr lang="es-AR" sz="1600" dirty="0" smtClean="0"/>
              <a:t>Si </a:t>
            </a:r>
            <a:r>
              <a:rPr lang="es-AR" sz="1600" dirty="0"/>
              <a:t>la profesión estuviese reglamentada, el perito deberá tener </a:t>
            </a:r>
            <a:r>
              <a:rPr lang="es-AR" sz="1600" b="1" dirty="0"/>
              <a:t>título habilitante</a:t>
            </a:r>
            <a:r>
              <a:rPr lang="es-AR" sz="1600" dirty="0"/>
              <a:t> en la ciencia, arte, industria o actividad técnica especializada </a:t>
            </a:r>
            <a:r>
              <a:rPr lang="es-AR" sz="1600" dirty="0" smtClean="0"/>
              <a:t>…</a:t>
            </a:r>
            <a:endParaRPr lang="es-AR" sz="1600" b="1" dirty="0" smtClean="0"/>
          </a:p>
          <a:p>
            <a:endParaRPr lang="es-AR" sz="1600" b="1" dirty="0" smtClean="0"/>
          </a:p>
          <a:p>
            <a:r>
              <a:rPr lang="es-AR" sz="1600" b="1" dirty="0" smtClean="0"/>
              <a:t>Art. 19 - V</a:t>
            </a:r>
            <a:r>
              <a:rPr lang="es-AR" sz="1600" dirty="0"/>
              <a:t>. Tratándose de profesiones u oficios reglamentados o de los cuales se expidan títulos o certificados habilitantes en el país, el Tribunal que ejerza la superintendencia en cada circunscripción judicial, llevará </a:t>
            </a:r>
            <a:r>
              <a:rPr lang="es-AR" sz="1600" b="1" dirty="0"/>
              <a:t>registros </a:t>
            </a:r>
            <a:r>
              <a:rPr lang="es-AR" sz="1600" b="1" dirty="0" smtClean="0"/>
              <a:t>anuales</a:t>
            </a:r>
          </a:p>
          <a:p>
            <a:endParaRPr lang="es-AR" sz="1600" b="1" dirty="0"/>
          </a:p>
          <a:p>
            <a:r>
              <a:rPr lang="es-AR" sz="1600" dirty="0" smtClean="0">
                <a:solidFill>
                  <a:srgbClr val="C00000"/>
                </a:solidFill>
              </a:rPr>
              <a:t>INSCRIPCIONES </a:t>
            </a:r>
            <a:r>
              <a:rPr lang="es-AR" sz="1600" dirty="0">
                <a:solidFill>
                  <a:srgbClr val="C00000"/>
                </a:solidFill>
              </a:rPr>
              <a:t>EN </a:t>
            </a:r>
            <a:r>
              <a:rPr lang="es-AR" sz="1600" dirty="0" smtClean="0">
                <a:solidFill>
                  <a:srgbClr val="C00000"/>
                </a:solidFill>
              </a:rPr>
              <a:t>OCTUBRE EN DELEGACIÓN ADMINISTRATIVA</a:t>
            </a:r>
            <a:r>
              <a:rPr lang="es-AR" sz="1600" dirty="0">
                <a:solidFill>
                  <a:srgbClr val="C00000"/>
                </a:solidFill>
              </a:rPr>
              <a:t>.</a:t>
            </a:r>
            <a:endParaRPr lang="es-AR" sz="1600" dirty="0" smtClean="0">
              <a:solidFill>
                <a:srgbClr val="C00000"/>
              </a:solidFill>
            </a:endParaRPr>
          </a:p>
          <a:p>
            <a:endParaRPr lang="es-AR" sz="1600" b="1" dirty="0"/>
          </a:p>
          <a:p>
            <a:endParaRPr lang="es-AR" sz="1600" b="1" dirty="0" smtClean="0"/>
          </a:p>
          <a:p>
            <a:pPr lvl="0"/>
            <a:r>
              <a:rPr lang="es-AR" sz="1600" b="1" dirty="0" smtClean="0"/>
              <a:t>  </a:t>
            </a:r>
            <a:r>
              <a:rPr lang="es-AR" sz="2800" dirty="0" smtClean="0">
                <a:solidFill>
                  <a:prstClr val="black"/>
                </a:solidFill>
              </a:rPr>
              <a:t>Ausencia de registro:</a:t>
            </a:r>
            <a:endParaRPr lang="es-AR" sz="2800" dirty="0">
              <a:solidFill>
                <a:prstClr val="black"/>
              </a:solidFill>
            </a:endParaRPr>
          </a:p>
          <a:p>
            <a:endParaRPr lang="es-AR" sz="1600" b="1" dirty="0" smtClean="0"/>
          </a:p>
          <a:p>
            <a:r>
              <a:rPr lang="es-AR" sz="1600" b="1" dirty="0" smtClean="0"/>
              <a:t>Art. 19 - VI</a:t>
            </a:r>
            <a:r>
              <a:rPr lang="es-AR" sz="1600" dirty="0"/>
              <a:t>. A falta de registro de una determinada especialidad, se nombrará a cualquier persona idónea en la materia motivo de la prueba, a propuesta de las partes o de oficio por el Juez. </a:t>
            </a:r>
            <a:endParaRPr lang="es-AR" sz="1600" dirty="0" smtClean="0"/>
          </a:p>
          <a:p>
            <a:r>
              <a:rPr lang="es-AR" sz="1600" b="1" dirty="0" smtClean="0"/>
              <a:t>Art. 180 – III</a:t>
            </a:r>
            <a:r>
              <a:rPr lang="es-AR" sz="1600" dirty="0" smtClean="0"/>
              <a:t>… En </a:t>
            </a:r>
            <a:r>
              <a:rPr lang="es-AR" sz="1600" dirty="0"/>
              <a:t>caso contrario, o cuando no hubiere en el lugar del proceso perito con título habilitante, podrá ser nombrada cualquier persona con conocimientos en la materia. </a:t>
            </a:r>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DESIGNACIÓN DEL PERITO</a:t>
            </a:r>
            <a:endParaRPr lang="es-AR" sz="4500" dirty="0"/>
          </a:p>
        </p:txBody>
      </p:sp>
    </p:spTree>
    <p:extLst>
      <p:ext uri="{BB962C8B-B14F-4D97-AF65-F5344CB8AC3E}">
        <p14:creationId xmlns:p14="http://schemas.microsoft.com/office/powerpoint/2010/main" val="14955517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6971139"/>
          </a:xfrm>
          <a:prstGeom prst="rect">
            <a:avLst/>
          </a:prstGeom>
        </p:spPr>
        <p:txBody>
          <a:bodyPr wrap="square">
            <a:spAutoFit/>
          </a:bodyPr>
          <a:lstStyle/>
          <a:p>
            <a:r>
              <a:rPr lang="es-AR" sz="2800" dirty="0" smtClean="0"/>
              <a:t>En la audiencia inicial,</a:t>
            </a:r>
          </a:p>
          <a:p>
            <a:endParaRPr lang="es-AR" sz="2800" dirty="0" smtClean="0"/>
          </a:p>
          <a:p>
            <a:r>
              <a:rPr lang="es-AR" sz="2800" dirty="0" smtClean="0"/>
              <a:t>Pueden designarse peritos subsidiarios.</a:t>
            </a:r>
          </a:p>
          <a:p>
            <a:endParaRPr lang="es-AR" sz="2800" dirty="0" smtClean="0"/>
          </a:p>
          <a:p>
            <a:r>
              <a:rPr lang="es-AR" sz="2800" dirty="0" smtClean="0"/>
              <a:t>Es conveniente dejar informadas a las partes sobre el adelanto de honorarios</a:t>
            </a:r>
          </a:p>
          <a:p>
            <a:endParaRPr lang="es-AR" sz="2800" dirty="0"/>
          </a:p>
          <a:p>
            <a:pPr lvl="0" algn="just">
              <a:lnSpc>
                <a:spcPct val="150000"/>
              </a:lnSpc>
            </a:pPr>
            <a:r>
              <a:rPr lang="es-AR" sz="1500" dirty="0" smtClean="0">
                <a:solidFill>
                  <a:srgbClr val="C00000"/>
                </a:solidFill>
              </a:rPr>
              <a:t>GEJUAS SAN RAFAEL: Atento </a:t>
            </a:r>
            <a:r>
              <a:rPr lang="es-AR" sz="1500" dirty="0">
                <a:solidFill>
                  <a:srgbClr val="C00000"/>
                </a:solidFill>
              </a:rPr>
              <a:t>a lo dispuesto por el art. 180 inc. V del CPCCYT, la parte actora respecto de la </a:t>
            </a:r>
            <a:r>
              <a:rPr lang="es-AR" sz="1500" u="sng" dirty="0">
                <a:solidFill>
                  <a:srgbClr val="C00000"/>
                </a:solidFill>
              </a:rPr>
              <a:t>prueba pericial médica y psicológica</a:t>
            </a:r>
            <a:r>
              <a:rPr lang="es-AR" sz="1500" dirty="0">
                <a:solidFill>
                  <a:srgbClr val="C00000"/>
                </a:solidFill>
              </a:rPr>
              <a:t> </a:t>
            </a:r>
            <a:r>
              <a:rPr lang="es-AR" sz="1500" b="1" dirty="0">
                <a:solidFill>
                  <a:srgbClr val="C00000"/>
                </a:solidFill>
              </a:rPr>
              <a:t>deberá acreditar, </a:t>
            </a:r>
            <a:r>
              <a:rPr lang="es-AR" sz="1500" dirty="0">
                <a:solidFill>
                  <a:srgbClr val="C00000"/>
                </a:solidFill>
              </a:rPr>
              <a:t>a contar a partir de la aceptación del cargo de los peritos, </a:t>
            </a:r>
            <a:r>
              <a:rPr lang="es-AR" sz="1500" b="1" u="sng" dirty="0">
                <a:solidFill>
                  <a:srgbClr val="C00000"/>
                </a:solidFill>
              </a:rPr>
              <a:t>el depósito del</a:t>
            </a:r>
            <a:r>
              <a:rPr lang="es-AR" sz="1500" u="sng" dirty="0">
                <a:solidFill>
                  <a:srgbClr val="C00000"/>
                </a:solidFill>
              </a:rPr>
              <a:t> </a:t>
            </a:r>
            <a:r>
              <a:rPr lang="es-AR" sz="1500" b="1" u="sng" dirty="0">
                <a:solidFill>
                  <a:srgbClr val="C00000"/>
                </a:solidFill>
              </a:rPr>
              <a:t>100%</a:t>
            </a:r>
            <a:r>
              <a:rPr lang="es-AR" sz="1500" dirty="0">
                <a:solidFill>
                  <a:srgbClr val="C00000"/>
                </a:solidFill>
              </a:rPr>
              <a:t>, del importe equivalente al monto mínimo de honorarios previsto en el Art. 184 del </a:t>
            </a:r>
            <a:r>
              <a:rPr lang="es-AR" sz="1500" dirty="0" err="1">
                <a:solidFill>
                  <a:srgbClr val="C00000"/>
                </a:solidFill>
              </a:rPr>
              <a:t>CPCCyT</a:t>
            </a:r>
            <a:r>
              <a:rPr lang="es-AR" sz="1500" dirty="0">
                <a:solidFill>
                  <a:srgbClr val="C00000"/>
                </a:solidFill>
              </a:rPr>
              <a:t> (1/4 </a:t>
            </a:r>
            <a:r>
              <a:rPr lang="es-AR" sz="1500" dirty="0" err="1">
                <a:solidFill>
                  <a:srgbClr val="C00000"/>
                </a:solidFill>
              </a:rPr>
              <a:t>Jus</a:t>
            </a:r>
            <a:r>
              <a:rPr lang="es-AR" sz="1500" dirty="0">
                <a:solidFill>
                  <a:srgbClr val="C00000"/>
                </a:solidFill>
              </a:rPr>
              <a:t> equivalente a $7.140 Acordada N° 29.931), asimismo deberá afrontar los gastos que dicho perito solicite. El incumplimiento de esta carga importará el desistimiento de la prueba sin necesidad de declaración alguna. Este importe será librado a favor de los peritos, a cuenta de sus honorarios, una vez presentado el informe o dictamen. </a:t>
            </a:r>
            <a:endParaRPr lang="es-AR" sz="2800" dirty="0">
              <a:solidFill>
                <a:srgbClr val="C00000"/>
              </a:solidFill>
            </a:endParaRPr>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DESIGNACIÓN DEL PERITO</a:t>
            </a:r>
            <a:endParaRPr lang="es-AR" sz="4500" dirty="0"/>
          </a:p>
        </p:txBody>
      </p:sp>
    </p:spTree>
    <p:extLst>
      <p:ext uri="{BB962C8B-B14F-4D97-AF65-F5344CB8AC3E}">
        <p14:creationId xmlns:p14="http://schemas.microsoft.com/office/powerpoint/2010/main" val="5577567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27384"/>
            <a:ext cx="9023491" cy="763285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HONORARIOS</a:t>
            </a:r>
            <a:endParaRPr lang="es-AR" sz="4500" dirty="0"/>
          </a:p>
          <a:p>
            <a:pPr algn="just"/>
            <a:endParaRPr lang="es-AR" sz="2000" b="1" dirty="0" smtClean="0"/>
          </a:p>
          <a:p>
            <a:pPr algn="just"/>
            <a:endParaRPr lang="es-AR" sz="2000" b="1" dirty="0"/>
          </a:p>
          <a:p>
            <a:pPr algn="just"/>
            <a:endParaRPr lang="es-AR" sz="2000" b="1" dirty="0" smtClean="0"/>
          </a:p>
          <a:p>
            <a:pPr algn="just"/>
            <a:r>
              <a:rPr lang="es-AR" sz="2000" b="1" dirty="0" smtClean="0"/>
              <a:t>ART. 180 V</a:t>
            </a:r>
            <a:r>
              <a:rPr lang="es-AR" sz="2000" b="1" dirty="0"/>
              <a:t>.-</a:t>
            </a:r>
            <a:r>
              <a:rPr lang="es-AR" sz="2000" dirty="0"/>
              <a:t> </a:t>
            </a:r>
            <a:endParaRPr lang="es-AR" sz="2000" dirty="0" smtClean="0"/>
          </a:p>
          <a:p>
            <a:pPr marL="342900" indent="-342900" algn="just">
              <a:buFont typeface="Arial" panose="020B0604020202020204" pitchFamily="34" charset="0"/>
              <a:buChar char="•"/>
            </a:pPr>
            <a:r>
              <a:rPr lang="es-AR" sz="2000" dirty="0" smtClean="0"/>
              <a:t>Si la pericia hubiera sido </a:t>
            </a:r>
            <a:r>
              <a:rPr lang="es-AR" sz="2000" b="1" dirty="0" smtClean="0"/>
              <a:t>ofrecida </a:t>
            </a:r>
            <a:r>
              <a:rPr lang="es-AR" sz="2000" b="1" dirty="0"/>
              <a:t>por alguno de los litigantes</a:t>
            </a:r>
            <a:r>
              <a:rPr lang="es-AR" sz="2000" dirty="0"/>
              <a:t>, </a:t>
            </a:r>
            <a:endParaRPr lang="es-AR" sz="2000" dirty="0" smtClean="0"/>
          </a:p>
          <a:p>
            <a:pPr algn="just"/>
            <a:r>
              <a:rPr lang="es-AR" sz="2000" dirty="0" smtClean="0">
                <a:solidFill>
                  <a:srgbClr val="009900"/>
                </a:solidFill>
              </a:rPr>
              <a:t>(NO CUANDO ES ORDENADA DE OFICIO)</a:t>
            </a:r>
          </a:p>
          <a:p>
            <a:pPr algn="just"/>
            <a:endParaRPr lang="es-AR" sz="2000" b="1" dirty="0"/>
          </a:p>
          <a:p>
            <a:pPr marL="342900" indent="-342900" algn="just">
              <a:buFont typeface="Arial" panose="020B0604020202020204" pitchFamily="34" charset="0"/>
              <a:buChar char="•"/>
            </a:pPr>
            <a:r>
              <a:rPr lang="es-AR" sz="2000" b="1" dirty="0" smtClean="0"/>
              <a:t>admitida </a:t>
            </a:r>
            <a:r>
              <a:rPr lang="es-AR" sz="2000" b="1" dirty="0"/>
              <a:t>la misma</a:t>
            </a:r>
            <a:r>
              <a:rPr lang="es-AR" sz="2000" dirty="0"/>
              <a:t>, </a:t>
            </a:r>
            <a:endParaRPr lang="es-AR" sz="2000" dirty="0" smtClean="0"/>
          </a:p>
          <a:p>
            <a:pPr algn="just"/>
            <a:endParaRPr lang="es-AR" sz="2000" b="1" dirty="0"/>
          </a:p>
          <a:p>
            <a:pPr marL="342900" indent="-342900" algn="just">
              <a:buFont typeface="Arial" panose="020B0604020202020204" pitchFamily="34" charset="0"/>
              <a:buChar char="•"/>
            </a:pPr>
            <a:r>
              <a:rPr lang="es-AR" sz="2000" b="1" dirty="0" smtClean="0"/>
              <a:t>el </a:t>
            </a:r>
            <a:r>
              <a:rPr lang="es-AR" sz="2000" b="1" u="sng" dirty="0" smtClean="0"/>
              <a:t>OFERENTE</a:t>
            </a:r>
            <a:r>
              <a:rPr lang="es-AR" sz="2000" b="1" dirty="0" smtClean="0"/>
              <a:t> </a:t>
            </a:r>
            <a:r>
              <a:rPr lang="es-AR" sz="2000" b="1" dirty="0"/>
              <a:t>que no goce del beneficio de litigar sin gastos </a:t>
            </a:r>
            <a:endParaRPr lang="es-AR" sz="2000" b="1" dirty="0" smtClean="0"/>
          </a:p>
          <a:p>
            <a:pPr algn="just"/>
            <a:endParaRPr lang="es-AR" sz="2000" b="1" dirty="0"/>
          </a:p>
          <a:p>
            <a:pPr marL="342900" indent="-342900" algn="just">
              <a:buFont typeface="Arial" panose="020B0604020202020204" pitchFamily="34" charset="0"/>
              <a:buChar char="•"/>
            </a:pPr>
            <a:r>
              <a:rPr lang="es-AR" sz="2000" dirty="0" smtClean="0"/>
              <a:t>deberá </a:t>
            </a:r>
            <a:r>
              <a:rPr lang="es-AR" sz="2000" b="1" dirty="0"/>
              <a:t>acreditar en el plazo de cinco días</a:t>
            </a:r>
            <a:r>
              <a:rPr lang="es-AR" sz="2000" dirty="0"/>
              <a:t>, </a:t>
            </a:r>
            <a:endParaRPr lang="es-AR" sz="2000" dirty="0" smtClean="0"/>
          </a:p>
          <a:p>
            <a:pPr marL="342900" indent="-342900" algn="just">
              <a:buFont typeface="Arial" panose="020B0604020202020204" pitchFamily="34" charset="0"/>
              <a:buChar char="•"/>
            </a:pPr>
            <a:endParaRPr lang="es-AR" sz="2000" dirty="0" smtClean="0"/>
          </a:p>
          <a:p>
            <a:pPr marL="342900" indent="-342900" algn="just">
              <a:buFont typeface="Arial" panose="020B0604020202020204" pitchFamily="34" charset="0"/>
              <a:buChar char="•"/>
            </a:pPr>
            <a:r>
              <a:rPr lang="es-AR" sz="2000" dirty="0" smtClean="0"/>
              <a:t>el </a:t>
            </a:r>
            <a:r>
              <a:rPr lang="es-AR" sz="2000" dirty="0"/>
              <a:t>depósito de un importe equivalente al </a:t>
            </a:r>
            <a:r>
              <a:rPr lang="es-AR" sz="2000" b="1" dirty="0"/>
              <a:t>monto mínimo de honorarios previsto en el Art. 184 </a:t>
            </a:r>
            <a:r>
              <a:rPr lang="es-AR" sz="2000" b="1" dirty="0">
                <a:solidFill>
                  <a:srgbClr val="FF0000"/>
                </a:solidFill>
              </a:rPr>
              <a:t>(1/4 DE </a:t>
            </a:r>
            <a:r>
              <a:rPr lang="es-AR" sz="2000" b="1" dirty="0" smtClean="0">
                <a:solidFill>
                  <a:srgbClr val="FF0000"/>
                </a:solidFill>
              </a:rPr>
              <a:t>JUS – $ 11.389)</a:t>
            </a:r>
            <a:r>
              <a:rPr lang="es-AR" sz="2000" dirty="0" smtClean="0">
                <a:solidFill>
                  <a:srgbClr val="FF0000"/>
                </a:solidFill>
              </a:rPr>
              <a:t>. </a:t>
            </a:r>
          </a:p>
          <a:p>
            <a:pPr marL="342900" indent="-342900" algn="just">
              <a:buFont typeface="Arial" panose="020B0604020202020204" pitchFamily="34" charset="0"/>
              <a:buChar char="•"/>
            </a:pPr>
            <a:endParaRPr lang="es-AR" sz="2000" dirty="0"/>
          </a:p>
          <a:p>
            <a:pPr marL="342900" indent="-342900" algn="just">
              <a:buFont typeface="Arial" panose="020B0604020202020204" pitchFamily="34" charset="0"/>
              <a:buChar char="•"/>
            </a:pPr>
            <a:r>
              <a:rPr lang="es-AR" sz="2000" dirty="0" smtClean="0"/>
              <a:t>El </a:t>
            </a:r>
            <a:r>
              <a:rPr lang="es-AR" sz="2000" b="1" u="sng" dirty="0"/>
              <a:t>incumplimiento</a:t>
            </a:r>
            <a:r>
              <a:rPr lang="es-AR" sz="2000" b="1" dirty="0"/>
              <a:t> de esta carga importará el </a:t>
            </a:r>
            <a:r>
              <a:rPr lang="es-AR" sz="2000" b="1" u="sng" dirty="0"/>
              <a:t>desistimiento</a:t>
            </a:r>
            <a:r>
              <a:rPr lang="es-AR" sz="2000" b="1" dirty="0"/>
              <a:t> de la prueba sin necesidad de declaración alguna</a:t>
            </a:r>
            <a:r>
              <a:rPr lang="es-AR" sz="2000" dirty="0"/>
              <a:t>. </a:t>
            </a:r>
            <a:r>
              <a:rPr lang="es-AR" sz="2000" dirty="0" smtClean="0">
                <a:solidFill>
                  <a:srgbClr val="92D050"/>
                </a:solidFill>
              </a:rPr>
              <a:t>(S/ Cód. </a:t>
            </a:r>
            <a:r>
              <a:rPr lang="es-AR" sz="2000" dirty="0" err="1" smtClean="0">
                <a:solidFill>
                  <a:srgbClr val="92D050"/>
                </a:solidFill>
              </a:rPr>
              <a:t>Coment</a:t>
            </a:r>
            <a:r>
              <a:rPr lang="es-AR" sz="2000" dirty="0" smtClean="0">
                <a:solidFill>
                  <a:srgbClr val="92D050"/>
                </a:solidFill>
              </a:rPr>
              <a:t>. ASC 2018, sanción contraria a búsqueda verdad y justicia)</a:t>
            </a:r>
          </a:p>
          <a:p>
            <a:pPr marL="342900" indent="-342900" algn="just">
              <a:buFont typeface="Arial" panose="020B0604020202020204" pitchFamily="34" charset="0"/>
              <a:buChar char="•"/>
            </a:pPr>
            <a:endParaRPr lang="es-AR" sz="2000" dirty="0" smtClean="0"/>
          </a:p>
          <a:p>
            <a:pPr algn="just"/>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pic>
        <p:nvPicPr>
          <p:cNvPr id="5" name="Picture 2" descr="http://www.optionsbingo.org/6253315-abstract-3d-illustration-of-red-dollar-sign-over-white-background.jpg"/>
          <p:cNvPicPr>
            <a:picLocks noChangeAspect="1" noChangeArrowheads="1"/>
          </p:cNvPicPr>
          <p:nvPr/>
        </p:nvPicPr>
        <p:blipFill>
          <a:blip r:embed="rId2"/>
          <a:srcRect/>
          <a:stretch>
            <a:fillRect/>
          </a:stretch>
        </p:blipFill>
        <p:spPr bwMode="auto">
          <a:xfrm>
            <a:off x="4608004" y="764704"/>
            <a:ext cx="1587311" cy="1190484"/>
          </a:xfrm>
          <a:prstGeom prst="rect">
            <a:avLst/>
          </a:prstGeom>
          <a:noFill/>
        </p:spPr>
      </p:pic>
    </p:spTree>
    <p:extLst>
      <p:ext uri="{BB962C8B-B14F-4D97-AF65-F5344CB8AC3E}">
        <p14:creationId xmlns:p14="http://schemas.microsoft.com/office/powerpoint/2010/main" val="31185267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395536" y="1556792"/>
            <a:ext cx="7959764" cy="7555915"/>
          </a:xfrm>
          <a:prstGeom prst="rect">
            <a:avLst/>
          </a:prstGeom>
        </p:spPr>
        <p:txBody>
          <a:bodyPr wrap="square">
            <a:spAutoFit/>
          </a:bodyPr>
          <a:lstStyle/>
          <a:p>
            <a:r>
              <a:rPr lang="es-AR" sz="3000" b="1" dirty="0" smtClean="0"/>
              <a:t>ART</a:t>
            </a:r>
            <a:r>
              <a:rPr lang="es-AR" sz="3000" b="1" dirty="0"/>
              <a:t>. 176 </a:t>
            </a:r>
            <a:r>
              <a:rPr lang="es-AR" sz="3000" b="1" dirty="0" smtClean="0"/>
              <a:t>CPCCT</a:t>
            </a:r>
          </a:p>
          <a:p>
            <a:r>
              <a:rPr lang="es-AR" sz="3000" b="1" dirty="0" smtClean="0"/>
              <a:t>MEDIOS </a:t>
            </a:r>
            <a:r>
              <a:rPr lang="es-AR" sz="3000" b="1" dirty="0"/>
              <a:t>DE PRUEBA.</a:t>
            </a:r>
            <a:endParaRPr lang="es-AR" sz="3000" dirty="0"/>
          </a:p>
          <a:p>
            <a:r>
              <a:rPr lang="es-AR" sz="3000" dirty="0"/>
              <a:t>Son medios de prueba: los documentos, </a:t>
            </a:r>
            <a:r>
              <a:rPr lang="es-AR" sz="3000" b="1" dirty="0"/>
              <a:t>el dictamen e informe de peritos y expertos</a:t>
            </a:r>
            <a:r>
              <a:rPr lang="es-AR" sz="3000" dirty="0"/>
              <a:t>, la declaración de testigos, el examen judicial, reproducciones y experiencias y cualquier otro no prohibido por la ley en general o para casos particulares, que sea idóneo y pertinente.</a:t>
            </a:r>
          </a:p>
          <a:p>
            <a:pPr algn="ctr">
              <a:lnSpc>
                <a:spcPct val="150000"/>
              </a:lnSpc>
            </a:pPr>
            <a:endParaRPr lang="es-AR" sz="3500" b="1" dirty="0"/>
          </a:p>
          <a:p>
            <a:pPr algn="ctr">
              <a:lnSpc>
                <a:spcPct val="150000"/>
              </a:lnSpc>
            </a:pPr>
            <a:endParaRPr lang="es-AR" sz="3500" b="1" dirty="0" smtClean="0"/>
          </a:p>
          <a:p>
            <a:pPr algn="ctr">
              <a:lnSpc>
                <a:spcPct val="150000"/>
              </a:lnSpc>
            </a:pPr>
            <a:endParaRPr lang="es-AR" sz="3500" b="1" dirty="0"/>
          </a:p>
          <a:p>
            <a:pPr algn="ctr">
              <a:lnSpc>
                <a:spcPct val="150000"/>
              </a:lnSpc>
            </a:pPr>
            <a:endParaRPr lang="es-AR" sz="3500" b="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5" y="1341"/>
            <a:ext cx="8640960" cy="6978834"/>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HONORARIOS</a:t>
            </a:r>
            <a:endParaRPr lang="es-AR" sz="4500" dirty="0"/>
          </a:p>
          <a:p>
            <a:pPr algn="just"/>
            <a:endParaRPr lang="es-AR" sz="2000" b="1" dirty="0" smtClean="0"/>
          </a:p>
          <a:p>
            <a:pPr algn="just">
              <a:lnSpc>
                <a:spcPct val="150000"/>
              </a:lnSpc>
            </a:pPr>
            <a:r>
              <a:rPr lang="es-AR" sz="2000" b="1" dirty="0" smtClean="0">
                <a:solidFill>
                  <a:srgbClr val="C00000"/>
                </a:solidFill>
              </a:rPr>
              <a:t>NO ES EXIGIBLE:</a:t>
            </a:r>
          </a:p>
          <a:p>
            <a:pPr algn="just">
              <a:lnSpc>
                <a:spcPct val="150000"/>
              </a:lnSpc>
            </a:pPr>
            <a:r>
              <a:rPr lang="es-AR" sz="2000" b="1" dirty="0" smtClean="0"/>
              <a:t>OFERENTE QUE TIENE BENEFICIO DE LITIGAR SIN GASTOS </a:t>
            </a:r>
            <a:r>
              <a:rPr lang="es-AR" sz="2000" b="1" u="sng" dirty="0" smtClean="0"/>
              <a:t>PROPIO</a:t>
            </a:r>
            <a:r>
              <a:rPr lang="es-AR" sz="2000" b="1" dirty="0" smtClean="0"/>
              <a:t>.</a:t>
            </a:r>
          </a:p>
          <a:p>
            <a:endParaRPr lang="es-AR" sz="2000" dirty="0" smtClean="0"/>
          </a:p>
          <a:p>
            <a:r>
              <a:rPr lang="es-AR" sz="2000" b="1" dirty="0" smtClean="0"/>
              <a:t>ART</a:t>
            </a:r>
            <a:r>
              <a:rPr lang="es-AR" sz="2000" b="1" dirty="0"/>
              <a:t>. 97 VI. EL LITIGANTE CONTRARIO</a:t>
            </a:r>
            <a:r>
              <a:rPr lang="es-AR" sz="2000" dirty="0"/>
              <a:t> al que goce del beneficio, podrá actuar provisoriamente en papel simple y sin previo pago de impuesto de justicia, sin perjuicio de lo que en definitiva se resuelva en la sentencia, </a:t>
            </a:r>
            <a:r>
              <a:rPr lang="es-AR" sz="2000" b="1" u="sng" dirty="0"/>
              <a:t>salvo lo previsto para adelanto de los gastos y depósito de honorarios mínimos de los peritos por él ofrecidos</a:t>
            </a:r>
            <a:r>
              <a:rPr lang="es-AR" sz="2000" b="1" dirty="0"/>
              <a:t>.</a:t>
            </a:r>
            <a:endParaRPr lang="es-AR" sz="2000" dirty="0"/>
          </a:p>
          <a:p>
            <a:pPr algn="just">
              <a:lnSpc>
                <a:spcPct val="150000"/>
              </a:lnSpc>
            </a:pPr>
            <a:endParaRPr lang="es-AR" sz="2000" b="1" dirty="0" smtClean="0">
              <a:effectLst>
                <a:outerShdw blurRad="38100" dist="38100" dir="2700000" algn="tl">
                  <a:srgbClr val="000000">
                    <a:alpha val="43137"/>
                  </a:srgbClr>
                </a:outerShdw>
              </a:effectLst>
            </a:endParaRPr>
          </a:p>
          <a:p>
            <a:pPr algn="just">
              <a:lnSpc>
                <a:spcPct val="150000"/>
              </a:lnSpc>
            </a:pPr>
            <a:endParaRPr lang="es-AR" sz="2000" b="1" dirty="0">
              <a:effectLst>
                <a:outerShdw blurRad="38100" dist="38100" dir="2700000" algn="tl">
                  <a:srgbClr val="000000">
                    <a:alpha val="43137"/>
                  </a:srgbClr>
                </a:outerShdw>
              </a:effectLst>
            </a:endParaRPr>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36485688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651716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HONORARIOS</a:t>
            </a:r>
            <a:endParaRPr lang="es-AR" sz="4500" dirty="0"/>
          </a:p>
          <a:p>
            <a:pPr algn="just"/>
            <a:endParaRPr lang="es-AR" sz="2000" b="1" dirty="0" smtClean="0"/>
          </a:p>
          <a:p>
            <a:r>
              <a:rPr lang="es-AR" sz="2000" dirty="0"/>
              <a:t>ART. 95 BENEFICIARIOS. </a:t>
            </a:r>
          </a:p>
          <a:p>
            <a:r>
              <a:rPr lang="es-AR" sz="2000" dirty="0"/>
              <a:t>I.- El Estado Nacional, la Provincia, las municipalidades, las reparticiones autárquicas y las personas jurídicas dedicadas exclusivamente a prestar servicios públicos gratuitos, litigarán sin pagar gastos. </a:t>
            </a:r>
          </a:p>
          <a:p>
            <a:r>
              <a:rPr lang="es-AR" sz="2000" dirty="0"/>
              <a:t>II.- También gozan del beneficio las personas menores de edad, con capacidad restringida o incapacidad que se presenten con patrocinio propio, </a:t>
            </a:r>
          </a:p>
          <a:p>
            <a:r>
              <a:rPr lang="es-AR" sz="2000" dirty="0"/>
              <a:t>III.- Las personas que por su situación económica no puedan abonar los gastos iniciales del litigio, podrán también obtener el beneficio, conforme a las disposiciones de este Capítulo.</a:t>
            </a:r>
          </a:p>
          <a:p>
            <a:r>
              <a:rPr lang="es-AR" sz="2000" dirty="0"/>
              <a:t> </a:t>
            </a:r>
          </a:p>
          <a:p>
            <a:r>
              <a:rPr lang="es-AR" sz="2000" dirty="0"/>
              <a:t>ART. 204 </a:t>
            </a:r>
            <a:r>
              <a:rPr lang="es-AR" sz="2000" dirty="0" smtClean="0"/>
              <a:t>CONSUMIDORES – BENEFICIO DE JUSITICIA GRATUITA</a:t>
            </a:r>
            <a:endParaRPr lang="es-AR" sz="2000" dirty="0"/>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35152212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5" y="1341"/>
            <a:ext cx="8640960" cy="7902163"/>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HONORARIOS</a:t>
            </a:r>
            <a:endParaRPr lang="es-AR" sz="4500" dirty="0"/>
          </a:p>
          <a:p>
            <a:pPr algn="just"/>
            <a:endParaRPr lang="es-AR" sz="2000" b="1" dirty="0" smtClean="0"/>
          </a:p>
          <a:p>
            <a:pPr algn="just">
              <a:lnSpc>
                <a:spcPct val="150000"/>
              </a:lnSpc>
            </a:pPr>
            <a:r>
              <a:rPr lang="es-AR" sz="2000" b="1" dirty="0" smtClean="0">
                <a:solidFill>
                  <a:srgbClr val="C00000"/>
                </a:solidFill>
              </a:rPr>
              <a:t>VARIOS OFERENTES</a:t>
            </a:r>
          </a:p>
          <a:p>
            <a:pPr algn="just">
              <a:lnSpc>
                <a:spcPct val="150000"/>
              </a:lnSpc>
            </a:pPr>
            <a:r>
              <a:rPr lang="es-AR" sz="2000" b="1" dirty="0" smtClean="0">
                <a:effectLst>
                  <a:outerShdw blurRad="38100" dist="38100" dir="2700000" algn="tl">
                    <a:srgbClr val="000000">
                      <a:alpha val="43137"/>
                    </a:srgbClr>
                  </a:outerShdw>
                </a:effectLst>
              </a:rPr>
              <a:t>Respecto al adelanto de gastos, el art. 182 CPCCT dice</a:t>
            </a:r>
            <a:endParaRPr lang="es-AR" sz="2000" b="1" dirty="0">
              <a:effectLst>
                <a:outerShdw blurRad="38100" dist="38100" dir="2700000" algn="tl">
                  <a:srgbClr val="000000">
                    <a:alpha val="43137"/>
                  </a:srgbClr>
                </a:outerShdw>
              </a:effectLst>
            </a:endParaRPr>
          </a:p>
          <a:p>
            <a:pPr algn="just">
              <a:lnSpc>
                <a:spcPct val="150000"/>
              </a:lnSpc>
            </a:pPr>
            <a:r>
              <a:rPr lang="es-AR" sz="2000" dirty="0"/>
              <a:t>En el caso de que la pericia hubiera sido ofrecida en forma directa o por adhesión, </a:t>
            </a:r>
            <a:r>
              <a:rPr lang="es-AR" sz="2000" b="1" dirty="0"/>
              <a:t>por ambas partes</a:t>
            </a:r>
            <a:r>
              <a:rPr lang="es-AR" sz="2000" dirty="0"/>
              <a:t>, el adelanto deberá ser aportado </a:t>
            </a:r>
            <a:r>
              <a:rPr lang="es-AR" sz="2000" b="1" dirty="0"/>
              <a:t>en forma conjunta</a:t>
            </a:r>
            <a:r>
              <a:rPr lang="es-AR" sz="2000" dirty="0" smtClean="0"/>
              <a:t>.</a:t>
            </a:r>
          </a:p>
          <a:p>
            <a:pPr algn="just">
              <a:lnSpc>
                <a:spcPct val="150000"/>
              </a:lnSpc>
            </a:pPr>
            <a:endParaRPr lang="es-AR" sz="2000" b="1" dirty="0" smtClean="0">
              <a:effectLst>
                <a:outerShdw blurRad="38100" dist="38100" dir="2700000" algn="tl">
                  <a:srgbClr val="000000">
                    <a:alpha val="43137"/>
                  </a:srgbClr>
                </a:outerShdw>
              </a:effectLst>
            </a:endParaRPr>
          </a:p>
          <a:p>
            <a:pPr algn="just">
              <a:lnSpc>
                <a:spcPct val="150000"/>
              </a:lnSpc>
            </a:pPr>
            <a:r>
              <a:rPr lang="es-AR" sz="2000" b="1" dirty="0" smtClean="0">
                <a:effectLst>
                  <a:outerShdw blurRad="38100" dist="38100" dir="2700000" algn="tl">
                    <a:srgbClr val="000000">
                      <a:alpha val="43137"/>
                    </a:srgbClr>
                  </a:outerShdw>
                </a:effectLst>
              </a:rPr>
              <a:t>S/ Cód. Comentado ACS 2019:</a:t>
            </a:r>
          </a:p>
          <a:p>
            <a:pPr algn="just">
              <a:lnSpc>
                <a:spcPct val="150000"/>
              </a:lnSpc>
            </a:pPr>
            <a:r>
              <a:rPr lang="es-AR" sz="2000" b="1" dirty="0" smtClean="0">
                <a:effectLst>
                  <a:outerShdw blurRad="38100" dist="38100" dir="2700000" algn="tl">
                    <a:srgbClr val="000000">
                      <a:alpha val="43137"/>
                    </a:srgbClr>
                  </a:outerShdw>
                </a:effectLst>
              </a:rPr>
              <a:t>Cada parte podría depositar su porción.</a:t>
            </a:r>
          </a:p>
          <a:p>
            <a:pPr algn="just">
              <a:lnSpc>
                <a:spcPct val="150000"/>
              </a:lnSpc>
            </a:pPr>
            <a:r>
              <a:rPr lang="es-AR" sz="2000" b="1" dirty="0" smtClean="0">
                <a:effectLst>
                  <a:outerShdw blurRad="38100" dist="38100" dir="2700000" algn="tl">
                    <a:srgbClr val="000000">
                      <a:alpha val="43137"/>
                    </a:srgbClr>
                  </a:outerShdw>
                </a:effectLst>
              </a:rPr>
              <a:t>El que no deposite, se le caen sus puntos de pericia.</a:t>
            </a:r>
          </a:p>
          <a:p>
            <a:pPr algn="just">
              <a:lnSpc>
                <a:spcPct val="150000"/>
              </a:lnSpc>
            </a:pPr>
            <a:r>
              <a:rPr lang="es-AR" sz="2000" b="1" dirty="0" smtClean="0">
                <a:effectLst>
                  <a:outerShdw blurRad="38100" dist="38100" dir="2700000" algn="tl">
                    <a:srgbClr val="000000">
                      <a:alpha val="43137"/>
                    </a:srgbClr>
                  </a:outerShdw>
                </a:effectLst>
              </a:rPr>
              <a:t>Y luego intimar al que depositó su porción, a completar, bajo apercibimiento de desistimiento.</a:t>
            </a:r>
            <a:endParaRPr lang="es-AR" sz="2000" b="1" dirty="0">
              <a:effectLst>
                <a:outerShdw blurRad="38100" dist="38100" dir="2700000" algn="tl">
                  <a:srgbClr val="000000">
                    <a:alpha val="43137"/>
                  </a:srgbClr>
                </a:outerShdw>
              </a:effectLst>
            </a:endParaRPr>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414143241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5" y="1341"/>
            <a:ext cx="8640960" cy="836382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HONORARIOS</a:t>
            </a:r>
            <a:endParaRPr lang="es-AR" sz="4500" dirty="0"/>
          </a:p>
          <a:p>
            <a:pPr algn="just"/>
            <a:endParaRPr lang="es-AR" sz="2000" b="1" dirty="0" smtClean="0"/>
          </a:p>
          <a:p>
            <a:pPr algn="just">
              <a:lnSpc>
                <a:spcPct val="150000"/>
              </a:lnSpc>
            </a:pPr>
            <a:r>
              <a:rPr lang="es-AR" sz="2000" b="1" dirty="0" smtClean="0">
                <a:solidFill>
                  <a:srgbClr val="C00000"/>
                </a:solidFill>
              </a:rPr>
              <a:t>ENTREGA AL PERITO</a:t>
            </a:r>
          </a:p>
          <a:p>
            <a:pPr algn="just">
              <a:lnSpc>
                <a:spcPct val="150000"/>
              </a:lnSpc>
            </a:pPr>
            <a:r>
              <a:rPr lang="es-AR" sz="2000" dirty="0"/>
              <a:t>Este importe </a:t>
            </a:r>
            <a:r>
              <a:rPr lang="es-AR" sz="2000" b="1" u="sng" dirty="0"/>
              <a:t>será librado</a:t>
            </a:r>
            <a:r>
              <a:rPr lang="es-AR" sz="2000" b="1" dirty="0"/>
              <a:t> a favor del perito, a cuenta de honorarios, </a:t>
            </a:r>
            <a:r>
              <a:rPr lang="es-AR" sz="2000" b="1" u="sng" dirty="0"/>
              <a:t>una vez presentado el informe o dictamen</a:t>
            </a:r>
            <a:r>
              <a:rPr lang="es-AR" sz="2000" dirty="0"/>
              <a:t>.</a:t>
            </a:r>
          </a:p>
          <a:p>
            <a:pPr algn="just">
              <a:lnSpc>
                <a:spcPct val="150000"/>
              </a:lnSpc>
            </a:pPr>
            <a:endParaRPr lang="es-AR" sz="2000" b="1" dirty="0">
              <a:effectLst>
                <a:outerShdw blurRad="38100" dist="38100" dir="2700000" algn="tl">
                  <a:srgbClr val="000000">
                    <a:alpha val="43137"/>
                  </a:srgbClr>
                </a:outerShdw>
              </a:effectLst>
            </a:endParaRPr>
          </a:p>
          <a:p>
            <a:pPr algn="just">
              <a:lnSpc>
                <a:spcPct val="150000"/>
              </a:lnSpc>
            </a:pPr>
            <a:r>
              <a:rPr lang="es-AR" sz="2000" b="1" dirty="0">
                <a:solidFill>
                  <a:srgbClr val="C00000"/>
                </a:solidFill>
              </a:rPr>
              <a:t>INCUMPLIMIENTO DE </a:t>
            </a:r>
            <a:r>
              <a:rPr lang="es-AR" sz="2000" b="1" dirty="0" smtClean="0">
                <a:solidFill>
                  <a:srgbClr val="C00000"/>
                </a:solidFill>
              </a:rPr>
              <a:t>CONTESTAR </a:t>
            </a:r>
            <a:r>
              <a:rPr lang="es-AR" sz="2000" b="1" dirty="0">
                <a:solidFill>
                  <a:srgbClr val="C00000"/>
                </a:solidFill>
              </a:rPr>
              <a:t>OBSERVACIONES </a:t>
            </a:r>
          </a:p>
          <a:p>
            <a:pPr algn="just">
              <a:lnSpc>
                <a:spcPct val="150000"/>
              </a:lnSpc>
            </a:pPr>
            <a:r>
              <a:rPr lang="es-AR" sz="2000" dirty="0"/>
              <a:t>Debe restituir el total del </a:t>
            </a:r>
            <a:r>
              <a:rPr lang="es-AR" sz="2000" dirty="0" smtClean="0"/>
              <a:t>importe.</a:t>
            </a:r>
          </a:p>
          <a:p>
            <a:pPr algn="just">
              <a:lnSpc>
                <a:spcPct val="150000"/>
              </a:lnSpc>
            </a:pPr>
            <a:endParaRPr lang="es-AR" sz="2000" dirty="0"/>
          </a:p>
          <a:p>
            <a:pPr algn="just">
              <a:lnSpc>
                <a:spcPct val="150000"/>
              </a:lnSpc>
            </a:pPr>
            <a:r>
              <a:rPr lang="es-AR" sz="2000" b="1" dirty="0">
                <a:solidFill>
                  <a:srgbClr val="C00000"/>
                </a:solidFill>
              </a:rPr>
              <a:t>SANCIÓN </a:t>
            </a:r>
            <a:r>
              <a:rPr lang="es-AR" sz="2000" b="1" dirty="0" smtClean="0">
                <a:solidFill>
                  <a:srgbClr val="C00000"/>
                </a:solidFill>
              </a:rPr>
              <a:t>SI NO LO RESTITUYE</a:t>
            </a:r>
            <a:endParaRPr lang="es-AR" sz="2000" b="1" dirty="0">
              <a:solidFill>
                <a:srgbClr val="C00000"/>
              </a:solidFill>
            </a:endParaRPr>
          </a:p>
          <a:p>
            <a:pPr algn="just">
              <a:lnSpc>
                <a:spcPct val="150000"/>
              </a:lnSpc>
            </a:pPr>
            <a:r>
              <a:rPr lang="es-AR" sz="2000" dirty="0"/>
              <a:t>No está prevista expresamente.</a:t>
            </a:r>
          </a:p>
          <a:p>
            <a:pPr algn="just">
              <a:lnSpc>
                <a:spcPct val="150000"/>
              </a:lnSpc>
            </a:pPr>
            <a:r>
              <a:rPr lang="es-AR" sz="2000" dirty="0"/>
              <a:t>ART. 47 SANCIONES PROCESALES. SANCIONES CONMINATORIAS</a:t>
            </a:r>
            <a:endParaRPr lang="es-AR" sz="2000" b="1" dirty="0">
              <a:solidFill>
                <a:srgbClr val="C00000"/>
              </a:solidFill>
            </a:endParaRPr>
          </a:p>
          <a:p>
            <a:pPr algn="just">
              <a:lnSpc>
                <a:spcPct val="150000"/>
              </a:lnSpc>
            </a:pPr>
            <a:endParaRPr lang="es-AR" sz="2000" dirty="0"/>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15625095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NOTIFICACIÓN DEL PERITO</a:t>
            </a:r>
            <a:endParaRPr lang="es-AR" sz="4500" dirty="0"/>
          </a:p>
        </p:txBody>
      </p:sp>
      <p:sp>
        <p:nvSpPr>
          <p:cNvPr id="2" name="Rectángulo 1"/>
          <p:cNvSpPr/>
          <p:nvPr/>
        </p:nvSpPr>
        <p:spPr>
          <a:xfrm>
            <a:off x="467544" y="1803960"/>
            <a:ext cx="7344816" cy="3139321"/>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pPr>
            <a:r>
              <a:rPr lang="es-AR" sz="2000" dirty="0"/>
              <a:t>Debe notificarse de oficio a los peritos, </a:t>
            </a:r>
            <a:r>
              <a:rPr lang="es-AR" sz="2000" dirty="0" smtClean="0"/>
              <a:t>de modo accesible </a:t>
            </a:r>
            <a:r>
              <a:rPr lang="es-AR" sz="2000" dirty="0"/>
              <a:t>(Ac. 28.690), siendo conveniente informarles sobre: plazo de aceptación del cargo, plazo para solicitar examen, plazo para presentar dictamen, derecho a solicitar anticipo de gastos, información de contacto, etc.</a:t>
            </a:r>
          </a:p>
          <a:p>
            <a:pPr algn="just">
              <a:lnSpc>
                <a:spcPct val="150000"/>
              </a:lnSpc>
              <a:spcAft>
                <a:spcPts val="0"/>
              </a:spcAft>
            </a:pPr>
            <a:endParaRPr lang="es-AR" sz="16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656152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NOTIFICACIÓN DEL PERITO</a:t>
            </a:r>
            <a:endParaRPr lang="es-AR" sz="4500" dirty="0"/>
          </a:p>
        </p:txBody>
      </p:sp>
      <p:sp>
        <p:nvSpPr>
          <p:cNvPr id="2" name="Rectángulo 1"/>
          <p:cNvSpPr/>
          <p:nvPr/>
        </p:nvSpPr>
        <p:spPr>
          <a:xfrm>
            <a:off x="358113" y="908720"/>
            <a:ext cx="7344816" cy="5309146"/>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r>
              <a:rPr lang="es-AR" sz="1500" b="1" dirty="0" smtClean="0">
                <a:solidFill>
                  <a:srgbClr val="C00000"/>
                </a:solidFill>
              </a:rPr>
              <a:t>GEJUAS SAN RAFAEL </a:t>
            </a:r>
            <a:r>
              <a:rPr lang="es-AR" sz="1500" dirty="0" smtClean="0">
                <a:solidFill>
                  <a:srgbClr val="C00000"/>
                </a:solidFill>
              </a:rPr>
              <a:t>II</a:t>
            </a:r>
            <a:r>
              <a:rPr lang="es-AR" sz="1500" dirty="0">
                <a:solidFill>
                  <a:srgbClr val="C00000"/>
                </a:solidFill>
              </a:rPr>
              <a:t>) </a:t>
            </a:r>
            <a:r>
              <a:rPr lang="es-AR" sz="1500" b="1" dirty="0">
                <a:solidFill>
                  <a:srgbClr val="C00000"/>
                </a:solidFill>
              </a:rPr>
              <a:t>PERICIALES: </a:t>
            </a:r>
            <a:r>
              <a:rPr lang="es-AR" sz="1500" dirty="0">
                <a:solidFill>
                  <a:srgbClr val="C00000"/>
                </a:solidFill>
              </a:rPr>
              <a:t>Para el cargo de </a:t>
            </a:r>
            <a:r>
              <a:rPr lang="es-AR" sz="1500" b="1" dirty="0">
                <a:solidFill>
                  <a:srgbClr val="C00000"/>
                </a:solidFill>
              </a:rPr>
              <a:t>PERITO MÉDICO </a:t>
            </a:r>
            <a:r>
              <a:rPr lang="es-AR" sz="1500" dirty="0">
                <a:solidFill>
                  <a:srgbClr val="C00000"/>
                </a:solidFill>
              </a:rPr>
              <a:t>la parte actora propone, y es designado para el cargo, el </a:t>
            </a:r>
            <a:r>
              <a:rPr lang="es-AR" sz="1500" b="1" dirty="0">
                <a:solidFill>
                  <a:srgbClr val="C00000"/>
                </a:solidFill>
              </a:rPr>
              <a:t>Dr. </a:t>
            </a:r>
            <a:r>
              <a:rPr lang="es-AR" sz="1500" b="1" dirty="0" err="1" smtClean="0">
                <a:solidFill>
                  <a:srgbClr val="C00000"/>
                </a:solidFill>
              </a:rPr>
              <a:t>nnnnn</a:t>
            </a:r>
            <a:r>
              <a:rPr lang="es-AR" sz="1500" b="1" dirty="0" smtClean="0">
                <a:solidFill>
                  <a:srgbClr val="C00000"/>
                </a:solidFill>
              </a:rPr>
              <a:t> </a:t>
            </a:r>
            <a:r>
              <a:rPr lang="es-AR" sz="1500" dirty="0" smtClean="0">
                <a:solidFill>
                  <a:srgbClr val="C00000"/>
                </a:solidFill>
              </a:rPr>
              <a:t>con </a:t>
            </a:r>
            <a:r>
              <a:rPr lang="es-AR" sz="1500" dirty="0">
                <a:solidFill>
                  <a:srgbClr val="C00000"/>
                </a:solidFill>
              </a:rPr>
              <a:t>domicilio en calle </a:t>
            </a:r>
            <a:r>
              <a:rPr lang="es-AR" sz="1500" dirty="0" err="1" smtClean="0">
                <a:solidFill>
                  <a:srgbClr val="C00000"/>
                </a:solidFill>
              </a:rPr>
              <a:t>nnnnnnn</a:t>
            </a:r>
            <a:r>
              <a:rPr lang="es-AR" sz="1500" dirty="0" smtClean="0">
                <a:solidFill>
                  <a:srgbClr val="C00000"/>
                </a:solidFill>
              </a:rPr>
              <a:t> N</a:t>
            </a:r>
            <a:r>
              <a:rPr lang="es-AR" sz="1500" dirty="0">
                <a:solidFill>
                  <a:srgbClr val="C00000"/>
                </a:solidFill>
              </a:rPr>
              <a:t>° </a:t>
            </a:r>
            <a:r>
              <a:rPr lang="es-AR" sz="1500" dirty="0" err="1" smtClean="0">
                <a:solidFill>
                  <a:srgbClr val="C00000"/>
                </a:solidFill>
              </a:rPr>
              <a:t>nnn</a:t>
            </a:r>
            <a:r>
              <a:rPr lang="es-AR" sz="1500" dirty="0" smtClean="0">
                <a:solidFill>
                  <a:srgbClr val="C00000"/>
                </a:solidFill>
              </a:rPr>
              <a:t> </a:t>
            </a:r>
            <a:r>
              <a:rPr lang="es-AR" sz="1500" dirty="0">
                <a:solidFill>
                  <a:srgbClr val="C00000"/>
                </a:solidFill>
              </a:rPr>
              <a:t>de esta ciudad (Teléfono: </a:t>
            </a:r>
            <a:r>
              <a:rPr lang="es-AR" sz="1500" dirty="0" err="1" smtClean="0">
                <a:solidFill>
                  <a:srgbClr val="C00000"/>
                </a:solidFill>
              </a:rPr>
              <a:t>nnnnn</a:t>
            </a:r>
            <a:r>
              <a:rPr lang="es-AR" sz="1500" dirty="0" smtClean="0">
                <a:solidFill>
                  <a:srgbClr val="C00000"/>
                </a:solidFill>
              </a:rPr>
              <a:t>);</a:t>
            </a:r>
            <a:r>
              <a:rPr lang="es-AR" sz="1500" dirty="0">
                <a:solidFill>
                  <a:srgbClr val="C00000"/>
                </a:solidFill>
              </a:rPr>
              <a:t> </a:t>
            </a:r>
            <a:r>
              <a:rPr lang="es-AR" sz="1500" dirty="0" smtClean="0">
                <a:solidFill>
                  <a:srgbClr val="C00000"/>
                </a:solidFill>
              </a:rPr>
              <a:t>Los </a:t>
            </a:r>
            <a:r>
              <a:rPr lang="es-AR" sz="1500" dirty="0">
                <a:solidFill>
                  <a:srgbClr val="C00000"/>
                </a:solidFill>
              </a:rPr>
              <a:t>peritos designados deberán aceptar el cargo dentro de los </a:t>
            </a:r>
            <a:r>
              <a:rPr lang="es-AR" sz="1500" b="1" dirty="0">
                <a:solidFill>
                  <a:srgbClr val="C00000"/>
                </a:solidFill>
              </a:rPr>
              <a:t>CINCO DÍAS</a:t>
            </a:r>
            <a:r>
              <a:rPr lang="es-AR" sz="1500" dirty="0">
                <a:solidFill>
                  <a:srgbClr val="C00000"/>
                </a:solidFill>
              </a:rPr>
              <a:t> de ser notificados, bajo apercibimiento de ley (art. 19 del CPCCYT). Hágase saber a los peritos que el informe o dictamen deberá ser producido antes del día </a:t>
            </a:r>
            <a:r>
              <a:rPr lang="es-AR" sz="1500" b="1" dirty="0">
                <a:solidFill>
                  <a:srgbClr val="C00000"/>
                </a:solidFill>
              </a:rPr>
              <a:t>VEINTE DE MARZO</a:t>
            </a:r>
            <a:r>
              <a:rPr lang="es-AR" sz="1500" dirty="0">
                <a:solidFill>
                  <a:srgbClr val="C00000"/>
                </a:solidFill>
              </a:rPr>
              <a:t> </a:t>
            </a:r>
            <a:r>
              <a:rPr lang="es-AR" sz="1500" b="1" dirty="0">
                <a:solidFill>
                  <a:srgbClr val="C00000"/>
                </a:solidFill>
              </a:rPr>
              <a:t>PRÓXIMO</a:t>
            </a:r>
            <a:r>
              <a:rPr lang="es-AR" sz="1500" dirty="0">
                <a:solidFill>
                  <a:srgbClr val="C00000"/>
                </a:solidFill>
              </a:rPr>
              <a:t> (</a:t>
            </a:r>
            <a:r>
              <a:rPr lang="es-AR" sz="1500" b="1" dirty="0">
                <a:solidFill>
                  <a:srgbClr val="C00000"/>
                </a:solidFill>
              </a:rPr>
              <a:t>20/03/2022</a:t>
            </a:r>
            <a:r>
              <a:rPr lang="es-AR" sz="1500" dirty="0">
                <a:solidFill>
                  <a:srgbClr val="C00000"/>
                </a:solidFill>
              </a:rPr>
              <a:t>) (art. 19 inc. III del CPCCYT). El incumplimiento sin causa justificada, importará su remoción automática y la pérdida del derecho a cobro de honorarios por las actuaciones que pudieran haber cumplido. Además, podrá el Juez aplicarles una multa de hasta un (1) JUS, sin perjuicio de los daños y perjuicios que su omisión pudiera ocasionar. Asimismo, se le hace saber que deberá concurrir, en caso de que sea citado, a la Audiencia de juicio, a fin de brindar las explicaciones que se le solicite respecto de su informe pericial, bajo apercibimiento de pérdida del derecho a </a:t>
            </a:r>
            <a:r>
              <a:rPr lang="es-AR" sz="1500" dirty="0" smtClean="0">
                <a:solidFill>
                  <a:srgbClr val="C00000"/>
                </a:solidFill>
              </a:rPr>
              <a:t>sus emolumentos</a:t>
            </a:r>
            <a:endParaRPr lang="es-AR" sz="1500" dirty="0">
              <a:solidFill>
                <a:srgbClr val="C00000"/>
              </a:solidFill>
            </a:endParaRPr>
          </a:p>
        </p:txBody>
      </p:sp>
    </p:spTree>
    <p:extLst>
      <p:ext uri="{BB962C8B-B14F-4D97-AF65-F5344CB8AC3E}">
        <p14:creationId xmlns:p14="http://schemas.microsoft.com/office/powerpoint/2010/main" val="40686057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NOTIFICACIÓN DEL PERITO</a:t>
            </a:r>
            <a:endParaRPr lang="es-AR" sz="4500" dirty="0"/>
          </a:p>
        </p:txBody>
      </p:sp>
      <p:sp>
        <p:nvSpPr>
          <p:cNvPr id="2" name="Rectángulo 1"/>
          <p:cNvSpPr/>
          <p:nvPr/>
        </p:nvSpPr>
        <p:spPr>
          <a:xfrm>
            <a:off x="323528" y="764704"/>
            <a:ext cx="7344816" cy="671722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r>
              <a:rPr lang="es-AR" sz="1500" b="1" dirty="0" smtClean="0">
                <a:solidFill>
                  <a:srgbClr val="C00000"/>
                </a:solidFill>
              </a:rPr>
              <a:t>GEJUAP SAN RAFAEL </a:t>
            </a:r>
            <a:r>
              <a:rPr lang="es-AR" sz="1600" dirty="0">
                <a:solidFill>
                  <a:srgbClr val="C00000"/>
                </a:solidFill>
              </a:rPr>
              <a:t>3°).-     </a:t>
            </a:r>
            <a:r>
              <a:rPr lang="es-AR" sz="1600" b="1" dirty="0">
                <a:solidFill>
                  <a:srgbClr val="C00000"/>
                </a:solidFill>
              </a:rPr>
              <a:t>A LA PERICIAL MECÁNICA</a:t>
            </a:r>
            <a:r>
              <a:rPr lang="es-AR" sz="1600" dirty="0">
                <a:solidFill>
                  <a:srgbClr val="C00000"/>
                </a:solidFill>
              </a:rPr>
              <a:t>: tener presente los puntos de pericia ofrecidos por la parte actora a fs. 12 vta. y por la citada en garantía a fs. 29 vta..</a:t>
            </a:r>
          </a:p>
          <a:p>
            <a:pPr algn="just"/>
            <a:r>
              <a:rPr lang="es-AR" sz="1600" dirty="0">
                <a:solidFill>
                  <a:srgbClr val="C00000"/>
                </a:solidFill>
              </a:rPr>
              <a:t>En este estado realizado el sorteo pertinente se designa en primer lugar al perito </a:t>
            </a:r>
            <a:r>
              <a:rPr lang="es-AR" sz="1600" dirty="0" err="1" smtClean="0">
                <a:solidFill>
                  <a:srgbClr val="C00000"/>
                </a:solidFill>
              </a:rPr>
              <a:t>Ing.XXXXcon</a:t>
            </a:r>
            <a:r>
              <a:rPr lang="es-AR" sz="1600" dirty="0" smtClean="0">
                <a:solidFill>
                  <a:srgbClr val="C00000"/>
                </a:solidFill>
              </a:rPr>
              <a:t> </a:t>
            </a:r>
            <a:r>
              <a:rPr lang="es-AR" sz="1600" dirty="0">
                <a:solidFill>
                  <a:srgbClr val="C00000"/>
                </a:solidFill>
              </a:rPr>
              <a:t>domicilio en calle </a:t>
            </a:r>
            <a:r>
              <a:rPr lang="es-AR" sz="1600" dirty="0" smtClean="0">
                <a:solidFill>
                  <a:srgbClr val="C00000"/>
                </a:solidFill>
              </a:rPr>
              <a:t>XXXX de </a:t>
            </a:r>
            <a:r>
              <a:rPr lang="es-AR" sz="1600" dirty="0">
                <a:solidFill>
                  <a:srgbClr val="C00000"/>
                </a:solidFill>
              </a:rPr>
              <a:t>San Rafael y en segundo término al perito </a:t>
            </a:r>
            <a:r>
              <a:rPr lang="es-AR" sz="1600" dirty="0" smtClean="0">
                <a:solidFill>
                  <a:srgbClr val="C00000"/>
                </a:solidFill>
              </a:rPr>
              <a:t>XXXXXX</a:t>
            </a:r>
            <a:r>
              <a:rPr lang="es-AR" sz="1600" b="1" dirty="0" smtClean="0">
                <a:solidFill>
                  <a:srgbClr val="C00000"/>
                </a:solidFill>
              </a:rPr>
              <a:t>,</a:t>
            </a:r>
            <a:r>
              <a:rPr lang="es-AR" sz="1600" dirty="0">
                <a:solidFill>
                  <a:srgbClr val="C00000"/>
                </a:solidFill>
              </a:rPr>
              <a:t> con domicilio legal en </a:t>
            </a:r>
            <a:r>
              <a:rPr lang="es-AR" sz="1600" dirty="0" smtClean="0">
                <a:solidFill>
                  <a:srgbClr val="C00000"/>
                </a:solidFill>
              </a:rPr>
              <a:t>XXXXX</a:t>
            </a:r>
            <a:endParaRPr lang="es-AR" sz="1600" dirty="0">
              <a:solidFill>
                <a:srgbClr val="C00000"/>
              </a:solidFill>
            </a:endParaRPr>
          </a:p>
          <a:p>
            <a:pPr algn="just"/>
            <a:r>
              <a:rPr lang="es-AR" sz="1600" dirty="0">
                <a:solidFill>
                  <a:srgbClr val="C00000"/>
                </a:solidFill>
              </a:rPr>
              <a:t>Hágase saber a los peritos que deberán aceptar el cargo en forma escrita a través del sistema de Mesa de Entradas Electrónica de Documentos (MEDD) debiendo denunciar su nombre y apellido, especialidad, número de documento, condición fiscal frente IVA, matrícula, domicilio legal, número de teléfono celular y correo electrónico, número de CBU en caso de que acuerde el adelanto de honorarios fijados se efectivice por transferencia bancaria.</a:t>
            </a:r>
          </a:p>
          <a:p>
            <a:pPr algn="just"/>
            <a:r>
              <a:rPr lang="es-AR" sz="1600" dirty="0">
                <a:solidFill>
                  <a:srgbClr val="C00000"/>
                </a:solidFill>
              </a:rPr>
              <a:t>Los peritos deberán aceptar el cargo en autos en el plazo de cinco días de notificado y acompañar su informe en formato digital a través de la Mesa de Entradas de Escritos Digitales (MEED) (en el plazo de veinte días de aceptado el cargo o de realizado el reconocimiento o examen previo en su caso. ( art. 183 del C.P.C.C y T).</a:t>
            </a:r>
          </a:p>
          <a:p>
            <a:pPr algn="just"/>
            <a:r>
              <a:rPr lang="es-AR" sz="1600" dirty="0">
                <a:solidFill>
                  <a:srgbClr val="C00000"/>
                </a:solidFill>
              </a:rPr>
              <a:t>También deberá concurrir a la audiencia de juicio en caso de ser citados, a fin de brindar las explicaciones que se le solicite respecto de su informe pericial. Todo ello bajo apercibimiento de pérdida de derecho a sus emolumentos (art. 19 del C.P.C.C y T).- </a:t>
            </a:r>
            <a:r>
              <a:rPr lang="es-AR" sz="1600" b="1" dirty="0">
                <a:solidFill>
                  <a:srgbClr val="C00000"/>
                </a:solidFill>
              </a:rPr>
              <a:t>NOTIFÍQUESE POR CÉDULA DE OFICIO</a:t>
            </a:r>
            <a:endParaRPr lang="es-AR" sz="1600" dirty="0">
              <a:solidFill>
                <a:srgbClr val="C00000"/>
              </a:solidFill>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1250602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ACEPTACIÓN DEL CARGO</a:t>
            </a:r>
            <a:endParaRPr lang="es-AR" sz="4500" dirty="0"/>
          </a:p>
        </p:txBody>
      </p:sp>
      <p:sp>
        <p:nvSpPr>
          <p:cNvPr id="2" name="Rectángulo 1"/>
          <p:cNvSpPr/>
          <p:nvPr/>
        </p:nvSpPr>
        <p:spPr>
          <a:xfrm>
            <a:off x="340696" y="1045478"/>
            <a:ext cx="7344816" cy="2308324"/>
          </a:xfrm>
          <a:prstGeom prst="rect">
            <a:avLst/>
          </a:prstGeom>
        </p:spPr>
        <p:txBody>
          <a:bodyPr wrap="square">
            <a:spAutoFit/>
          </a:bodyPr>
          <a:lstStyle/>
          <a:p>
            <a:pPr>
              <a:lnSpc>
                <a:spcPct val="150000"/>
              </a:lnSpc>
              <a:spcAft>
                <a:spcPts val="0"/>
              </a:spcAft>
            </a:pPr>
            <a:r>
              <a:rPr lang="es-AR" sz="1600" b="1" dirty="0" smtClean="0"/>
              <a:t>ART. 19 – II y III. </a:t>
            </a:r>
            <a:r>
              <a:rPr lang="es-AR" sz="1600" dirty="0"/>
              <a:t>Debe aceptar el cargo por escrito, bajo juramento de proceder con arreglo a derecho, </a:t>
            </a:r>
            <a:r>
              <a:rPr lang="es-AR" sz="1600" b="1" u="sng" dirty="0"/>
              <a:t>dentro de los cinco (5) días de </a:t>
            </a:r>
            <a:r>
              <a:rPr lang="es-AR" sz="1600" b="1" u="sng" dirty="0" smtClean="0"/>
              <a:t>notificado</a:t>
            </a:r>
            <a:r>
              <a:rPr lang="es-AR" sz="1600" dirty="0" smtClean="0"/>
              <a:t> y constituir domicilio procesal electrónico.</a:t>
            </a:r>
          </a:p>
          <a:p>
            <a:pPr>
              <a:lnSpc>
                <a:spcPct val="150000"/>
              </a:lnSpc>
              <a:spcAft>
                <a:spcPts val="0"/>
              </a:spcAft>
            </a:pPr>
            <a:endParaRPr lang="es-AR" sz="1600" dirty="0"/>
          </a:p>
          <a:p>
            <a:pPr>
              <a:lnSpc>
                <a:spcPct val="150000"/>
              </a:lnSpc>
              <a:spcAft>
                <a:spcPts val="0"/>
              </a:spcAft>
            </a:pPr>
            <a:r>
              <a:rPr lang="es-AR" sz="1600" b="1" dirty="0" smtClean="0"/>
              <a:t>PROTOCOLO AC. 28.690: </a:t>
            </a:r>
            <a:r>
              <a:rPr lang="es-AR" sz="1600" dirty="0" smtClean="0"/>
              <a:t>Poner a disposición del perito los elementos para realizar pericia y que el perito comunique fecha de examen</a:t>
            </a:r>
            <a:endParaRPr lang="es-AR" sz="1600" dirty="0"/>
          </a:p>
        </p:txBody>
      </p:sp>
      <p:sp>
        <p:nvSpPr>
          <p:cNvPr id="6" name="Rectángulo 5"/>
          <p:cNvSpPr/>
          <p:nvPr/>
        </p:nvSpPr>
        <p:spPr>
          <a:xfrm>
            <a:off x="340696" y="3473816"/>
            <a:ext cx="7344816" cy="3416320"/>
          </a:xfrm>
          <a:prstGeom prst="rect">
            <a:avLst/>
          </a:prstGeom>
        </p:spPr>
        <p:txBody>
          <a:bodyPr wrap="square">
            <a:spAutoFit/>
          </a:bodyPr>
          <a:lstStyle/>
          <a:p>
            <a:pPr algn="just">
              <a:lnSpc>
                <a:spcPct val="150000"/>
              </a:lnSpc>
              <a:spcAft>
                <a:spcPts val="0"/>
              </a:spcAft>
            </a:pPr>
            <a:r>
              <a:rPr lang="es-AR" sz="1600" dirty="0" smtClean="0">
                <a:solidFill>
                  <a:srgbClr val="C00000"/>
                </a:solidFill>
                <a:latin typeface="Times New Roman" panose="02020603050405020304" pitchFamily="18" charset="0"/>
                <a:ea typeface="Times New Roman" panose="02020603050405020304" pitchFamily="18" charset="0"/>
              </a:rPr>
              <a:t>GEJUAS SAN RAFAEL</a:t>
            </a:r>
          </a:p>
          <a:p>
            <a:pPr algn="just"/>
            <a:r>
              <a:rPr lang="es-AR" sz="1600" b="1" u="sng" dirty="0" smtClean="0">
                <a:solidFill>
                  <a:srgbClr val="C00000"/>
                </a:solidFill>
              </a:rPr>
              <a:t>Constancia</a:t>
            </a:r>
            <a:r>
              <a:rPr lang="es-AR" sz="1600" b="1" dirty="0">
                <a:solidFill>
                  <a:srgbClr val="C00000"/>
                </a:solidFill>
              </a:rPr>
              <a:t>:</a:t>
            </a:r>
            <a:endParaRPr lang="es-AR" sz="1600" dirty="0">
              <a:solidFill>
                <a:srgbClr val="C00000"/>
              </a:solidFill>
            </a:endParaRPr>
          </a:p>
          <a:p>
            <a:pPr algn="just"/>
            <a:r>
              <a:rPr lang="es-AR" sz="1600" dirty="0">
                <a:solidFill>
                  <a:srgbClr val="C00000"/>
                </a:solidFill>
              </a:rPr>
              <a:t>Se deja constancia que en el día de la fecha, por Secretaría de Audiencias procedí a comunicarme con:</a:t>
            </a:r>
          </a:p>
          <a:p>
            <a:pPr algn="just"/>
            <a:r>
              <a:rPr lang="es-AR" sz="1600" dirty="0">
                <a:solidFill>
                  <a:srgbClr val="C00000"/>
                </a:solidFill>
              </a:rPr>
              <a:t>- Perito médico designado en autos, </a:t>
            </a:r>
            <a:r>
              <a:rPr lang="es-AR" sz="1600" dirty="0" smtClean="0">
                <a:solidFill>
                  <a:srgbClr val="C00000"/>
                </a:solidFill>
              </a:rPr>
              <a:t>…. quien </a:t>
            </a:r>
            <a:r>
              <a:rPr lang="es-AR" sz="1600" dirty="0">
                <a:solidFill>
                  <a:srgbClr val="C00000"/>
                </a:solidFill>
              </a:rPr>
              <a:t>manifestó que </a:t>
            </a:r>
            <a:r>
              <a:rPr lang="es-AR" sz="1600" b="1" dirty="0">
                <a:solidFill>
                  <a:srgbClr val="C00000"/>
                </a:solidFill>
              </a:rPr>
              <a:t>acepta el cargo</a:t>
            </a:r>
            <a:r>
              <a:rPr lang="es-AR" sz="1600" dirty="0">
                <a:solidFill>
                  <a:srgbClr val="C00000"/>
                </a:solidFill>
              </a:rPr>
              <a:t>, jurando su fiel y legal desempeño y fijando domicilio legal. Asimismo, </a:t>
            </a:r>
            <a:r>
              <a:rPr lang="es-AR" sz="1600" b="1" dirty="0">
                <a:solidFill>
                  <a:srgbClr val="C00000"/>
                </a:solidFill>
              </a:rPr>
              <a:t>comunica fecha para entrevista y examen </a:t>
            </a:r>
            <a:r>
              <a:rPr lang="es-AR" sz="1600" dirty="0">
                <a:solidFill>
                  <a:srgbClr val="C00000"/>
                </a:solidFill>
              </a:rPr>
              <a:t>médico a la actora, para el día martes 15 de marzo a las 16:30 horas, en el consultorio sito en calle </a:t>
            </a:r>
            <a:r>
              <a:rPr lang="es-AR" sz="1600" dirty="0" smtClean="0">
                <a:solidFill>
                  <a:srgbClr val="C00000"/>
                </a:solidFill>
              </a:rPr>
              <a:t>….., </a:t>
            </a:r>
            <a:r>
              <a:rPr lang="es-AR" sz="1600" dirty="0">
                <a:solidFill>
                  <a:srgbClr val="C00000"/>
                </a:solidFill>
              </a:rPr>
              <a:t>debiendo el actor, concurrir munido con su DNI y los estudios que tenga en su poder relacionados al siniestro. En este mismo acto</a:t>
            </a:r>
            <a:r>
              <a:rPr lang="es-AR" sz="1600" b="1" dirty="0">
                <a:solidFill>
                  <a:srgbClr val="C00000"/>
                </a:solidFill>
              </a:rPr>
              <a:t>, se remite expediente digital</a:t>
            </a:r>
            <a:r>
              <a:rPr lang="es-AR" sz="1600" dirty="0" smtClean="0">
                <a:solidFill>
                  <a:srgbClr val="C00000"/>
                </a:solidFill>
              </a:rPr>
              <a:t>.</a:t>
            </a:r>
            <a:endParaRPr lang="es-AR" sz="1600" dirty="0">
              <a:solidFill>
                <a:srgbClr val="C00000"/>
              </a:solidFill>
            </a:endParaRPr>
          </a:p>
          <a:p>
            <a:pPr algn="just"/>
            <a:r>
              <a:rPr lang="es-AR" sz="1600" dirty="0">
                <a:solidFill>
                  <a:srgbClr val="C00000"/>
                </a:solidFill>
              </a:rPr>
              <a:t>Es cuanto puedo informar.</a:t>
            </a:r>
          </a:p>
          <a:p>
            <a:pPr algn="just"/>
            <a:r>
              <a:rPr lang="es-AR" sz="1600" dirty="0">
                <a:solidFill>
                  <a:srgbClr val="C00000"/>
                </a:solidFill>
              </a:rPr>
              <a:t>SECRETARIA, San Rafael, 18 de febrero de 2.022</a:t>
            </a:r>
            <a:r>
              <a:rPr lang="es-AR" sz="1600" dirty="0" smtClean="0">
                <a:solidFill>
                  <a:srgbClr val="C00000"/>
                </a:solidFill>
              </a:rPr>
              <a:t>.</a:t>
            </a:r>
            <a:endParaRPr lang="es-AR" sz="1600" dirty="0">
              <a:solidFill>
                <a:srgbClr val="C00000"/>
              </a:solidFill>
            </a:endParaRPr>
          </a:p>
        </p:txBody>
      </p:sp>
      <p:pic>
        <p:nvPicPr>
          <p:cNvPr id="8" name="Picture 1"/>
          <p:cNvPicPr>
            <a:picLocks noChangeAspect="1" noChangeArrowheads="1"/>
          </p:cNvPicPr>
          <p:nvPr/>
        </p:nvPicPr>
        <p:blipFill>
          <a:blip r:embed="rId2"/>
          <a:srcRect/>
          <a:stretch>
            <a:fillRect/>
          </a:stretch>
        </p:blipFill>
        <p:spPr bwMode="auto">
          <a:xfrm>
            <a:off x="7289664" y="1120119"/>
            <a:ext cx="1466615" cy="1529127"/>
          </a:xfrm>
          <a:prstGeom prst="rect">
            <a:avLst/>
          </a:prstGeom>
          <a:noFill/>
          <a:ln w="9525">
            <a:noFill/>
            <a:miter lim="800000"/>
            <a:headEnd/>
            <a:tailEnd/>
          </a:ln>
          <a:effectLst/>
        </p:spPr>
      </p:pic>
    </p:spTree>
    <p:extLst>
      <p:ext uri="{BB962C8B-B14F-4D97-AF65-F5344CB8AC3E}">
        <p14:creationId xmlns:p14="http://schemas.microsoft.com/office/powerpoint/2010/main" val="340589513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ACEPTACIÓN DEL CARGO</a:t>
            </a:r>
            <a:endParaRPr lang="es-AR" sz="4500" dirty="0"/>
          </a:p>
        </p:txBody>
      </p:sp>
      <p:sp>
        <p:nvSpPr>
          <p:cNvPr id="2" name="Rectángulo 1"/>
          <p:cNvSpPr/>
          <p:nvPr/>
        </p:nvSpPr>
        <p:spPr>
          <a:xfrm>
            <a:off x="340696" y="1045478"/>
            <a:ext cx="7344816" cy="5632311"/>
          </a:xfrm>
          <a:prstGeom prst="rect">
            <a:avLst/>
          </a:prstGeom>
        </p:spPr>
        <p:txBody>
          <a:bodyPr wrap="square">
            <a:spAutoFit/>
          </a:bodyPr>
          <a:lstStyle/>
          <a:p>
            <a:pPr>
              <a:lnSpc>
                <a:spcPct val="150000"/>
              </a:lnSpc>
              <a:spcAft>
                <a:spcPts val="0"/>
              </a:spcAft>
            </a:pPr>
            <a:endParaRPr lang="es-AR" sz="1600" dirty="0"/>
          </a:p>
          <a:p>
            <a:pPr>
              <a:lnSpc>
                <a:spcPct val="150000"/>
              </a:lnSpc>
              <a:spcAft>
                <a:spcPts val="0"/>
              </a:spcAft>
            </a:pPr>
            <a:r>
              <a:rPr lang="es-AR" sz="1600" b="1" dirty="0" smtClean="0">
                <a:solidFill>
                  <a:srgbClr val="C00000"/>
                </a:solidFill>
              </a:rPr>
              <a:t>SANCIÓN POR FALTA DE ACEPTACIÓN </a:t>
            </a:r>
          </a:p>
          <a:p>
            <a:pPr>
              <a:lnSpc>
                <a:spcPct val="150000"/>
              </a:lnSpc>
              <a:spcAft>
                <a:spcPts val="0"/>
              </a:spcAft>
            </a:pPr>
            <a:r>
              <a:rPr lang="es-AR" sz="1600" b="1" dirty="0" smtClean="0">
                <a:solidFill>
                  <a:srgbClr val="C00000"/>
                </a:solidFill>
              </a:rPr>
              <a:t>ART. 19 AP. II:</a:t>
            </a:r>
          </a:p>
          <a:p>
            <a:pPr>
              <a:lnSpc>
                <a:spcPct val="150000"/>
              </a:lnSpc>
              <a:spcAft>
                <a:spcPts val="0"/>
              </a:spcAft>
            </a:pPr>
            <a:endParaRPr lang="es-AR" sz="1600" b="1" dirty="0" smtClean="0"/>
          </a:p>
          <a:p>
            <a:pPr>
              <a:lnSpc>
                <a:spcPct val="150000"/>
              </a:lnSpc>
              <a:spcAft>
                <a:spcPts val="0"/>
              </a:spcAft>
            </a:pPr>
            <a:r>
              <a:rPr lang="es-AR" sz="1600" b="1" dirty="0" smtClean="0"/>
              <a:t>Quedará SIN EFECTO SU DESIGNACIÓN</a:t>
            </a:r>
            <a:r>
              <a:rPr lang="es-AR" sz="1600" dirty="0" smtClean="0"/>
              <a:t>, </a:t>
            </a:r>
            <a:r>
              <a:rPr lang="es-AR" sz="1600" b="1" u="sng" dirty="0">
                <a:solidFill>
                  <a:srgbClr val="FF0000"/>
                </a:solidFill>
              </a:rPr>
              <a:t>a petición de </a:t>
            </a:r>
            <a:r>
              <a:rPr lang="es-AR" sz="1600" b="1" u="sng" dirty="0" smtClean="0">
                <a:solidFill>
                  <a:srgbClr val="FF0000"/>
                </a:solidFill>
              </a:rPr>
              <a:t>parte</a:t>
            </a:r>
            <a:r>
              <a:rPr lang="es-AR" sz="1600" dirty="0" smtClean="0"/>
              <a:t>. </a:t>
            </a:r>
          </a:p>
          <a:p>
            <a:pPr>
              <a:lnSpc>
                <a:spcPct val="150000"/>
              </a:lnSpc>
              <a:spcAft>
                <a:spcPts val="0"/>
              </a:spcAft>
            </a:pPr>
            <a:r>
              <a:rPr lang="es-AR" sz="1600" dirty="0" smtClean="0"/>
              <a:t>+</a:t>
            </a:r>
          </a:p>
          <a:p>
            <a:pPr>
              <a:lnSpc>
                <a:spcPct val="150000"/>
              </a:lnSpc>
              <a:spcAft>
                <a:spcPts val="0"/>
              </a:spcAft>
            </a:pPr>
            <a:r>
              <a:rPr lang="es-AR" sz="1600" b="1" dirty="0" smtClean="0"/>
              <a:t>SUSPENSIÓN</a:t>
            </a:r>
            <a:r>
              <a:rPr lang="es-AR" sz="1600" dirty="0" smtClean="0"/>
              <a:t> de </a:t>
            </a:r>
            <a:r>
              <a:rPr lang="es-AR" sz="1600" dirty="0"/>
              <a:t>la lista respectiva por el término de un (1) mes para la primera falta, de tres (3) meses para la segunda y suspendido por todo el resto del año para la tercera falta. </a:t>
            </a:r>
            <a:r>
              <a:rPr lang="es-AR" sz="1600" b="1" u="sng" dirty="0" smtClean="0"/>
              <a:t>Solo </a:t>
            </a:r>
            <a:r>
              <a:rPr lang="es-AR" sz="1600" b="1" u="sng" dirty="0"/>
              <a:t>en </a:t>
            </a:r>
            <a:r>
              <a:rPr lang="es-AR" sz="1600" b="1" u="sng" dirty="0" smtClean="0"/>
              <a:t>la lista  </a:t>
            </a:r>
            <a:r>
              <a:rPr lang="es-AR" sz="1600" b="1" u="sng" dirty="0"/>
              <a:t>que se produjo el </a:t>
            </a:r>
            <a:r>
              <a:rPr lang="es-AR" sz="1600" b="1" u="sng" dirty="0" smtClean="0"/>
              <a:t>incumplimiento</a:t>
            </a:r>
          </a:p>
          <a:p>
            <a:pPr>
              <a:lnSpc>
                <a:spcPct val="150000"/>
              </a:lnSpc>
              <a:spcAft>
                <a:spcPts val="0"/>
              </a:spcAft>
            </a:pPr>
            <a:endParaRPr lang="es-AR" sz="1600" b="1" u="sng" dirty="0">
              <a:latin typeface="Times New Roman" panose="02020603050405020304" pitchFamily="18" charset="0"/>
              <a:ea typeface="Times New Roman" panose="02020603050405020304" pitchFamily="18" charset="0"/>
            </a:endParaRPr>
          </a:p>
          <a:p>
            <a:pPr>
              <a:lnSpc>
                <a:spcPct val="150000"/>
              </a:lnSpc>
            </a:pPr>
            <a:r>
              <a:rPr lang="es-AR" sz="1600" b="1" dirty="0" smtClean="0">
                <a:solidFill>
                  <a:srgbClr val="C00000"/>
                </a:solidFill>
              </a:rPr>
              <a:t>NUEVA DESIGNACIÓN</a:t>
            </a:r>
          </a:p>
          <a:p>
            <a:pPr>
              <a:lnSpc>
                <a:spcPct val="150000"/>
              </a:lnSpc>
            </a:pPr>
            <a:endParaRPr lang="es-AR" sz="1600" b="1" dirty="0" smtClean="0"/>
          </a:p>
          <a:p>
            <a:pPr>
              <a:lnSpc>
                <a:spcPct val="150000"/>
              </a:lnSpc>
            </a:pPr>
            <a:r>
              <a:rPr lang="es-AR" sz="1600" b="1" dirty="0" smtClean="0"/>
              <a:t>Art. 180 - VI</a:t>
            </a:r>
            <a:r>
              <a:rPr lang="es-AR" sz="1600" b="1" dirty="0"/>
              <a:t>.-</a:t>
            </a:r>
            <a:r>
              <a:rPr lang="es-AR" sz="1600" dirty="0"/>
              <a:t>. </a:t>
            </a:r>
            <a:r>
              <a:rPr lang="es-AR" sz="1600" dirty="0" smtClean="0"/>
              <a:t>se </a:t>
            </a:r>
            <a:r>
              <a:rPr lang="es-AR" sz="1600" dirty="0"/>
              <a:t>procederá </a:t>
            </a:r>
            <a:r>
              <a:rPr lang="es-AR" sz="1600" b="1" dirty="0"/>
              <a:t>de oficio a designar por sorteo</a:t>
            </a:r>
            <a:r>
              <a:rPr lang="es-AR" sz="1600" dirty="0"/>
              <a:t> un nuevo </a:t>
            </a:r>
            <a:r>
              <a:rPr lang="es-AR" sz="1600" dirty="0" smtClean="0"/>
              <a:t>perito.  </a:t>
            </a:r>
            <a:endParaRPr lang="es-AR" sz="16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636482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ACEPTACIÓN DEL CARGO</a:t>
            </a:r>
            <a:endParaRPr lang="es-AR" sz="4500" dirty="0"/>
          </a:p>
        </p:txBody>
      </p:sp>
      <p:sp>
        <p:nvSpPr>
          <p:cNvPr id="2" name="Rectángulo 1"/>
          <p:cNvSpPr/>
          <p:nvPr/>
        </p:nvSpPr>
        <p:spPr>
          <a:xfrm>
            <a:off x="340696" y="1045478"/>
            <a:ext cx="7344816" cy="5386090"/>
          </a:xfrm>
          <a:prstGeom prst="rect">
            <a:avLst/>
          </a:prstGeom>
        </p:spPr>
        <p:txBody>
          <a:bodyPr wrap="square">
            <a:spAutoFit/>
          </a:bodyPr>
          <a:lstStyle/>
          <a:p>
            <a:pPr>
              <a:lnSpc>
                <a:spcPct val="150000"/>
              </a:lnSpc>
              <a:spcAft>
                <a:spcPts val="0"/>
              </a:spcAft>
            </a:pPr>
            <a:endParaRPr lang="es-AR" sz="1600" dirty="0"/>
          </a:p>
          <a:p>
            <a:pPr>
              <a:lnSpc>
                <a:spcPct val="150000"/>
              </a:lnSpc>
              <a:spcAft>
                <a:spcPts val="0"/>
              </a:spcAft>
            </a:pPr>
            <a:r>
              <a:rPr lang="es-AR" sz="1600" b="1" dirty="0" smtClean="0">
                <a:solidFill>
                  <a:srgbClr val="C00000"/>
                </a:solidFill>
              </a:rPr>
              <a:t>ACEPTACIÒN FUERA DE PLAZO</a:t>
            </a:r>
          </a:p>
          <a:p>
            <a:pPr algn="just">
              <a:lnSpc>
                <a:spcPct val="150000"/>
              </a:lnSpc>
              <a:spcAft>
                <a:spcPts val="0"/>
              </a:spcAft>
            </a:pPr>
            <a:endParaRPr lang="es-AR" sz="1600" dirty="0" smtClean="0">
              <a:solidFill>
                <a:srgbClr val="0070C0"/>
              </a:solidFill>
            </a:endParaRPr>
          </a:p>
          <a:p>
            <a:pPr algn="just">
              <a:lnSpc>
                <a:spcPct val="150000"/>
              </a:lnSpc>
              <a:spcAft>
                <a:spcPts val="0"/>
              </a:spcAft>
            </a:pPr>
            <a:r>
              <a:rPr lang="es-AR" sz="1600" dirty="0" smtClean="0">
                <a:solidFill>
                  <a:srgbClr val="0070C0"/>
                </a:solidFill>
              </a:rPr>
              <a:t>en </a:t>
            </a:r>
            <a:r>
              <a:rPr lang="es-AR" sz="1600" dirty="0">
                <a:solidFill>
                  <a:srgbClr val="0070C0"/>
                </a:solidFill>
              </a:rPr>
              <a:t>virtud, de la regla de la celeridad procesal y el principio de economía procesal y en consideración que al correr vista a las partes sobre la situación procesal planteada, no manifestaron oposición a la aceptación del cargo de Perito por parte de la Contadora Amelia Crespo, quien lo hiciera fuera de los plazos otorgados por este Tribunal pero con anterioridad al pedido de la demandada de su revocación, consintiendo con ello la aceptación que formulara la contadora al cargo </a:t>
            </a:r>
            <a:r>
              <a:rPr lang="es-AR" sz="1600" dirty="0" smtClean="0">
                <a:solidFill>
                  <a:srgbClr val="0070C0"/>
                </a:solidFill>
              </a:rPr>
              <a:t>propuesto</a:t>
            </a:r>
          </a:p>
          <a:p>
            <a:pPr algn="just">
              <a:lnSpc>
                <a:spcPct val="150000"/>
              </a:lnSpc>
              <a:spcAft>
                <a:spcPts val="0"/>
              </a:spcAft>
            </a:pPr>
            <a:r>
              <a:rPr lang="es-AR" sz="1600" dirty="0" smtClean="0">
                <a:solidFill>
                  <a:srgbClr val="0070C0"/>
                </a:solidFill>
                <a:latin typeface="Times New Roman" panose="02020603050405020304" pitchFamily="18" charset="0"/>
                <a:ea typeface="Times New Roman" panose="02020603050405020304" pitchFamily="18" charset="0"/>
              </a:rPr>
              <a:t>SCJM</a:t>
            </a:r>
          </a:p>
          <a:p>
            <a:r>
              <a:rPr lang="es-AR" sz="1600" dirty="0">
                <a:solidFill>
                  <a:srgbClr val="0070C0"/>
                </a:solidFill>
              </a:rPr>
              <a:t>CUIJ: 13-04221911-2()</a:t>
            </a:r>
          </a:p>
          <a:p>
            <a:r>
              <a:rPr lang="es-AR" sz="1600" dirty="0" smtClean="0">
                <a:solidFill>
                  <a:srgbClr val="0070C0"/>
                </a:solidFill>
              </a:rPr>
              <a:t>SOSA</a:t>
            </a:r>
            <a:endParaRPr lang="es-AR" sz="1600" dirty="0">
              <a:solidFill>
                <a:srgbClr val="0070C0"/>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es-AR" sz="1600" dirty="0" smtClean="0">
                <a:solidFill>
                  <a:srgbClr val="0070C0"/>
                </a:solidFill>
                <a:latin typeface="Times New Roman" panose="02020603050405020304" pitchFamily="18" charset="0"/>
                <a:ea typeface="Times New Roman" panose="02020603050405020304" pitchFamily="18" charset="0"/>
              </a:rPr>
              <a:t>03/04/2019</a:t>
            </a:r>
          </a:p>
          <a:p>
            <a:pPr algn="just">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117765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179512" y="1556792"/>
            <a:ext cx="8640960" cy="8032968"/>
          </a:xfrm>
          <a:prstGeom prst="rect">
            <a:avLst/>
          </a:prstGeom>
        </p:spPr>
        <p:txBody>
          <a:bodyPr wrap="square">
            <a:spAutoFit/>
          </a:bodyPr>
          <a:lstStyle/>
          <a:p>
            <a:r>
              <a:rPr lang="es-AR" sz="3000" b="1" dirty="0" smtClean="0"/>
              <a:t>PRUEBA IMPERATIVA</a:t>
            </a:r>
            <a:endParaRPr lang="es-AR" sz="3000" dirty="0"/>
          </a:p>
          <a:p>
            <a:pPr algn="ctr">
              <a:lnSpc>
                <a:spcPct val="150000"/>
              </a:lnSpc>
            </a:pPr>
            <a:endParaRPr lang="es-AR" sz="2400" b="1" dirty="0" smtClean="0"/>
          </a:p>
          <a:p>
            <a:r>
              <a:rPr lang="es-AR" sz="2400" dirty="0">
                <a:solidFill>
                  <a:srgbClr val="C00000"/>
                </a:solidFill>
              </a:rPr>
              <a:t>Art. </a:t>
            </a:r>
            <a:r>
              <a:rPr lang="es-AR" sz="2400" dirty="0" smtClean="0">
                <a:solidFill>
                  <a:srgbClr val="C00000"/>
                </a:solidFill>
              </a:rPr>
              <a:t>37 CCYCN </a:t>
            </a:r>
            <a:r>
              <a:rPr lang="es-AR" sz="2400" dirty="0"/>
              <a:t>determinación </a:t>
            </a:r>
            <a:r>
              <a:rPr lang="es-AR" sz="2400" dirty="0" smtClean="0"/>
              <a:t>restricción </a:t>
            </a:r>
            <a:r>
              <a:rPr lang="es-AR" sz="2400" dirty="0"/>
              <a:t>de la capacidad de las </a:t>
            </a:r>
            <a:r>
              <a:rPr lang="es-AR" sz="2400" dirty="0" smtClean="0"/>
              <a:t>personas</a:t>
            </a:r>
          </a:p>
          <a:p>
            <a:r>
              <a:rPr lang="es-AR" sz="2400" dirty="0" smtClean="0">
                <a:solidFill>
                  <a:srgbClr val="C00000"/>
                </a:solidFill>
              </a:rPr>
              <a:t>Art. 99 CCYCN </a:t>
            </a:r>
            <a:r>
              <a:rPr lang="es-AR" sz="2400" dirty="0"/>
              <a:t>Determinación de la edad. </a:t>
            </a:r>
          </a:p>
          <a:p>
            <a:r>
              <a:rPr lang="es-AR" sz="2400" dirty="0">
                <a:solidFill>
                  <a:srgbClr val="C00000"/>
                </a:solidFill>
              </a:rPr>
              <a:t>Art. 405 </a:t>
            </a:r>
            <a:r>
              <a:rPr lang="es-AR" sz="2400" dirty="0" smtClean="0">
                <a:solidFill>
                  <a:srgbClr val="C00000"/>
                </a:solidFill>
              </a:rPr>
              <a:t>CCYCN </a:t>
            </a:r>
            <a:r>
              <a:rPr lang="es-AR" sz="2400" dirty="0" smtClean="0"/>
              <a:t>Dispensa </a:t>
            </a:r>
            <a:r>
              <a:rPr lang="es-AR" sz="2400" dirty="0"/>
              <a:t>matrimonio</a:t>
            </a:r>
          </a:p>
          <a:p>
            <a:r>
              <a:rPr lang="es-AR" sz="2400" dirty="0">
                <a:solidFill>
                  <a:srgbClr val="C00000"/>
                </a:solidFill>
              </a:rPr>
              <a:t>Art. </a:t>
            </a:r>
            <a:r>
              <a:rPr lang="es-AR" sz="2400" dirty="0" smtClean="0">
                <a:solidFill>
                  <a:srgbClr val="C00000"/>
                </a:solidFill>
              </a:rPr>
              <a:t>1157 CCYCN </a:t>
            </a:r>
            <a:r>
              <a:rPr lang="es-AR" sz="2400" dirty="0"/>
              <a:t>La determinación de si la cosa remitida por el vendedor es adecuada al contrato </a:t>
            </a:r>
          </a:p>
          <a:p>
            <a:r>
              <a:rPr lang="es-AR" sz="2400" dirty="0">
                <a:solidFill>
                  <a:srgbClr val="C00000"/>
                </a:solidFill>
              </a:rPr>
              <a:t>Art. 1376 </a:t>
            </a:r>
            <a:r>
              <a:rPr lang="es-AR" sz="2400" dirty="0" smtClean="0">
                <a:solidFill>
                  <a:srgbClr val="C00000"/>
                </a:solidFill>
              </a:rPr>
              <a:t>CCYCN </a:t>
            </a:r>
            <a:r>
              <a:rPr lang="es-AR" sz="2400" dirty="0" smtClean="0"/>
              <a:t>tasación </a:t>
            </a:r>
            <a:r>
              <a:rPr lang="es-AR" sz="2400" dirty="0"/>
              <a:t>de daños </a:t>
            </a:r>
            <a:r>
              <a:rPr lang="es-AR" sz="2400" dirty="0" smtClean="0"/>
              <a:t>responsabilidad </a:t>
            </a:r>
            <a:r>
              <a:rPr lang="es-AR" sz="2400" dirty="0"/>
              <a:t>de los dueños de casas de depósito</a:t>
            </a:r>
          </a:p>
          <a:p>
            <a:r>
              <a:rPr lang="es-AR" sz="2400" dirty="0" smtClean="0">
                <a:solidFill>
                  <a:srgbClr val="C00000"/>
                </a:solidFill>
              </a:rPr>
              <a:t>Art. 2339 CCYCN </a:t>
            </a:r>
            <a:r>
              <a:rPr lang="es-AR" sz="2400" dirty="0"/>
              <a:t>Autenticidad firma testamento </a:t>
            </a:r>
            <a:r>
              <a:rPr lang="es-AR" sz="2400" dirty="0" err="1"/>
              <a:t>ològrafo</a:t>
            </a:r>
            <a:endParaRPr lang="es-AR" sz="2400" dirty="0"/>
          </a:p>
          <a:p>
            <a:r>
              <a:rPr lang="es-AR" sz="2400" dirty="0" smtClean="0">
                <a:solidFill>
                  <a:srgbClr val="C00000"/>
                </a:solidFill>
              </a:rPr>
              <a:t>Art. 178 </a:t>
            </a:r>
            <a:r>
              <a:rPr lang="es-AR" sz="2400" dirty="0">
                <a:solidFill>
                  <a:srgbClr val="C00000"/>
                </a:solidFill>
              </a:rPr>
              <a:t>CPCCT </a:t>
            </a:r>
            <a:r>
              <a:rPr lang="es-AR" sz="2400" dirty="0"/>
              <a:t>impugnación de instrumentos</a:t>
            </a:r>
          </a:p>
          <a:p>
            <a:pPr algn="ctr">
              <a:lnSpc>
                <a:spcPct val="150000"/>
              </a:lnSpc>
            </a:pPr>
            <a:endParaRPr lang="es-AR" sz="3500" b="1" dirty="0"/>
          </a:p>
          <a:p>
            <a:pPr algn="ctr">
              <a:lnSpc>
                <a:spcPct val="150000"/>
              </a:lnSpc>
            </a:pPr>
            <a:endParaRPr lang="es-AR" sz="3500" b="1" dirty="0" smtClean="0"/>
          </a:p>
          <a:p>
            <a:pPr algn="ctr">
              <a:lnSpc>
                <a:spcPct val="150000"/>
              </a:lnSpc>
            </a:pPr>
            <a:endParaRPr lang="es-AR" sz="3500" b="1" dirty="0"/>
          </a:p>
          <a:p>
            <a:pPr algn="ctr">
              <a:lnSpc>
                <a:spcPct val="150000"/>
              </a:lnSpc>
            </a:pPr>
            <a:endParaRPr lang="es-AR" sz="3500" b="1" dirty="0" smtClean="0"/>
          </a:p>
        </p:txBody>
      </p:sp>
    </p:spTree>
    <p:extLst>
      <p:ext uri="{BB962C8B-B14F-4D97-AF65-F5344CB8AC3E}">
        <p14:creationId xmlns:p14="http://schemas.microsoft.com/office/powerpoint/2010/main" val="31265983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RESPONSABILIDAD</a:t>
            </a:r>
          </a:p>
        </p:txBody>
      </p:sp>
      <p:sp>
        <p:nvSpPr>
          <p:cNvPr id="2" name="Rectángulo 1"/>
          <p:cNvSpPr/>
          <p:nvPr/>
        </p:nvSpPr>
        <p:spPr>
          <a:xfrm>
            <a:off x="395536" y="1340768"/>
            <a:ext cx="7344816" cy="4524315"/>
          </a:xfrm>
          <a:prstGeom prst="rect">
            <a:avLst/>
          </a:prstGeom>
        </p:spPr>
        <p:txBody>
          <a:bodyPr wrap="square">
            <a:spAutoFit/>
          </a:bodyPr>
          <a:lstStyle/>
          <a:p>
            <a:pPr>
              <a:lnSpc>
                <a:spcPct val="150000"/>
              </a:lnSpc>
              <a:spcAft>
                <a:spcPts val="0"/>
              </a:spcAft>
            </a:pPr>
            <a:endParaRPr lang="es-AR" sz="1600" dirty="0"/>
          </a:p>
          <a:p>
            <a:pPr algn="just"/>
            <a:r>
              <a:rPr lang="es-AR" sz="1600" b="1" dirty="0"/>
              <a:t>ART. 19 </a:t>
            </a:r>
            <a:r>
              <a:rPr lang="es-AR" sz="1600" b="1" dirty="0" smtClean="0"/>
              <a:t>- I</a:t>
            </a:r>
            <a:r>
              <a:rPr lang="es-AR" sz="1600" dirty="0" smtClean="0"/>
              <a:t>. </a:t>
            </a:r>
            <a:endParaRPr lang="es-AR" sz="1600" dirty="0"/>
          </a:p>
          <a:p>
            <a:pPr lvl="0" algn="just"/>
            <a:r>
              <a:rPr lang="es-AR" sz="1600" dirty="0"/>
              <a:t>Toda persona designada para cumplir o realizar un acto dentro del proceso, está sujeta a las responsabilidades a las cuales se refiere el presente Código. </a:t>
            </a:r>
          </a:p>
          <a:p>
            <a:pPr algn="just"/>
            <a:endParaRPr lang="es-AR" sz="1600" dirty="0" smtClean="0"/>
          </a:p>
          <a:p>
            <a:pPr algn="just"/>
            <a:r>
              <a:rPr lang="es-AR" sz="1600" dirty="0" smtClean="0"/>
              <a:t>ART</a:t>
            </a:r>
            <a:r>
              <a:rPr lang="es-AR" sz="1600" dirty="0"/>
              <a:t>. 22 DEBER DE PROBIDAD Y LEALTAD. </a:t>
            </a:r>
          </a:p>
          <a:p>
            <a:pPr algn="just"/>
            <a:r>
              <a:rPr lang="es-AR" sz="1600" dirty="0"/>
              <a:t>I. Los litigantes, sus representantes, abogados y </a:t>
            </a:r>
            <a:r>
              <a:rPr lang="es-AR" sz="1600" b="1" u="sng" dirty="0">
                <a:solidFill>
                  <a:srgbClr val="C00000"/>
                </a:solidFill>
              </a:rPr>
              <a:t>peritos</a:t>
            </a:r>
            <a:r>
              <a:rPr lang="es-AR" sz="1600" dirty="0"/>
              <a:t> tienen el deber de actuar lealmente y con probidad, expresando al Tribunal los hechos verdaderos y absteniéndose de comportamientos dilatorios y maliciosos; pueden ser objeto de sanciones si se apartaren de estos principios y pasibles de daños y perjuicios que su actitud maliciosa y deslealtad ocasionaren. </a:t>
            </a:r>
          </a:p>
          <a:p>
            <a:pPr algn="just"/>
            <a:r>
              <a:rPr lang="es-AR" sz="1600" dirty="0"/>
              <a:t> </a:t>
            </a:r>
          </a:p>
          <a:p>
            <a:pPr algn="just"/>
            <a:r>
              <a:rPr lang="es-AR" sz="1600" dirty="0"/>
              <a:t>ART. </a:t>
            </a:r>
            <a:r>
              <a:rPr lang="es-AR" sz="1600" dirty="0" smtClean="0"/>
              <a:t>228 I</a:t>
            </a:r>
            <a:r>
              <a:rPr lang="es-AR" sz="1600" dirty="0"/>
              <a:t>.- Los jueces, magistrados, funcionarios y empleados judiciales, son personalmente responsables por los daños que causaren por mal desempeño de sus funciones, cuando se demuestre falta de probidad en el uso de sus facultades. </a:t>
            </a:r>
          </a:p>
          <a:p>
            <a:pPr>
              <a:lnSpc>
                <a:spcPct val="150000"/>
              </a:lnSpc>
            </a:pPr>
            <a:endParaRPr lang="es-AR" sz="16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9473349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RESPONSABILIDAD</a:t>
            </a:r>
          </a:p>
        </p:txBody>
      </p:sp>
      <p:sp>
        <p:nvSpPr>
          <p:cNvPr id="2" name="Rectángulo 1"/>
          <p:cNvSpPr/>
          <p:nvPr/>
        </p:nvSpPr>
        <p:spPr>
          <a:xfrm>
            <a:off x="126268" y="1700808"/>
            <a:ext cx="8676456" cy="3600986"/>
          </a:xfrm>
          <a:prstGeom prst="rect">
            <a:avLst/>
          </a:prstGeom>
        </p:spPr>
        <p:txBody>
          <a:bodyPr wrap="square">
            <a:spAutoFit/>
          </a:bodyPr>
          <a:lstStyle/>
          <a:p>
            <a:pPr>
              <a:lnSpc>
                <a:spcPct val="150000"/>
              </a:lnSpc>
              <a:spcAft>
                <a:spcPts val="0"/>
              </a:spcAft>
            </a:pPr>
            <a:endParaRPr lang="es-AR" sz="1600" dirty="0"/>
          </a:p>
          <a:p>
            <a:pPr marL="285750" indent="-285750" algn="just">
              <a:buFont typeface="Arial" panose="020B0604020202020204" pitchFamily="34" charset="0"/>
              <a:buChar char="•"/>
            </a:pPr>
            <a:r>
              <a:rPr lang="es-AR" sz="3000" b="1" dirty="0" smtClean="0"/>
              <a:t>RESPONSABILIDAD ADMINISTRATIVA</a:t>
            </a:r>
          </a:p>
          <a:p>
            <a:pPr marL="285750" indent="-285750" algn="just">
              <a:buFont typeface="Arial" panose="020B0604020202020204" pitchFamily="34" charset="0"/>
              <a:buChar char="•"/>
            </a:pPr>
            <a:endParaRPr lang="es-AR" sz="3000" b="1" dirty="0"/>
          </a:p>
          <a:p>
            <a:pPr marL="285750" indent="-285750" algn="just">
              <a:buFont typeface="Arial" panose="020B0604020202020204" pitchFamily="34" charset="0"/>
              <a:buChar char="•"/>
            </a:pPr>
            <a:r>
              <a:rPr lang="es-AR" sz="3000" b="1" dirty="0" smtClean="0"/>
              <a:t>RESPONSABILIDAD PENAL</a:t>
            </a:r>
          </a:p>
          <a:p>
            <a:pPr marL="285750" indent="-285750" algn="just">
              <a:buFont typeface="Arial" panose="020B0604020202020204" pitchFamily="34" charset="0"/>
              <a:buChar char="•"/>
            </a:pPr>
            <a:endParaRPr lang="es-AR" sz="3000" b="1" dirty="0"/>
          </a:p>
          <a:p>
            <a:pPr marL="285750" indent="-285750" algn="just">
              <a:buFont typeface="Arial" panose="020B0604020202020204" pitchFamily="34" charset="0"/>
              <a:buChar char="•"/>
            </a:pPr>
            <a:r>
              <a:rPr lang="es-AR" sz="3000" b="1" dirty="0" smtClean="0"/>
              <a:t>RESPONSABILIDAD CIVIL</a:t>
            </a:r>
            <a:endParaRPr lang="es-AR" sz="3000" dirty="0"/>
          </a:p>
          <a:p>
            <a:pPr marL="285750" indent="-285750" algn="just">
              <a:buFont typeface="Arial" panose="020B0604020202020204" pitchFamily="34" charset="0"/>
              <a:buChar char="•"/>
            </a:pPr>
            <a:endParaRPr lang="es-AR" sz="3000" dirty="0" smtClean="0"/>
          </a:p>
          <a:p>
            <a:pPr>
              <a:lnSpc>
                <a:spcPct val="150000"/>
              </a:lnSpc>
            </a:pPr>
            <a:endParaRPr lang="es-AR" sz="16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16010878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Rectángulo"/>
          <p:cNvSpPr/>
          <p:nvPr/>
        </p:nvSpPr>
        <p:spPr>
          <a:xfrm>
            <a:off x="-107503" y="44624"/>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JURISPRUDENCIA</a:t>
            </a:r>
          </a:p>
        </p:txBody>
      </p:sp>
      <p:sp>
        <p:nvSpPr>
          <p:cNvPr id="2" name="Rectángulo 1"/>
          <p:cNvSpPr/>
          <p:nvPr/>
        </p:nvSpPr>
        <p:spPr>
          <a:xfrm>
            <a:off x="179512" y="548680"/>
            <a:ext cx="8496944" cy="6309420"/>
          </a:xfrm>
          <a:prstGeom prst="rect">
            <a:avLst/>
          </a:prstGeom>
        </p:spPr>
        <p:txBody>
          <a:bodyPr wrap="square">
            <a:spAutoFit/>
          </a:bodyPr>
          <a:lstStyle/>
          <a:p>
            <a:pPr>
              <a:lnSpc>
                <a:spcPct val="150000"/>
              </a:lnSpc>
              <a:spcAft>
                <a:spcPts val="0"/>
              </a:spcAft>
            </a:pPr>
            <a:endParaRPr lang="es-AR" sz="1600" dirty="0"/>
          </a:p>
          <a:p>
            <a:pPr marL="285750" indent="-285750" algn="just">
              <a:buFont typeface="Arial" panose="020B0604020202020204" pitchFamily="34" charset="0"/>
              <a:buChar char="•"/>
            </a:pPr>
            <a:r>
              <a:rPr lang="es-AR" sz="2000" dirty="0"/>
              <a:t>Más allá de si se trata o no de un funcionario público, lo cierto es que </a:t>
            </a:r>
            <a:r>
              <a:rPr lang="es-AR" sz="2000" b="1" dirty="0">
                <a:solidFill>
                  <a:srgbClr val="C00000"/>
                </a:solidFill>
              </a:rPr>
              <a:t>cumple una función pública </a:t>
            </a:r>
            <a:r>
              <a:rPr lang="es-AR" sz="2000" dirty="0"/>
              <a:t>y como tal debe ser desempeñada con objetividad, imparcialidad y veracidad lo que resulta trascendente con relación a las sanciones que podrían aplicarse ante la nulidad del dictamen.</a:t>
            </a:r>
          </a:p>
          <a:p>
            <a:pPr algn="just"/>
            <a:endParaRPr lang="es-AR" sz="2000" dirty="0" smtClean="0"/>
          </a:p>
          <a:p>
            <a:pPr marL="285750" indent="-285750" algn="just">
              <a:buFont typeface="Arial" panose="020B0604020202020204" pitchFamily="34" charset="0"/>
              <a:buChar char="•"/>
            </a:pPr>
            <a:r>
              <a:rPr lang="es-AR" sz="2000" dirty="0" smtClean="0"/>
              <a:t>El </a:t>
            </a:r>
            <a:r>
              <a:rPr lang="es-AR" sz="2000" dirty="0"/>
              <a:t>perito que resulta </a:t>
            </a:r>
            <a:r>
              <a:rPr lang="es-AR" sz="2000" b="1" dirty="0">
                <a:solidFill>
                  <a:srgbClr val="C00000"/>
                </a:solidFill>
              </a:rPr>
              <a:t>negligente</a:t>
            </a:r>
            <a:r>
              <a:rPr lang="es-AR" sz="2000" dirty="0"/>
              <a:t> en la realización de su tarea, que no tiene en cuenta los hechos del proceso ni los puntos de pericia propuestos por las partes, o falta maliciosamente a la verdad, afecta el derecho de defensa de las partes por cuanto su opinión es trascendente para la resolución del </a:t>
            </a:r>
            <a:r>
              <a:rPr lang="es-AR" sz="2000" dirty="0" smtClean="0"/>
              <a:t>caso.</a:t>
            </a:r>
          </a:p>
          <a:p>
            <a:pPr marL="285750" indent="-285750" algn="just">
              <a:buFont typeface="Arial" panose="020B0604020202020204" pitchFamily="34" charset="0"/>
              <a:buChar char="•"/>
            </a:pPr>
            <a:endParaRPr lang="es-AR" sz="2000" dirty="0">
              <a:latin typeface="Times New Roman" panose="02020603050405020304" pitchFamily="18" charset="0"/>
              <a:ea typeface="Times New Roman" panose="02020603050405020304" pitchFamily="18" charset="0"/>
            </a:endParaRPr>
          </a:p>
          <a:p>
            <a:pPr marL="285750" indent="-285750" algn="just">
              <a:buFont typeface="Arial" panose="020B0604020202020204" pitchFamily="34" charset="0"/>
              <a:buChar char="•"/>
            </a:pPr>
            <a:r>
              <a:rPr lang="es-AR" sz="2000" dirty="0"/>
              <a:t>Las </a:t>
            </a:r>
            <a:r>
              <a:rPr lang="es-AR" sz="2000" b="1" dirty="0">
                <a:solidFill>
                  <a:srgbClr val="C00000"/>
                </a:solidFill>
              </a:rPr>
              <a:t>irregularidades del informe pericial </a:t>
            </a:r>
            <a:r>
              <a:rPr lang="es-AR" sz="2000" dirty="0"/>
              <a:t>consistentes en la ausencia o deficiencia de los fundamentos científicos dados por el experto, quien </a:t>
            </a:r>
            <a:r>
              <a:rPr lang="es-AR" sz="2000" b="1" u="sng" dirty="0">
                <a:solidFill>
                  <a:srgbClr val="C00000"/>
                </a:solidFill>
              </a:rPr>
              <a:t>sólo copia una página de Internet referida al tema</a:t>
            </a:r>
            <a:r>
              <a:rPr lang="es-AR" sz="2000" dirty="0"/>
              <a:t>, permiten la descalificación de esta prueba </a:t>
            </a:r>
            <a:r>
              <a:rPr lang="es-AR" sz="2000" dirty="0" smtClean="0"/>
              <a:t>… </a:t>
            </a:r>
            <a:r>
              <a:rPr lang="es-AR" sz="2000" dirty="0"/>
              <a:t>lo que acarrea su nulidad y por lo tanto, la nulidad de la sentencia que se fundó en </a:t>
            </a:r>
            <a:r>
              <a:rPr lang="es-AR" sz="2000" dirty="0" smtClean="0"/>
              <a:t>tal prueba.</a:t>
            </a:r>
          </a:p>
          <a:p>
            <a:pPr marL="285750" indent="-285750" algn="just">
              <a:buFont typeface="Arial" panose="020B0604020202020204" pitchFamily="34" charset="0"/>
              <a:buChar char="•"/>
            </a:pPr>
            <a:endParaRPr lang="es-AR" sz="20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959419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JURISPRUDENCIA</a:t>
            </a:r>
          </a:p>
        </p:txBody>
      </p:sp>
      <p:sp>
        <p:nvSpPr>
          <p:cNvPr id="2" name="Rectángulo 1"/>
          <p:cNvSpPr/>
          <p:nvPr/>
        </p:nvSpPr>
        <p:spPr>
          <a:xfrm>
            <a:off x="179512" y="1340768"/>
            <a:ext cx="8496944" cy="3477875"/>
          </a:xfrm>
          <a:prstGeom prst="rect">
            <a:avLst/>
          </a:prstGeom>
        </p:spPr>
        <p:txBody>
          <a:bodyPr wrap="square">
            <a:spAutoFit/>
          </a:bodyPr>
          <a:lstStyle/>
          <a:p>
            <a:pPr marL="342900" indent="-342900">
              <a:buFont typeface="Arial" panose="020B0604020202020204" pitchFamily="34" charset="0"/>
              <a:buChar char="•"/>
            </a:pPr>
            <a:r>
              <a:rPr lang="es-AR" sz="2000" dirty="0"/>
              <a:t>a</a:t>
            </a:r>
            <a:r>
              <a:rPr lang="es-AR" sz="2000" dirty="0" smtClean="0"/>
              <a:t>tento </a:t>
            </a:r>
            <a:r>
              <a:rPr lang="es-AR" sz="2000" dirty="0"/>
              <a:t>la evidente negligencia con la que ha actuado el perito </a:t>
            </a:r>
            <a:endParaRPr lang="es-AR" sz="2000" dirty="0" smtClean="0"/>
          </a:p>
          <a:p>
            <a:pPr marL="342900" indent="-342900">
              <a:buFont typeface="Arial" panose="020B0604020202020204" pitchFamily="34" charset="0"/>
              <a:buChar char="•"/>
            </a:pPr>
            <a:endParaRPr lang="es-AR" sz="2000" dirty="0"/>
          </a:p>
          <a:p>
            <a:pPr marL="342900" indent="-342900">
              <a:buFont typeface="Arial" panose="020B0604020202020204" pitchFamily="34" charset="0"/>
              <a:buChar char="•"/>
            </a:pPr>
            <a:r>
              <a:rPr lang="es-AR" sz="2000" dirty="0" smtClean="0"/>
              <a:t>corresponde </a:t>
            </a:r>
            <a:r>
              <a:rPr lang="es-AR" sz="2000" dirty="0"/>
              <a:t>remitir los antecedentes a la Sala III de esta Suprema </a:t>
            </a:r>
            <a:r>
              <a:rPr lang="es-AR" sz="2000" dirty="0" smtClean="0"/>
              <a:t>Corte y Oficina de </a:t>
            </a:r>
            <a:r>
              <a:rPr lang="es-AR" sz="2000" dirty="0" err="1" smtClean="0"/>
              <a:t>Prosesionales</a:t>
            </a:r>
            <a:r>
              <a:rPr lang="es-AR" sz="2000" dirty="0" smtClean="0"/>
              <a:t>, </a:t>
            </a:r>
            <a:r>
              <a:rPr lang="es-AR" sz="2000" dirty="0"/>
              <a:t>por control disciplinario a los peritos judiciales</a:t>
            </a:r>
            <a:r>
              <a:rPr lang="es-AR" sz="2000" dirty="0" smtClean="0"/>
              <a:t>.</a:t>
            </a:r>
          </a:p>
          <a:p>
            <a:endParaRPr lang="es-AR" sz="2000" dirty="0" smtClean="0"/>
          </a:p>
          <a:p>
            <a:pPr marL="342900" indent="-342900">
              <a:buFont typeface="Arial" panose="020B0604020202020204" pitchFamily="34" charset="0"/>
              <a:buChar char="•"/>
            </a:pPr>
            <a:r>
              <a:rPr lang="es-AR" sz="2000" dirty="0"/>
              <a:t>i</a:t>
            </a:r>
            <a:r>
              <a:rPr lang="es-AR" sz="2000" dirty="0" smtClean="0"/>
              <a:t>dénticas </a:t>
            </a:r>
            <a:r>
              <a:rPr lang="es-AR" sz="2000" dirty="0"/>
              <a:t>piezas deberán ser remitidas a la justicia penal en turno a fin de que se investigue la posible comisión de </a:t>
            </a:r>
            <a:r>
              <a:rPr lang="es-AR" sz="2000" dirty="0" smtClean="0"/>
              <a:t>delito</a:t>
            </a:r>
          </a:p>
          <a:p>
            <a:pPr marL="342900" indent="-342900">
              <a:buFont typeface="Arial" panose="020B0604020202020204" pitchFamily="34" charset="0"/>
              <a:buChar char="•"/>
            </a:pPr>
            <a:endParaRPr lang="es-AR" sz="2000" dirty="0"/>
          </a:p>
          <a:p>
            <a:pPr marL="342900" indent="-342900">
              <a:buFont typeface="Arial" panose="020B0604020202020204" pitchFamily="34" charset="0"/>
              <a:buChar char="•"/>
            </a:pPr>
            <a:r>
              <a:rPr lang="es-AR" sz="2000" dirty="0" smtClean="0"/>
              <a:t>también </a:t>
            </a:r>
            <a:r>
              <a:rPr lang="es-AR" sz="2000" dirty="0"/>
              <a:t>al Consejo Deontológico Médico a fin de que tome la intervención que </a:t>
            </a:r>
            <a:r>
              <a:rPr lang="es-AR" sz="2000" dirty="0" smtClean="0"/>
              <a:t>corresponda</a:t>
            </a:r>
            <a:endParaRPr lang="es-AR" sz="2000" dirty="0"/>
          </a:p>
        </p:txBody>
      </p:sp>
      <p:sp>
        <p:nvSpPr>
          <p:cNvPr id="3" name="Rectángulo 2"/>
          <p:cNvSpPr/>
          <p:nvPr/>
        </p:nvSpPr>
        <p:spPr>
          <a:xfrm>
            <a:off x="82395" y="4941168"/>
            <a:ext cx="8764202" cy="1754326"/>
          </a:xfrm>
          <a:prstGeom prst="rect">
            <a:avLst/>
          </a:prstGeom>
        </p:spPr>
        <p:txBody>
          <a:bodyPr wrap="square">
            <a:spAutoFit/>
          </a:bodyPr>
          <a:lstStyle/>
          <a:p>
            <a:pPr algn="ctr">
              <a:lnSpc>
                <a:spcPct val="150000"/>
              </a:lnSpc>
              <a:spcAft>
                <a:spcPts val="0"/>
              </a:spcAft>
            </a:pPr>
            <a:r>
              <a:rPr lang="es-AR" dirty="0" err="1">
                <a:solidFill>
                  <a:srgbClr val="183E7A"/>
                </a:solidFill>
                <a:latin typeface="Arial" panose="020B0604020202020204" pitchFamily="34" charset="0"/>
                <a:ea typeface="Calibri" panose="020F0502020204030204" pitchFamily="34" charset="0"/>
                <a:cs typeface="Times New Roman" panose="02020603050405020304" pitchFamily="18" charset="0"/>
              </a:rPr>
              <a:t>Expte</a:t>
            </a:r>
            <a:r>
              <a:rPr lang="es-AR" dirty="0">
                <a:solidFill>
                  <a:srgbClr val="183E7A"/>
                </a:solidFill>
                <a:latin typeface="Arial" panose="020B0604020202020204" pitchFamily="34" charset="0"/>
                <a:ea typeface="Calibri" panose="020F0502020204030204" pitchFamily="34" charset="0"/>
                <a:cs typeface="Times New Roman" panose="02020603050405020304" pitchFamily="18" charset="0"/>
              </a:rPr>
              <a:t>.: </a:t>
            </a:r>
            <a:r>
              <a:rPr lang="es-AR" dirty="0" smtClean="0">
                <a:solidFill>
                  <a:srgbClr val="183E7A"/>
                </a:solidFill>
                <a:latin typeface="Arial" panose="020B0604020202020204" pitchFamily="34" charset="0"/>
                <a:ea typeface="Calibri" panose="020F0502020204030204" pitchFamily="34" charset="0"/>
                <a:cs typeface="Times New Roman" panose="02020603050405020304" pitchFamily="18" charset="0"/>
              </a:rPr>
              <a:t>1300847413</a:t>
            </a:r>
          </a:p>
          <a:p>
            <a:pPr algn="ctr">
              <a:lnSpc>
                <a:spcPct val="150000"/>
              </a:lnSpc>
              <a:spcAft>
                <a:spcPts val="0"/>
              </a:spcAft>
            </a:pPr>
            <a:r>
              <a:rPr lang="es-AR" dirty="0" smtClean="0">
                <a:solidFill>
                  <a:srgbClr val="183E7A"/>
                </a:solidFill>
                <a:latin typeface="Arial" panose="020B0604020202020204" pitchFamily="34" charset="0"/>
                <a:ea typeface="Calibri" panose="020F0502020204030204" pitchFamily="34" charset="0"/>
                <a:cs typeface="Times New Roman" panose="02020603050405020304" pitchFamily="18" charset="0"/>
              </a:rPr>
              <a:t> </a:t>
            </a:r>
            <a:r>
              <a:rPr lang="es-AR" dirty="0">
                <a:solidFill>
                  <a:srgbClr val="183E7A"/>
                </a:solidFill>
                <a:latin typeface="Arial" panose="020B0604020202020204" pitchFamily="34" charset="0"/>
                <a:ea typeface="Calibri" panose="020F0502020204030204" pitchFamily="34" charset="0"/>
                <a:cs typeface="Times New Roman" panose="02020603050405020304" pitchFamily="18" charset="0"/>
              </a:rPr>
              <a:t>ASOCIART ART EN J:19949 P/REC. EXTR </a:t>
            </a:r>
            <a:endParaRPr lang="es-AR" dirty="0" smtClean="0">
              <a:solidFill>
                <a:srgbClr val="183E7A"/>
              </a:solidFill>
              <a:latin typeface="Arial" panose="020B060402020202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s-AR" dirty="0" smtClean="0">
                <a:solidFill>
                  <a:srgbClr val="183E7A"/>
                </a:solidFill>
                <a:latin typeface="Arial" panose="020B0604020202020204" pitchFamily="34" charset="0"/>
                <a:ea typeface="Calibri" panose="020F0502020204030204" pitchFamily="34" charset="0"/>
                <a:cs typeface="Times New Roman" panose="02020603050405020304" pitchFamily="18" charset="0"/>
              </a:rPr>
              <a:t>22/06/2016 </a:t>
            </a:r>
          </a:p>
          <a:p>
            <a:pPr algn="ctr">
              <a:lnSpc>
                <a:spcPct val="150000"/>
              </a:lnSpc>
              <a:spcAft>
                <a:spcPts val="0"/>
              </a:spcAft>
            </a:pPr>
            <a:r>
              <a:rPr lang="es-AR" dirty="0" smtClean="0">
                <a:solidFill>
                  <a:srgbClr val="183E7A"/>
                </a:solidFill>
                <a:latin typeface="Arial" panose="020B0604020202020204" pitchFamily="34" charset="0"/>
                <a:ea typeface="Calibri" panose="020F0502020204030204" pitchFamily="34" charset="0"/>
                <a:cs typeface="Times New Roman" panose="02020603050405020304" pitchFamily="18" charset="0"/>
              </a:rPr>
              <a:t>SUPREMA </a:t>
            </a:r>
            <a:r>
              <a:rPr lang="es-AR" dirty="0">
                <a:solidFill>
                  <a:srgbClr val="183E7A"/>
                </a:solidFill>
                <a:latin typeface="Arial" panose="020B0604020202020204" pitchFamily="34" charset="0"/>
                <a:ea typeface="Calibri" panose="020F0502020204030204" pitchFamily="34" charset="0"/>
                <a:cs typeface="Times New Roman" panose="02020603050405020304" pitchFamily="18" charset="0"/>
              </a:rPr>
              <a:t>CORTE - SALA N° </a:t>
            </a:r>
            <a:r>
              <a:rPr lang="es-AR" dirty="0" smtClean="0">
                <a:solidFill>
                  <a:srgbClr val="183E7A"/>
                </a:solidFill>
                <a:latin typeface="Arial" panose="020B0604020202020204" pitchFamily="34" charset="0"/>
                <a:ea typeface="Calibri" panose="020F0502020204030204" pitchFamily="34" charset="0"/>
                <a:cs typeface="Times New Roman" panose="02020603050405020304" pitchFamily="18" charset="0"/>
              </a:rPr>
              <a:t>2</a:t>
            </a:r>
            <a:endParaRPr lang="es-AR"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563969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RECUSACIÓN DEL PERITO</a:t>
            </a:r>
            <a:endParaRPr lang="es-AR" sz="4500" dirty="0"/>
          </a:p>
        </p:txBody>
      </p:sp>
      <p:sp>
        <p:nvSpPr>
          <p:cNvPr id="2" name="Rectángulo 1"/>
          <p:cNvSpPr/>
          <p:nvPr/>
        </p:nvSpPr>
        <p:spPr>
          <a:xfrm>
            <a:off x="314436" y="1268760"/>
            <a:ext cx="7344816" cy="5324535"/>
          </a:xfrm>
          <a:prstGeom prst="rect">
            <a:avLst/>
          </a:prstGeom>
        </p:spPr>
        <p:txBody>
          <a:bodyPr wrap="square">
            <a:spAutoFit/>
          </a:bodyPr>
          <a:lstStyle/>
          <a:p>
            <a:pPr algn="just"/>
            <a:r>
              <a:rPr lang="es-AR" sz="2000" dirty="0" smtClean="0"/>
              <a:t>ART. 19 ap. IV</a:t>
            </a:r>
            <a:r>
              <a:rPr lang="es-AR" sz="2000" dirty="0"/>
              <a:t>. </a:t>
            </a:r>
            <a:endParaRPr lang="es-AR" sz="2000" dirty="0" smtClean="0"/>
          </a:p>
          <a:p>
            <a:pPr algn="just"/>
            <a:r>
              <a:rPr lang="es-AR" sz="2000" dirty="0" smtClean="0"/>
              <a:t>Los </a:t>
            </a:r>
            <a:r>
              <a:rPr lang="es-AR" sz="2000" dirty="0"/>
              <a:t>peritos y expertos pueden ser recusados en los casos previstos por el Art. 14 </a:t>
            </a:r>
            <a:r>
              <a:rPr lang="es-AR" sz="2000" dirty="0">
                <a:solidFill>
                  <a:srgbClr val="009900"/>
                </a:solidFill>
              </a:rPr>
              <a:t>(AHORA EL 14 INCLUYE </a:t>
            </a:r>
            <a:r>
              <a:rPr lang="es-AR" sz="2000" dirty="0" smtClean="0">
                <a:solidFill>
                  <a:srgbClr val="009900"/>
                </a:solidFill>
              </a:rPr>
              <a:t>CAUSAS </a:t>
            </a:r>
            <a:r>
              <a:rPr lang="es-AR" sz="2000" dirty="0">
                <a:solidFill>
                  <a:srgbClr val="009900"/>
                </a:solidFill>
              </a:rPr>
              <a:t>DE </a:t>
            </a:r>
            <a:r>
              <a:rPr lang="es-AR" sz="2000" dirty="0" smtClean="0">
                <a:solidFill>
                  <a:srgbClr val="009900"/>
                </a:solidFill>
              </a:rPr>
              <a:t>IMPEDIMENTO Y DE SOSPECHA</a:t>
            </a:r>
            <a:r>
              <a:rPr lang="es-AR" sz="2000" dirty="0">
                <a:solidFill>
                  <a:srgbClr val="009900"/>
                </a:solidFill>
              </a:rPr>
              <a:t>). </a:t>
            </a:r>
            <a:endParaRPr lang="es-AR" sz="2000" dirty="0" smtClean="0">
              <a:solidFill>
                <a:srgbClr val="009900"/>
              </a:solidFill>
            </a:endParaRPr>
          </a:p>
          <a:p>
            <a:pPr algn="just"/>
            <a:r>
              <a:rPr lang="es-AR" sz="2000" dirty="0" smtClean="0"/>
              <a:t>La </a:t>
            </a:r>
            <a:r>
              <a:rPr lang="es-AR" sz="2000" dirty="0"/>
              <a:t>recusación será resuelta mediante auto, por el Juez o Tribunal, previa vista por tres (3) días al recusado. </a:t>
            </a:r>
          </a:p>
          <a:p>
            <a:pPr algn="just"/>
            <a:endParaRPr lang="es-AR" sz="2000" dirty="0" smtClean="0"/>
          </a:p>
          <a:p>
            <a:pPr algn="just"/>
            <a:endParaRPr lang="es-AR" sz="2000" dirty="0"/>
          </a:p>
          <a:p>
            <a:pPr algn="just"/>
            <a:r>
              <a:rPr lang="es-AR" sz="2000" dirty="0" smtClean="0"/>
              <a:t>ART</a:t>
            </a:r>
            <a:r>
              <a:rPr lang="es-AR" sz="2000" dirty="0"/>
              <a:t>. 15 OPORTUNIDAD. </a:t>
            </a:r>
          </a:p>
          <a:p>
            <a:pPr algn="just"/>
            <a:r>
              <a:rPr lang="es-AR" sz="2000" dirty="0"/>
              <a:t>I.- La recusación, por las causales de impedimento o sospecha previstas en el artículo 14 de este Código, deberá ser deducida por cualquiera de las partes antes de consentir cualquier trámite del procedimiento, </a:t>
            </a:r>
            <a:r>
              <a:rPr lang="es-AR" sz="2000" b="1" u="sng" dirty="0"/>
              <a:t>a contar desde la intervención</a:t>
            </a:r>
            <a:r>
              <a:rPr lang="es-AR" sz="2000" dirty="0"/>
              <a:t> de quien origina la causa o desde que ésta se produjo</a:t>
            </a:r>
            <a:r>
              <a:rPr lang="es-AR" sz="2000" dirty="0" smtClean="0"/>
              <a:t>.</a:t>
            </a:r>
          </a:p>
          <a:p>
            <a:pPr algn="just"/>
            <a:endParaRPr lang="es-AR" sz="2000" dirty="0" smtClean="0"/>
          </a:p>
          <a:p>
            <a:pPr algn="just"/>
            <a:r>
              <a:rPr lang="es-AR" sz="2000" dirty="0" smtClean="0"/>
              <a:t>En el CPCCN es desde la audiencia preliminar.</a:t>
            </a:r>
            <a:endParaRPr lang="es-AR" sz="2000" dirty="0"/>
          </a:p>
        </p:txBody>
      </p:sp>
    </p:spTree>
    <p:extLst>
      <p:ext uri="{BB962C8B-B14F-4D97-AF65-F5344CB8AC3E}">
        <p14:creationId xmlns:p14="http://schemas.microsoft.com/office/powerpoint/2010/main" val="146090585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07503"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RECUSACIÓN DEL PERITO</a:t>
            </a:r>
            <a:endParaRPr lang="es-AR" sz="4500" dirty="0"/>
          </a:p>
        </p:txBody>
      </p:sp>
      <p:sp>
        <p:nvSpPr>
          <p:cNvPr id="2" name="Rectángulo 1"/>
          <p:cNvSpPr/>
          <p:nvPr/>
        </p:nvSpPr>
        <p:spPr>
          <a:xfrm>
            <a:off x="539552" y="1103540"/>
            <a:ext cx="7344816" cy="5493812"/>
          </a:xfrm>
          <a:prstGeom prst="rect">
            <a:avLst/>
          </a:prstGeom>
        </p:spPr>
        <p:txBody>
          <a:bodyPr wrap="square">
            <a:spAutoFit/>
          </a:bodyPr>
          <a:lstStyle/>
          <a:p>
            <a:pPr algn="just"/>
            <a:r>
              <a:rPr lang="es-AR" sz="1300" dirty="0"/>
              <a:t>ART. 14 CAUSAS DE EXCUSACIÓN Y RECUSACIÓN. </a:t>
            </a:r>
          </a:p>
          <a:p>
            <a:pPr algn="just"/>
            <a:r>
              <a:rPr lang="es-AR" sz="1300" dirty="0"/>
              <a:t>I. Son únicas causas de impedimento: </a:t>
            </a:r>
          </a:p>
          <a:p>
            <a:pPr algn="just"/>
            <a:r>
              <a:rPr lang="es-AR" sz="1300" dirty="0"/>
              <a:t>1. Tener el Juez interés directo o indirecto en el pleito, o ser representante convencional o legal o apoyo de alguno de los litigantes, o tener sociedad o comunidad con algunas de las partes, procuradores o abogados, salvo que fuese una sociedad anónima. </a:t>
            </a:r>
          </a:p>
          <a:p>
            <a:pPr algn="just"/>
            <a:r>
              <a:rPr lang="es-AR" sz="1300" dirty="0"/>
              <a:t>2. Ser el Juez cónyuge, conviviente, pariente hasta el cuarto grado o pariente por afinidad hasta el segundo, de cualquiera de las partes, sus mandatarios o </a:t>
            </a:r>
            <a:r>
              <a:rPr lang="es-AR" sz="1300" dirty="0" err="1"/>
              <a:t>patrocinantes</a:t>
            </a:r>
            <a:r>
              <a:rPr lang="es-AR" sz="1300" dirty="0"/>
              <a:t>. </a:t>
            </a:r>
          </a:p>
          <a:p>
            <a:pPr algn="just"/>
            <a:r>
              <a:rPr lang="es-AR" sz="1300" dirty="0"/>
              <a:t>3. Haber dictado la resolución apelada o haber anticipado opinión sobre el litigio, en cualquier carácter. Las expresiones del juez o tribunal en la oportunidad de intentarse la conciliación o mediación entre las partes, no podrán ser tenidas en cuenta a los efectos de esta norma. </a:t>
            </a:r>
          </a:p>
          <a:p>
            <a:pPr algn="just"/>
            <a:r>
              <a:rPr lang="es-AR" sz="1300" dirty="0"/>
              <a:t>4. Haber intervenido en el caso como abogado </a:t>
            </a:r>
            <a:r>
              <a:rPr lang="es-AR" sz="1300" dirty="0" err="1"/>
              <a:t>patrocinante</a:t>
            </a:r>
            <a:r>
              <a:rPr lang="es-AR" sz="1300" dirty="0"/>
              <a:t>, defensor o mandatario de algunas de las partes. </a:t>
            </a:r>
          </a:p>
          <a:p>
            <a:pPr algn="just"/>
            <a:r>
              <a:rPr lang="es-AR" sz="1300" dirty="0"/>
              <a:t>5. Haber promovido acción contra algunas de las partes o sus abogados. </a:t>
            </a:r>
          </a:p>
          <a:p>
            <a:pPr algn="just"/>
            <a:endParaRPr lang="es-AR" sz="1300" dirty="0"/>
          </a:p>
          <a:p>
            <a:pPr algn="just"/>
            <a:r>
              <a:rPr lang="es-AR" sz="1300" dirty="0"/>
              <a:t>II. Son causas de sospecha, que deberán ser puestas en conocimiento de las partes: </a:t>
            </a:r>
          </a:p>
          <a:p>
            <a:pPr algn="just"/>
            <a:r>
              <a:rPr lang="es-AR" sz="1300" dirty="0"/>
              <a:t>1. Cuando cualquiera de las personas mencionadas en el incisos 1 y 2 del apartado precedente, tenga interés directo o indirecto en el pleito, antes o después de iniciado el proceso, o sociedad o comunidad con algunas de las partes, procuradores o abogados, salvo que fuese una sociedad anónima. </a:t>
            </a:r>
          </a:p>
          <a:p>
            <a:pPr algn="just"/>
            <a:r>
              <a:rPr lang="es-AR" sz="1300" dirty="0"/>
              <a:t>2. Cuando el Juez, su cónyuge o conviviente, padres, hijos o personas a su cargo o respecto de quienes haya sido designado tutor, curador o apoyo o quienes convivan con él en ostensible trato familiar o personas en relación de dependencia, sea acreedor, deudor, amigo íntimo o tenga frecuencia en el trato o tener enemistad manifiesta, o sea beneficiado o benefactor de cualquiera de las partes. </a:t>
            </a:r>
          </a:p>
          <a:p>
            <a:pPr algn="just"/>
            <a:r>
              <a:rPr lang="es-AR" sz="1300" dirty="0"/>
              <a:t>3. Cuando medie cualquiera otra circunstancia que permita dudar fundadamente de la idoneidad subjetiva del juez o funcionario recusable. </a:t>
            </a:r>
          </a:p>
        </p:txBody>
      </p:sp>
    </p:spTree>
    <p:extLst>
      <p:ext uri="{BB962C8B-B14F-4D97-AF65-F5344CB8AC3E}">
        <p14:creationId xmlns:p14="http://schemas.microsoft.com/office/powerpoint/2010/main" val="166645280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70557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EXAMEN PREVIO</a:t>
            </a:r>
            <a:endParaRPr lang="es-AR" sz="4500" dirty="0"/>
          </a:p>
          <a:p>
            <a:pPr algn="just"/>
            <a:endParaRPr lang="es-AR" sz="2000" b="1" dirty="0" smtClean="0"/>
          </a:p>
          <a:p>
            <a:pPr algn="just"/>
            <a:r>
              <a:rPr lang="es-AR" sz="2000" b="1" u="sng" dirty="0" smtClean="0">
                <a:solidFill>
                  <a:srgbClr val="C00000"/>
                </a:solidFill>
              </a:rPr>
              <a:t>DEBER DE COMUNICACIÓN y NOTIFICACIÓN</a:t>
            </a:r>
          </a:p>
          <a:p>
            <a:pPr algn="just"/>
            <a:endParaRPr lang="es-AR" sz="2000" b="1" dirty="0"/>
          </a:p>
          <a:p>
            <a:pPr algn="just"/>
            <a:r>
              <a:rPr lang="es-AR" sz="2000" b="1" dirty="0" smtClean="0"/>
              <a:t>I</a:t>
            </a:r>
            <a:r>
              <a:rPr lang="es-AR" sz="2000" b="1" dirty="0"/>
              <a:t>.-</a:t>
            </a:r>
            <a:r>
              <a:rPr lang="es-AR" sz="2000" dirty="0"/>
              <a:t> El perito </a:t>
            </a:r>
            <a:r>
              <a:rPr lang="es-AR" sz="2000" b="1" dirty="0"/>
              <a:t>deberá comunicar</a:t>
            </a:r>
            <a:r>
              <a:rPr lang="es-AR" sz="2000" dirty="0"/>
              <a:t> al Tribunal </a:t>
            </a:r>
            <a:r>
              <a:rPr lang="es-AR" sz="2000" b="1" dirty="0"/>
              <a:t>fecha y hora para el reconocimiento o examen</a:t>
            </a:r>
            <a:r>
              <a:rPr lang="es-AR" sz="2000" dirty="0"/>
              <a:t>, si </a:t>
            </a:r>
            <a:r>
              <a:rPr lang="es-AR" sz="2000" dirty="0" smtClean="0"/>
              <a:t>correspondiere </a:t>
            </a:r>
            <a:r>
              <a:rPr lang="es-AR" sz="2000" dirty="0" smtClean="0">
                <a:solidFill>
                  <a:srgbClr val="009900"/>
                </a:solidFill>
              </a:rPr>
              <a:t>(Protocolo Ac. 28.690: al momento de aceptar el cargo)</a:t>
            </a:r>
          </a:p>
          <a:p>
            <a:pPr algn="just"/>
            <a:endParaRPr lang="es-AR" sz="2000" dirty="0"/>
          </a:p>
          <a:p>
            <a:pPr algn="just"/>
            <a:r>
              <a:rPr lang="es-AR" sz="2000" b="1" u="sng" dirty="0" smtClean="0"/>
              <a:t>Fecha de realización del examen</a:t>
            </a:r>
            <a:r>
              <a:rPr lang="es-AR" sz="2000" dirty="0" smtClean="0"/>
              <a:t>: dentro </a:t>
            </a:r>
            <a:r>
              <a:rPr lang="es-AR" sz="2000" dirty="0"/>
              <a:t>de un plazo no mayor a diez (10) días desde la aceptación del cargo. </a:t>
            </a:r>
            <a:endParaRPr lang="es-AR" sz="2000" dirty="0" smtClean="0"/>
          </a:p>
          <a:p>
            <a:pPr algn="just"/>
            <a:endParaRPr lang="es-AR" sz="2000" dirty="0"/>
          </a:p>
          <a:p>
            <a:pPr algn="just"/>
            <a:r>
              <a:rPr lang="es-AR" sz="2000" dirty="0" smtClean="0"/>
              <a:t>Se </a:t>
            </a:r>
            <a:r>
              <a:rPr lang="es-AR" sz="2000" dirty="0"/>
              <a:t>les </a:t>
            </a:r>
            <a:r>
              <a:rPr lang="es-AR" sz="2000" b="1" dirty="0"/>
              <a:t>notificará a las partes a domicilio</a:t>
            </a:r>
            <a:r>
              <a:rPr lang="es-AR" sz="2000" dirty="0"/>
              <a:t>, quienes </a:t>
            </a:r>
            <a:r>
              <a:rPr lang="es-AR" sz="2000" b="1" dirty="0"/>
              <a:t>podrán asistir a la diligencia acompañados de sus consultores técnicos</a:t>
            </a:r>
            <a:r>
              <a:rPr lang="es-AR" sz="2000" dirty="0"/>
              <a:t> en su caso y hacer las observaciones que creyeren necesarias. </a:t>
            </a:r>
            <a:endParaRPr lang="es-AR" sz="2000" dirty="0" smtClean="0"/>
          </a:p>
          <a:p>
            <a:pPr algn="just"/>
            <a:endParaRPr lang="es-AR" sz="2000" b="1" dirty="0"/>
          </a:p>
          <a:p>
            <a:pPr algn="just"/>
            <a:r>
              <a:rPr lang="es-AR" sz="2000" b="1" dirty="0" smtClean="0"/>
              <a:t>El </a:t>
            </a:r>
            <a:r>
              <a:rPr lang="es-AR" sz="2000" b="1" dirty="0"/>
              <a:t>Juez</a:t>
            </a:r>
            <a:r>
              <a:rPr lang="es-AR" sz="2000" dirty="0"/>
              <a:t>, de oficio o a pedido de parte, </a:t>
            </a:r>
            <a:r>
              <a:rPr lang="es-AR" sz="2000" b="1" dirty="0"/>
              <a:t>podrá limitar</a:t>
            </a:r>
            <a:r>
              <a:rPr lang="es-AR" sz="2000" dirty="0"/>
              <a:t> esta facultad de los litigantes, según el tipo de pericia de que se trate, en la medida que la misma </a:t>
            </a:r>
            <a:r>
              <a:rPr lang="es-AR" sz="2000" b="1" dirty="0"/>
              <a:t>puedan resultar afectados derechos personalísimos</a:t>
            </a:r>
            <a:r>
              <a:rPr lang="es-AR" sz="2000" dirty="0"/>
              <a:t>.</a:t>
            </a:r>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359201247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5" y="0"/>
            <a:ext cx="8879475" cy="8902437"/>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EXAMEN PREVIO</a:t>
            </a:r>
            <a:endParaRPr lang="es-AR" sz="4500" dirty="0"/>
          </a:p>
          <a:p>
            <a:pPr algn="just"/>
            <a:endParaRPr lang="es-AR" sz="2000" b="1" dirty="0" smtClean="0"/>
          </a:p>
          <a:p>
            <a:pPr algn="just"/>
            <a:r>
              <a:rPr lang="es-AR" sz="2000" b="1" dirty="0" smtClean="0">
                <a:solidFill>
                  <a:srgbClr val="C00000"/>
                </a:solidFill>
              </a:rPr>
              <a:t>LIMITACIÓN DE PARTICIPACIÓN</a:t>
            </a:r>
          </a:p>
          <a:p>
            <a:endParaRPr lang="es-ES_tradnl" sz="2000" dirty="0" smtClean="0"/>
          </a:p>
          <a:p>
            <a:endParaRPr lang="es-ES_tradnl" sz="2000" dirty="0" smtClean="0"/>
          </a:p>
          <a:p>
            <a:r>
              <a:rPr lang="es-ES_tradnl" sz="2000" dirty="0" smtClean="0">
                <a:solidFill>
                  <a:srgbClr val="C00000"/>
                </a:solidFill>
              </a:rPr>
              <a:t>EXCEPCIONAL</a:t>
            </a:r>
            <a:r>
              <a:rPr lang="es-ES_tradnl" sz="2000" dirty="0" smtClean="0"/>
              <a:t>, sobretodo tratándose de consultores técnicos que comparten profesión con el perito y están sometidos a idénticas normas éticas.</a:t>
            </a:r>
            <a:endParaRPr lang="es-ES_tradnl" sz="2000" dirty="0"/>
          </a:p>
          <a:p>
            <a:r>
              <a:rPr lang="es-ES_tradnl" sz="2000" dirty="0" smtClean="0">
                <a:solidFill>
                  <a:srgbClr val="009900"/>
                </a:solidFill>
              </a:rPr>
              <a:t>S/ Cód. </a:t>
            </a:r>
            <a:r>
              <a:rPr lang="es-ES_tradnl" sz="2000" dirty="0" err="1" smtClean="0">
                <a:solidFill>
                  <a:srgbClr val="009900"/>
                </a:solidFill>
              </a:rPr>
              <a:t>Proc</a:t>
            </a:r>
            <a:r>
              <a:rPr lang="es-ES_tradnl" sz="2000" dirty="0" smtClean="0">
                <a:solidFill>
                  <a:srgbClr val="009900"/>
                </a:solidFill>
              </a:rPr>
              <a:t>. Com. ASC 2019</a:t>
            </a:r>
          </a:p>
          <a:p>
            <a:endParaRPr lang="es-ES_tradnl" sz="2000" dirty="0"/>
          </a:p>
          <a:p>
            <a:pPr algn="just"/>
            <a:r>
              <a:rPr lang="es-ES_tradnl" sz="2000" dirty="0" smtClean="0"/>
              <a:t>“En </a:t>
            </a:r>
            <a:r>
              <a:rPr lang="es-ES_tradnl" sz="2000" dirty="0"/>
              <a:t>lo que respecta a la participación de consultores técnicos durante el acto pericial, debe reconocerse que resulta </a:t>
            </a:r>
            <a:r>
              <a:rPr lang="es-ES_tradnl" sz="2000" dirty="0" smtClean="0"/>
              <a:t>el </a:t>
            </a:r>
            <a:r>
              <a:rPr lang="es-ES_tradnl" sz="2000" dirty="0"/>
              <a:t>riesgo de atacar la intimidad de la persona sometida a examen o experiencias, con la presencia de más de un examinador.</a:t>
            </a:r>
            <a:endParaRPr lang="es-AR" sz="2000" dirty="0"/>
          </a:p>
          <a:p>
            <a:pPr algn="just"/>
            <a:r>
              <a:rPr lang="es-ES_tradnl" sz="2000" dirty="0"/>
              <a:t>Pero no puede perderse de vista la clara contribución a la economía y celeridad procesales que impli­ca la intervención de consultor de parte, en miras a obtener una más clara percepción de las alternativas de los dictámenes técnicos por parte de litigantes y abogados, legos en materias tan específicas y complejas como es el caso de la </a:t>
            </a:r>
            <a:r>
              <a:rPr lang="es-ES_tradnl" sz="2000" dirty="0" smtClean="0"/>
              <a:t>medicina”.</a:t>
            </a:r>
            <a:endParaRPr lang="es-AR" sz="2000" dirty="0"/>
          </a:p>
          <a:p>
            <a:r>
              <a:rPr lang="es-AR" sz="2000" dirty="0" err="1"/>
              <a:t>Expte</a:t>
            </a:r>
            <a:r>
              <a:rPr lang="es-AR" sz="2000" dirty="0"/>
              <a:t>.: 29357 - LOPEZ VIUDEZ L. QUERO ARNOLDO D Y </a:t>
            </a:r>
            <a:r>
              <a:rPr lang="es-AR" sz="2000" dirty="0" smtClean="0"/>
              <a:t>P </a:t>
            </a:r>
            <a:r>
              <a:rPr lang="es-AR" sz="2000" dirty="0"/>
              <a:t>05/05/2004 </a:t>
            </a:r>
            <a:r>
              <a:rPr lang="es-AR" sz="2000" dirty="0" smtClean="0"/>
              <a:t>- 2</a:t>
            </a:r>
            <a:r>
              <a:rPr lang="es-AR" sz="2000" dirty="0"/>
              <a:t>° CÁMARA EN LO CIVIL - PRIMERA </a:t>
            </a:r>
            <a:r>
              <a:rPr lang="es-AR" sz="2000" dirty="0" smtClean="0"/>
              <a:t>CIRCUNSCRIPCIÓN</a:t>
            </a:r>
          </a:p>
          <a:p>
            <a:endParaRPr lang="es-AR" sz="2000" dirty="0"/>
          </a:p>
          <a:p>
            <a:endParaRPr lang="es-AR" sz="2000" dirty="0"/>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172355260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70557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EXAMEN PREVIO</a:t>
            </a:r>
            <a:endParaRPr lang="es-AR" sz="4500" dirty="0"/>
          </a:p>
          <a:p>
            <a:pPr algn="just"/>
            <a:endParaRPr lang="es-AR" sz="2000" b="1" dirty="0" smtClean="0"/>
          </a:p>
          <a:p>
            <a:pPr algn="just"/>
            <a:r>
              <a:rPr lang="es-AR" sz="2000" b="1" dirty="0" smtClean="0">
                <a:solidFill>
                  <a:srgbClr val="C00000"/>
                </a:solidFill>
              </a:rPr>
              <a:t>AUSENCIA DE COMUNICACIÓN</a:t>
            </a:r>
            <a:r>
              <a:rPr lang="es-AR" sz="2000" b="1" dirty="0" smtClean="0"/>
              <a:t>, </a:t>
            </a:r>
          </a:p>
          <a:p>
            <a:pPr algn="just"/>
            <a:endParaRPr lang="es-AR" sz="2000" b="1" dirty="0"/>
          </a:p>
          <a:p>
            <a:pPr algn="just"/>
            <a:r>
              <a:rPr lang="es-AR" sz="2000" b="1" dirty="0" smtClean="0"/>
              <a:t>puede ocasionar NULIDAD de la pericia (conf. art. 94 CPCCT)</a:t>
            </a:r>
          </a:p>
          <a:p>
            <a:pPr algn="just"/>
            <a:endParaRPr lang="es-AR" sz="2000" b="1" dirty="0"/>
          </a:p>
          <a:p>
            <a:pPr algn="just"/>
            <a:endParaRPr lang="es-AR" sz="2000" dirty="0" smtClean="0"/>
          </a:p>
          <a:p>
            <a:pPr algn="just"/>
            <a:r>
              <a:rPr lang="es-AR" sz="2000" dirty="0" smtClean="0"/>
              <a:t>“la </a:t>
            </a:r>
            <a:r>
              <a:rPr lang="es-AR" sz="2000" dirty="0"/>
              <a:t>perito no podía desconocer que el </a:t>
            </a:r>
            <a:r>
              <a:rPr lang="es-AR" sz="2000" dirty="0" smtClean="0"/>
              <a:t>… C.P.C</a:t>
            </a:r>
            <a:r>
              <a:rPr lang="es-AR" sz="2000" dirty="0"/>
              <a:t>. le imponía, al menos, poner en conocimiento del tribunal la fecha y hora en que practicaría el examen a los actores, a fin de que el juzgado comunicara ello a las </a:t>
            </a:r>
            <a:r>
              <a:rPr lang="es-AR" sz="2000" dirty="0" smtClean="0"/>
              <a:t>partes…</a:t>
            </a:r>
            <a:endParaRPr lang="es-AR" sz="2000" b="1" dirty="0" smtClean="0"/>
          </a:p>
          <a:p>
            <a:pPr algn="just"/>
            <a:r>
              <a:rPr lang="es-AR" sz="2000" dirty="0"/>
              <a:t>el vicio procesal configurado afectó el derecho de defensa de la parte demandada, ya que, precisamente, </a:t>
            </a:r>
            <a:r>
              <a:rPr lang="es-AR" sz="2000" dirty="0">
                <a:solidFill>
                  <a:srgbClr val="FF0000"/>
                </a:solidFill>
              </a:rPr>
              <a:t>impidió que su consultora técnica ejerciera las funciones de contralor</a:t>
            </a:r>
            <a:r>
              <a:rPr lang="es-AR" sz="2000" dirty="0"/>
              <a:t> de las tareas periciales y, con ello, asesorara a su parte sobre la </a:t>
            </a:r>
            <a:r>
              <a:rPr lang="es-AR" sz="2000" dirty="0" smtClean="0"/>
              <a:t>corrección </a:t>
            </a:r>
            <a:r>
              <a:rPr lang="es-AR" sz="2000" dirty="0"/>
              <a:t>o deficiencias que pudiera presentar la </a:t>
            </a:r>
            <a:r>
              <a:rPr lang="es-AR" sz="2000" dirty="0" smtClean="0"/>
              <a:t>experticia”</a:t>
            </a:r>
          </a:p>
          <a:p>
            <a:pPr algn="just"/>
            <a:endParaRPr lang="es-AR" sz="2000" b="1" dirty="0"/>
          </a:p>
          <a:p>
            <a:pPr algn="just"/>
            <a:r>
              <a:rPr lang="es-AR" sz="2000" dirty="0" smtClean="0"/>
              <a:t>1º </a:t>
            </a:r>
            <a:r>
              <a:rPr lang="es-AR" sz="2000" dirty="0" err="1" smtClean="0"/>
              <a:t>Cám</a:t>
            </a:r>
            <a:r>
              <a:rPr lang="es-AR" sz="2000" dirty="0" smtClean="0"/>
              <a:t>. </a:t>
            </a:r>
            <a:r>
              <a:rPr lang="es-AR" sz="2000" dirty="0" err="1" smtClean="0"/>
              <a:t>Civ</a:t>
            </a:r>
            <a:r>
              <a:rPr lang="es-AR" sz="2000" dirty="0" smtClean="0"/>
              <a:t>., 2º </a:t>
            </a:r>
            <a:r>
              <a:rPr lang="es-AR" sz="2000" dirty="0" err="1" smtClean="0"/>
              <a:t>Circ</a:t>
            </a:r>
            <a:r>
              <a:rPr lang="es-AR" sz="2000" dirty="0" smtClean="0"/>
              <a:t>. </a:t>
            </a:r>
            <a:r>
              <a:rPr lang="es-AR" sz="2000" dirty="0" err="1" smtClean="0"/>
              <a:t>Jud</a:t>
            </a:r>
            <a:r>
              <a:rPr lang="es-AR" sz="2000" dirty="0" smtClean="0"/>
              <a:t>.</a:t>
            </a:r>
          </a:p>
          <a:p>
            <a:pPr algn="just"/>
            <a:r>
              <a:rPr lang="pt-BR" sz="2000" dirty="0"/>
              <a:t>autos n° </a:t>
            </a:r>
            <a:r>
              <a:rPr lang="pt-BR" sz="2000" dirty="0" smtClean="0"/>
              <a:t>28.803, “VULCANO”, 07/02/2018</a:t>
            </a:r>
            <a:endParaRPr lang="es-AR" sz="2000" b="1" dirty="0"/>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4464484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447814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CONSULTOR TÉCNICO</a:t>
            </a:r>
            <a:endParaRPr lang="es-AR" sz="4500" dirty="0"/>
          </a:p>
          <a:p>
            <a:endParaRPr lang="es-AR" sz="2000" b="1" dirty="0" smtClean="0"/>
          </a:p>
          <a:p>
            <a:r>
              <a:rPr lang="es-AR" sz="2000" b="1" dirty="0" smtClean="0"/>
              <a:t>ART</a:t>
            </a:r>
            <a:r>
              <a:rPr lang="es-AR" sz="2000" b="1" dirty="0"/>
              <a:t>. 181 CONSULTOR TÉCNICO</a:t>
            </a:r>
            <a:r>
              <a:rPr lang="es-AR" sz="2000" dirty="0"/>
              <a:t>.</a:t>
            </a:r>
          </a:p>
          <a:p>
            <a:endParaRPr lang="es-AR" sz="2000" dirty="0" smtClean="0"/>
          </a:p>
          <a:p>
            <a:pPr marL="342900" indent="-342900">
              <a:buFont typeface="Arial" panose="020B0604020202020204" pitchFamily="34" charset="0"/>
              <a:buChar char="•"/>
            </a:pPr>
            <a:r>
              <a:rPr lang="es-AR" sz="2000" dirty="0" smtClean="0"/>
              <a:t>Cada </a:t>
            </a:r>
            <a:r>
              <a:rPr lang="es-AR" sz="2000" dirty="0"/>
              <a:t>parte podrá designar un consultor técnico. </a:t>
            </a:r>
            <a:endParaRPr lang="es-AR" sz="2000" dirty="0" smtClean="0"/>
          </a:p>
          <a:p>
            <a:pPr marL="342900" indent="-342900">
              <a:buFont typeface="Arial" panose="020B0604020202020204" pitchFamily="34" charset="0"/>
              <a:buChar char="•"/>
            </a:pPr>
            <a:endParaRPr lang="es-AR" sz="2000" dirty="0"/>
          </a:p>
          <a:p>
            <a:pPr marL="342900" indent="-342900">
              <a:buFont typeface="Arial" panose="020B0604020202020204" pitchFamily="34" charset="0"/>
              <a:buChar char="•"/>
            </a:pPr>
            <a:r>
              <a:rPr lang="es-AR" sz="2000" dirty="0" smtClean="0"/>
              <a:t>Esta </a:t>
            </a:r>
            <a:r>
              <a:rPr lang="es-AR" sz="2000" dirty="0"/>
              <a:t>facultad </a:t>
            </a:r>
            <a:r>
              <a:rPr lang="es-AR" sz="2000" b="1" dirty="0"/>
              <a:t>no podrá ejercerse luego de concluida la audiencia inicial</a:t>
            </a:r>
            <a:r>
              <a:rPr lang="es-AR" sz="2000" dirty="0"/>
              <a:t>. </a:t>
            </a:r>
            <a:endParaRPr lang="es-AR" sz="2000" dirty="0" smtClean="0"/>
          </a:p>
          <a:p>
            <a:pPr marL="342900" indent="-342900">
              <a:buFont typeface="Arial" panose="020B0604020202020204" pitchFamily="34" charset="0"/>
              <a:buChar char="•"/>
            </a:pPr>
            <a:endParaRPr lang="es-AR" sz="2000" dirty="0"/>
          </a:p>
          <a:p>
            <a:pPr marL="342900" indent="-342900">
              <a:buFont typeface="Arial" panose="020B0604020202020204" pitchFamily="34" charset="0"/>
              <a:buChar char="•"/>
            </a:pPr>
            <a:r>
              <a:rPr lang="es-AR" sz="2000" dirty="0" smtClean="0"/>
              <a:t> </a:t>
            </a:r>
            <a:r>
              <a:rPr lang="es-AR" sz="2000" dirty="0"/>
              <a:t>El consultor técnico podrá ser reemplazado por la parte que lo designó; el reemplazante no podrá pretender una intervención que importe retrogradar la práctica de la pericia. </a:t>
            </a:r>
            <a:endParaRPr lang="es-AR" sz="2000" dirty="0" smtClean="0"/>
          </a:p>
          <a:p>
            <a:pPr marL="342900" indent="-342900">
              <a:buFont typeface="Arial" panose="020B0604020202020204" pitchFamily="34" charset="0"/>
              <a:buChar char="•"/>
            </a:pPr>
            <a:endParaRPr lang="es-AR" sz="20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1907704" y="4165104"/>
            <a:ext cx="4572000" cy="2473306"/>
          </a:xfrm>
          <a:prstGeom prst="rect">
            <a:avLst/>
          </a:prstGeom>
        </p:spPr>
        <p:txBody>
          <a:bodyPr>
            <a:spAutoFit/>
          </a:bodyPr>
          <a:lstStyle/>
          <a:p>
            <a:pPr algn="ctr">
              <a:lnSpc>
                <a:spcPct val="150000"/>
              </a:lnSpc>
              <a:spcAft>
                <a:spcPts val="0"/>
              </a:spcAft>
            </a:pPr>
            <a:r>
              <a:rPr lang="es-AR" sz="1500" b="1" dirty="0">
                <a:highlight>
                  <a:srgbClr val="00FF00"/>
                </a:highlight>
                <a:latin typeface="Arial" panose="020B0604020202020204" pitchFamily="34" charset="0"/>
                <a:ea typeface="Calibri" panose="020F0502020204030204" pitchFamily="34" charset="0"/>
                <a:cs typeface="Arial" panose="020B0604020202020204" pitchFamily="34" charset="0"/>
              </a:rPr>
              <a:t>No</a:t>
            </a:r>
            <a:r>
              <a:rPr lang="es-AR" sz="1500" dirty="0">
                <a:highlight>
                  <a:srgbClr val="00FF00"/>
                </a:highlight>
                <a:latin typeface="Arial" panose="020B0604020202020204" pitchFamily="34" charset="0"/>
                <a:ea typeface="Calibri" panose="020F0502020204030204" pitchFamily="34" charset="0"/>
                <a:cs typeface="Arial" panose="020B0604020202020204" pitchFamily="34" charset="0"/>
              </a:rPr>
              <a:t> acepta cargo</a:t>
            </a: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a:t>
            </a:r>
          </a:p>
          <a:p>
            <a:pPr algn="ctr">
              <a:lnSpc>
                <a:spcPct val="150000"/>
              </a:lnSpc>
              <a:spcAft>
                <a:spcPts val="0"/>
              </a:spcAft>
            </a:pPr>
            <a:r>
              <a:rPr lang="es-AR" sz="1500" b="1" dirty="0" smtClean="0">
                <a:highlight>
                  <a:srgbClr val="00FF00"/>
                </a:highlight>
                <a:latin typeface="Arial" panose="020B0604020202020204" pitchFamily="34" charset="0"/>
                <a:ea typeface="Calibri" panose="020F0502020204030204" pitchFamily="34" charset="0"/>
                <a:cs typeface="Arial" panose="020B0604020202020204" pitchFamily="34" charset="0"/>
              </a:rPr>
              <a:t>No</a:t>
            </a: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 puede ser recusado.</a:t>
            </a:r>
            <a:r>
              <a:rPr lang="es-AR" sz="1500" dirty="0" smtClean="0">
                <a:latin typeface="Arial" panose="020B0604020202020204" pitchFamily="34" charset="0"/>
                <a:ea typeface="Calibri" panose="020F0502020204030204" pitchFamily="34" charset="0"/>
                <a:cs typeface="Arial" panose="020B0604020202020204" pitchFamily="34" charset="0"/>
              </a:rPr>
              <a:t> </a:t>
            </a:r>
            <a:endParaRPr lang="es-AR" sz="1500" dirty="0">
              <a:latin typeface="Arial" panose="020B0604020202020204" pitchFamily="34" charset="0"/>
              <a:ea typeface="Calibri" panose="020F0502020204030204" pitchFamily="34" charset="0"/>
              <a:cs typeface="Arial" panose="020B0604020202020204" pitchFamily="34" charset="0"/>
            </a:endParaRPr>
          </a:p>
          <a:p>
            <a:pPr algn="ctr">
              <a:lnSpc>
                <a:spcPct val="150000"/>
              </a:lnSpc>
              <a:spcAft>
                <a:spcPts val="0"/>
              </a:spcAft>
            </a:pPr>
            <a:r>
              <a:rPr lang="es-AR" sz="1500" dirty="0">
                <a:highlight>
                  <a:srgbClr val="00FF00"/>
                </a:highlight>
                <a:latin typeface="Arial" panose="020B0604020202020204" pitchFamily="34" charset="0"/>
                <a:ea typeface="Calibri" panose="020F0502020204030204" pitchFamily="34" charset="0"/>
                <a:cs typeface="Arial" panose="020B0604020202020204" pitchFamily="34" charset="0"/>
              </a:rPr>
              <a:t>Puede participar del examen técnico.</a:t>
            </a:r>
            <a:endParaRPr lang="es-AR" sz="1500" dirty="0">
              <a:latin typeface="Arial" panose="020B0604020202020204" pitchFamily="34" charset="0"/>
              <a:ea typeface="Calibri" panose="020F0502020204030204" pitchFamily="34" charset="0"/>
              <a:cs typeface="Arial" panose="020B0604020202020204" pitchFamily="34" charset="0"/>
            </a:endParaRPr>
          </a:p>
          <a:p>
            <a:pPr algn="ctr">
              <a:lnSpc>
                <a:spcPct val="150000"/>
              </a:lnSpc>
              <a:spcAft>
                <a:spcPts val="0"/>
              </a:spcAft>
            </a:pPr>
            <a:r>
              <a:rPr lang="es-AR" sz="1500" b="1" dirty="0" smtClean="0">
                <a:highlight>
                  <a:srgbClr val="00FF00"/>
                </a:highlight>
                <a:latin typeface="Arial" panose="020B0604020202020204" pitchFamily="34" charset="0"/>
                <a:ea typeface="Calibri" panose="020F0502020204030204" pitchFamily="34" charset="0"/>
                <a:cs typeface="Arial" panose="020B0604020202020204" pitchFamily="34" charset="0"/>
              </a:rPr>
              <a:t>No</a:t>
            </a: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 emite dictamen art. 183.</a:t>
            </a:r>
          </a:p>
          <a:p>
            <a:pPr algn="ctr">
              <a:lnSpc>
                <a:spcPct val="150000"/>
              </a:lnSpc>
              <a:spcAft>
                <a:spcPts val="0"/>
              </a:spcAft>
            </a:pP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Puede </a:t>
            </a:r>
            <a:r>
              <a:rPr lang="es-AR" sz="1500" dirty="0">
                <a:highlight>
                  <a:srgbClr val="00FF00"/>
                </a:highlight>
                <a:latin typeface="Arial" panose="020B0604020202020204" pitchFamily="34" charset="0"/>
                <a:ea typeface="Calibri" panose="020F0502020204030204" pitchFamily="34" charset="0"/>
                <a:cs typeface="Arial" panose="020B0604020202020204" pitchFamily="34" charset="0"/>
              </a:rPr>
              <a:t>emitir </a:t>
            </a: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informe. </a:t>
            </a:r>
          </a:p>
          <a:p>
            <a:pPr algn="ctr">
              <a:lnSpc>
                <a:spcPct val="150000"/>
              </a:lnSpc>
              <a:spcAft>
                <a:spcPts val="0"/>
              </a:spcAft>
            </a:pPr>
            <a:r>
              <a:rPr lang="es-AR" sz="1500" b="1" dirty="0" smtClean="0">
                <a:highlight>
                  <a:srgbClr val="00FF00"/>
                </a:highlight>
                <a:latin typeface="Arial" panose="020B0604020202020204" pitchFamily="34" charset="0"/>
                <a:ea typeface="Calibri" panose="020F0502020204030204" pitchFamily="34" charset="0"/>
                <a:cs typeface="Arial" panose="020B0604020202020204" pitchFamily="34" charset="0"/>
              </a:rPr>
              <a:t>No</a:t>
            </a: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 </a:t>
            </a:r>
            <a:r>
              <a:rPr lang="es-AR" sz="1500" dirty="0">
                <a:highlight>
                  <a:srgbClr val="00FF00"/>
                </a:highlight>
                <a:latin typeface="Arial" panose="020B0604020202020204" pitchFamily="34" charset="0"/>
                <a:ea typeface="Calibri" panose="020F0502020204030204" pitchFamily="34" charset="0"/>
                <a:cs typeface="Arial" panose="020B0604020202020204" pitchFamily="34" charset="0"/>
              </a:rPr>
              <a:t>se pone a disposición ni se impugna.</a:t>
            </a:r>
            <a:endParaRPr lang="es-AR" sz="1500" dirty="0">
              <a:latin typeface="Arial" panose="020B0604020202020204" pitchFamily="34" charset="0"/>
              <a:ea typeface="Calibri" panose="020F0502020204030204" pitchFamily="34" charset="0"/>
              <a:cs typeface="Arial" panose="020B0604020202020204" pitchFamily="34" charset="0"/>
            </a:endParaRPr>
          </a:p>
          <a:p>
            <a:pPr algn="ctr">
              <a:lnSpc>
                <a:spcPct val="150000"/>
              </a:lnSpc>
              <a:spcAft>
                <a:spcPts val="0"/>
              </a:spcAft>
            </a:pPr>
            <a:r>
              <a:rPr lang="es-AR" sz="1500" dirty="0" smtClean="0">
                <a:highlight>
                  <a:srgbClr val="00FF00"/>
                </a:highlight>
                <a:latin typeface="Arial" panose="020B0604020202020204" pitchFamily="34" charset="0"/>
                <a:ea typeface="Calibri" panose="020F0502020204030204" pitchFamily="34" charset="0"/>
                <a:cs typeface="Arial" panose="020B0604020202020204" pitchFamily="34" charset="0"/>
              </a:rPr>
              <a:t>Puede </a:t>
            </a:r>
            <a:r>
              <a:rPr lang="es-AR" sz="1500" dirty="0">
                <a:highlight>
                  <a:srgbClr val="00FF00"/>
                </a:highlight>
                <a:latin typeface="Arial" panose="020B0604020202020204" pitchFamily="34" charset="0"/>
                <a:ea typeface="Calibri" panose="020F0502020204030204" pitchFamily="34" charset="0"/>
                <a:cs typeface="Arial" panose="020B0604020202020204" pitchFamily="34" charset="0"/>
              </a:rPr>
              <a:t>asistir a audiencia final.</a:t>
            </a:r>
            <a:endParaRPr lang="es-AR" sz="15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05467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179512" y="1556792"/>
            <a:ext cx="8640960" cy="3323987"/>
          </a:xfrm>
          <a:prstGeom prst="rect">
            <a:avLst/>
          </a:prstGeom>
        </p:spPr>
        <p:txBody>
          <a:bodyPr wrap="square">
            <a:spAutoFit/>
          </a:bodyPr>
          <a:lstStyle/>
          <a:p>
            <a:pPr algn="ctr"/>
            <a:r>
              <a:rPr lang="es-AR" sz="3000" b="1" dirty="0" smtClean="0"/>
              <a:t>DEMÁS CASOS: PRUEBA FACULTATIVA</a:t>
            </a:r>
          </a:p>
          <a:p>
            <a:pPr algn="ctr"/>
            <a:endParaRPr lang="es-AR" sz="3000" b="1" dirty="0" smtClean="0"/>
          </a:p>
          <a:p>
            <a:pPr algn="ctr"/>
            <a:endParaRPr lang="es-AR" sz="3000" b="1" dirty="0"/>
          </a:p>
          <a:p>
            <a:pPr algn="ctr"/>
            <a:endParaRPr lang="es-AR" sz="3000" b="1" dirty="0"/>
          </a:p>
          <a:p>
            <a:pPr algn="ctr"/>
            <a:r>
              <a:rPr lang="es-AR" sz="3000" b="1" dirty="0" smtClean="0"/>
              <a:t>AUNQUE A VECES </a:t>
            </a:r>
            <a:r>
              <a:rPr lang="es-AR" sz="3000" b="1" dirty="0" smtClean="0">
                <a:solidFill>
                  <a:srgbClr val="C00000"/>
                </a:solidFill>
              </a:rPr>
              <a:t>RELEVANTE</a:t>
            </a:r>
            <a:r>
              <a:rPr lang="es-AR" sz="3000" b="1" dirty="0" smtClean="0"/>
              <a:t> PARA ACREDITAR DETERMINADAS CIRCUNSTANCIAS</a:t>
            </a:r>
            <a:endParaRPr lang="es-AR" sz="3500" b="1" dirty="0" smtClean="0"/>
          </a:p>
        </p:txBody>
      </p:sp>
    </p:spTree>
    <p:extLst>
      <p:ext uri="{BB962C8B-B14F-4D97-AF65-F5344CB8AC3E}">
        <p14:creationId xmlns:p14="http://schemas.microsoft.com/office/powerpoint/2010/main" val="269820401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6686446"/>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CONSULTOR TÉCNICO</a:t>
            </a:r>
            <a:endParaRPr lang="es-AR" sz="4500" dirty="0"/>
          </a:p>
          <a:p>
            <a:pPr algn="just"/>
            <a:endParaRPr lang="es-AR" sz="2000" b="1" dirty="0" smtClean="0"/>
          </a:p>
          <a:p>
            <a:endParaRPr lang="es-AR" sz="2000" b="1" dirty="0" smtClean="0"/>
          </a:p>
          <a:p>
            <a:r>
              <a:rPr lang="es-AR" sz="2000" b="1" dirty="0" smtClean="0"/>
              <a:t>ART</a:t>
            </a:r>
            <a:r>
              <a:rPr lang="es-AR" sz="2000" b="1" dirty="0"/>
              <a:t>. 181 CONSULTOR TÉCNICO</a:t>
            </a:r>
            <a:r>
              <a:rPr lang="es-AR" sz="2000" dirty="0"/>
              <a:t>.</a:t>
            </a:r>
          </a:p>
          <a:p>
            <a:endParaRPr lang="es-AR" sz="2000" dirty="0" smtClean="0"/>
          </a:p>
          <a:p>
            <a:pPr marL="342900" indent="-342900">
              <a:buFont typeface="Arial" panose="020B0604020202020204" pitchFamily="34" charset="0"/>
              <a:buChar char="•"/>
            </a:pPr>
            <a:endParaRPr lang="es-AR" sz="2000" dirty="0"/>
          </a:p>
          <a:p>
            <a:pPr marL="342900" indent="-342900">
              <a:buFont typeface="Arial" panose="020B0604020202020204" pitchFamily="34" charset="0"/>
              <a:buChar char="•"/>
            </a:pPr>
            <a:r>
              <a:rPr lang="es-AR" sz="2000" dirty="0" smtClean="0"/>
              <a:t>Los </a:t>
            </a:r>
            <a:r>
              <a:rPr lang="es-AR" sz="2000" b="1" dirty="0"/>
              <a:t>honorarios</a:t>
            </a:r>
            <a:r>
              <a:rPr lang="es-AR" sz="2000" dirty="0"/>
              <a:t> del consultor técnico serán soportados exclusivamente por la </a:t>
            </a:r>
            <a:r>
              <a:rPr lang="es-AR" sz="2000" b="1" dirty="0"/>
              <a:t>parte</a:t>
            </a:r>
            <a:r>
              <a:rPr lang="es-AR" sz="2000" dirty="0"/>
              <a:t> que lo hubiere designado y no integrarán la condena en costas</a:t>
            </a:r>
            <a:r>
              <a:rPr lang="es-AR" sz="2000" dirty="0" smtClean="0"/>
              <a:t>. </a:t>
            </a:r>
          </a:p>
          <a:p>
            <a:pPr marL="342900" indent="-342900">
              <a:buFont typeface="Arial" panose="020B0604020202020204" pitchFamily="34" charset="0"/>
              <a:buChar char="•"/>
            </a:pPr>
            <a:endParaRPr lang="es-AR" sz="2000" dirty="0">
              <a:solidFill>
                <a:srgbClr val="009900"/>
              </a:solidFill>
            </a:endParaRPr>
          </a:p>
          <a:p>
            <a:pPr marL="342900" indent="-342900">
              <a:buFont typeface="Arial" panose="020B0604020202020204" pitchFamily="34" charset="0"/>
              <a:buChar char="•"/>
            </a:pPr>
            <a:r>
              <a:rPr lang="es-AR" sz="2000" dirty="0" smtClean="0">
                <a:solidFill>
                  <a:srgbClr val="009900"/>
                </a:solidFill>
              </a:rPr>
              <a:t>(DISTINTO ART 461 CPCCN QUE INTEGRA LA CONDENA EN COSTAS)</a:t>
            </a:r>
          </a:p>
          <a:p>
            <a:pPr marL="342900" indent="-342900">
              <a:buFont typeface="Arial" panose="020B0604020202020204" pitchFamily="34" charset="0"/>
              <a:buChar char="•"/>
            </a:pPr>
            <a:endParaRPr lang="es-AR" sz="2000" dirty="0">
              <a:solidFill>
                <a:srgbClr val="009900"/>
              </a:solidFill>
            </a:endParaRPr>
          </a:p>
          <a:p>
            <a:pPr marL="342900" indent="-342900">
              <a:buFont typeface="Arial" panose="020B0604020202020204" pitchFamily="34" charset="0"/>
              <a:buChar char="•"/>
            </a:pPr>
            <a:r>
              <a:rPr lang="es-AR" sz="2000" b="1" dirty="0" smtClean="0"/>
              <a:t>Determinación de honorarios: </a:t>
            </a:r>
            <a:r>
              <a:rPr lang="es-AR" sz="2000" b="1" dirty="0" smtClean="0">
                <a:solidFill>
                  <a:srgbClr val="FF0000"/>
                </a:solidFill>
              </a:rPr>
              <a:t>NO art. 184 CPCCT</a:t>
            </a:r>
          </a:p>
          <a:p>
            <a:pPr marL="342900" indent="-342900">
              <a:buFont typeface="Arial" panose="020B0604020202020204" pitchFamily="34" charset="0"/>
              <a:buChar char="•"/>
            </a:pPr>
            <a:r>
              <a:rPr lang="es-AR" sz="2000" dirty="0"/>
              <a:t>ARTICULO </a:t>
            </a:r>
            <a:r>
              <a:rPr lang="es-AR" sz="2000" dirty="0" smtClean="0"/>
              <a:t>1255</a:t>
            </a:r>
            <a:r>
              <a:rPr lang="es-AR" sz="2000" dirty="0"/>
              <a:t> </a:t>
            </a:r>
            <a:r>
              <a:rPr lang="es-AR" sz="2000" dirty="0" err="1" smtClean="0"/>
              <a:t>CCyCN</a:t>
            </a:r>
            <a:r>
              <a:rPr lang="es-AR" sz="2000" dirty="0" smtClean="0"/>
              <a:t> </a:t>
            </a:r>
            <a:r>
              <a:rPr lang="es-AR" sz="2000" dirty="0"/>
              <a:t>Precio. El precio se determina por el contrato, la ley, los usos o, en su defecto, por decisión judicial.</a:t>
            </a:r>
          </a:p>
          <a:p>
            <a:pPr marL="342900" indent="-342900">
              <a:buFont typeface="Arial" panose="020B0604020202020204" pitchFamily="34" charset="0"/>
              <a:buChar char="•"/>
            </a:pPr>
            <a:endParaRPr lang="es-AR" sz="2000" dirty="0">
              <a:solidFill>
                <a:srgbClr val="009900"/>
              </a:solidFill>
            </a:endParaRPr>
          </a:p>
          <a:p>
            <a:pPr algn="just">
              <a:lnSpc>
                <a:spcPct val="150000"/>
              </a:lnSpc>
            </a:pPr>
            <a:endParaRPr lang="es-AR" sz="4500" b="1" dirty="0" smtClean="0">
              <a:effectLst>
                <a:outerShdw blurRad="38100" dist="38100" dir="2700000" algn="tl">
                  <a:srgbClr val="000000">
                    <a:alpha val="43137"/>
                  </a:srgbClr>
                </a:outerShdw>
              </a:effectLst>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84227211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663258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GASTOS</a:t>
            </a:r>
            <a:endParaRPr lang="es-AR" sz="4500" dirty="0"/>
          </a:p>
          <a:p>
            <a:pPr algn="just"/>
            <a:endParaRPr lang="es-AR" sz="2000" b="1" dirty="0" smtClean="0"/>
          </a:p>
          <a:p>
            <a:r>
              <a:rPr lang="es-AR" sz="2000" b="1" dirty="0" smtClean="0"/>
              <a:t>Art. 182 - II</a:t>
            </a:r>
            <a:r>
              <a:rPr lang="es-AR" sz="2000" b="1" dirty="0"/>
              <a:t>.-</a:t>
            </a:r>
            <a:r>
              <a:rPr lang="es-AR" sz="2000" dirty="0"/>
              <a:t> </a:t>
            </a:r>
            <a:endParaRPr lang="es-AR" sz="2000" dirty="0" smtClean="0"/>
          </a:p>
          <a:p>
            <a:pPr marL="342900" indent="-342900">
              <a:buFont typeface="Arial" panose="020B0604020202020204" pitchFamily="34" charset="0"/>
              <a:buChar char="•"/>
            </a:pPr>
            <a:r>
              <a:rPr lang="es-AR" sz="2000" dirty="0" smtClean="0"/>
              <a:t>Previo </a:t>
            </a:r>
            <a:r>
              <a:rPr lang="es-AR" sz="2000" dirty="0"/>
              <a:t>a la elaboración del </a:t>
            </a:r>
            <a:r>
              <a:rPr lang="es-AR" sz="2000" dirty="0" smtClean="0"/>
              <a:t>dictamen</a:t>
            </a:r>
          </a:p>
          <a:p>
            <a:pPr marL="342900" indent="-342900">
              <a:buFont typeface="Arial" panose="020B0604020202020204" pitchFamily="34" charset="0"/>
              <a:buChar char="•"/>
            </a:pPr>
            <a:endParaRPr lang="es-AR" sz="2000" dirty="0" smtClean="0"/>
          </a:p>
          <a:p>
            <a:pPr marL="342900" indent="-342900">
              <a:buFont typeface="Arial" panose="020B0604020202020204" pitchFamily="34" charset="0"/>
              <a:buChar char="•"/>
            </a:pPr>
            <a:r>
              <a:rPr lang="es-AR" sz="2000" dirty="0" smtClean="0"/>
              <a:t>los </a:t>
            </a:r>
            <a:r>
              <a:rPr lang="es-AR" sz="2000" dirty="0"/>
              <a:t>peritos podrán solicitar el </a:t>
            </a:r>
            <a:r>
              <a:rPr lang="es-AR" sz="2000" b="1" dirty="0"/>
              <a:t>adelanto de los gastos</a:t>
            </a:r>
            <a:r>
              <a:rPr lang="es-AR" sz="2000" dirty="0"/>
              <a:t> necesarios para la </a:t>
            </a:r>
            <a:r>
              <a:rPr lang="es-AR" sz="2000" dirty="0" smtClean="0"/>
              <a:t>labor</a:t>
            </a:r>
          </a:p>
          <a:p>
            <a:pPr marL="342900" indent="-342900">
              <a:buFont typeface="Arial" panose="020B0604020202020204" pitchFamily="34" charset="0"/>
              <a:buChar char="•"/>
            </a:pPr>
            <a:endParaRPr lang="es-AR" sz="2000" dirty="0" smtClean="0"/>
          </a:p>
          <a:p>
            <a:pPr marL="342900" indent="-342900">
              <a:buFont typeface="Arial" panose="020B0604020202020204" pitchFamily="34" charset="0"/>
              <a:buChar char="•"/>
            </a:pPr>
            <a:r>
              <a:rPr lang="es-AR" sz="2000" dirty="0" smtClean="0"/>
              <a:t>en </a:t>
            </a:r>
            <a:r>
              <a:rPr lang="es-AR" sz="2000" dirty="0"/>
              <a:t>forma fundada y presentando el presupuesto correspondiente. </a:t>
            </a:r>
            <a:endParaRPr lang="es-AR" sz="2000" dirty="0" smtClean="0"/>
          </a:p>
          <a:p>
            <a:pPr marL="342900" indent="-342900">
              <a:buFont typeface="Arial" panose="020B0604020202020204" pitchFamily="34" charset="0"/>
              <a:buChar char="•"/>
            </a:pPr>
            <a:endParaRPr lang="es-AR" sz="2000" dirty="0" smtClean="0"/>
          </a:p>
          <a:p>
            <a:pPr marL="342900" indent="-342900">
              <a:buFont typeface="Arial" panose="020B0604020202020204" pitchFamily="34" charset="0"/>
              <a:buChar char="•"/>
            </a:pPr>
            <a:r>
              <a:rPr lang="es-AR" sz="2000" dirty="0" smtClean="0"/>
              <a:t>de </a:t>
            </a:r>
            <a:r>
              <a:rPr lang="es-AR" sz="2000" dirty="0"/>
              <a:t>estimarlo total o parcialmente </a:t>
            </a:r>
            <a:r>
              <a:rPr lang="es-AR" sz="2000" dirty="0" smtClean="0"/>
              <a:t>procedente el Juez (SIN VISTA A LAS PARTES),</a:t>
            </a:r>
          </a:p>
          <a:p>
            <a:pPr marL="342900" indent="-342900">
              <a:buFont typeface="Arial" panose="020B0604020202020204" pitchFamily="34" charset="0"/>
              <a:buChar char="•"/>
            </a:pPr>
            <a:endParaRPr lang="es-AR" sz="2000" b="1" dirty="0"/>
          </a:p>
          <a:p>
            <a:pPr marL="342900" indent="-342900">
              <a:buFont typeface="Arial" panose="020B0604020202020204" pitchFamily="34" charset="0"/>
              <a:buChar char="•"/>
            </a:pPr>
            <a:r>
              <a:rPr lang="es-AR" sz="2000" b="1" dirty="0"/>
              <a:t>s</a:t>
            </a:r>
            <a:r>
              <a:rPr lang="es-AR" sz="2000" b="1" dirty="0" smtClean="0"/>
              <a:t>e emplazará </a:t>
            </a:r>
            <a:r>
              <a:rPr lang="es-AR" sz="2000" b="1" dirty="0"/>
              <a:t>al </a:t>
            </a:r>
            <a:r>
              <a:rPr lang="es-AR" sz="2000" b="1" dirty="0" smtClean="0"/>
              <a:t>OFERENTE </a:t>
            </a:r>
            <a:r>
              <a:rPr lang="es-AR" sz="2000" b="1" dirty="0"/>
              <a:t>de la prueba a depositar el importe correspondiente en el </a:t>
            </a:r>
            <a:r>
              <a:rPr lang="es-AR" sz="2000" b="1" dirty="0">
                <a:solidFill>
                  <a:srgbClr val="C00000"/>
                </a:solidFill>
              </a:rPr>
              <a:t>plazo de cinco (5) días</a:t>
            </a:r>
            <a:r>
              <a:rPr lang="es-AR" sz="2000" b="1" dirty="0"/>
              <a:t>, </a:t>
            </a:r>
            <a:endParaRPr lang="es-AR" sz="2000" b="1" dirty="0" smtClean="0"/>
          </a:p>
          <a:p>
            <a:pPr marL="342900" indent="-342900">
              <a:buFont typeface="Arial" panose="020B0604020202020204" pitchFamily="34" charset="0"/>
              <a:buChar char="•"/>
            </a:pPr>
            <a:endParaRPr lang="es-AR" sz="2000" b="1" dirty="0" smtClean="0"/>
          </a:p>
          <a:p>
            <a:pPr marL="342900" indent="-342900">
              <a:buFont typeface="Arial" panose="020B0604020202020204" pitchFamily="34" charset="0"/>
              <a:buChar char="•"/>
            </a:pPr>
            <a:r>
              <a:rPr lang="es-AR" sz="2000" b="1" dirty="0" smtClean="0"/>
              <a:t>bajo apercibimiento de DESISTIMIENTO</a:t>
            </a:r>
            <a:r>
              <a:rPr lang="es-AR" sz="2000" dirty="0" smtClean="0"/>
              <a:t>. </a:t>
            </a:r>
          </a:p>
          <a:p>
            <a:pPr marL="342900" indent="-342900">
              <a:buFont typeface="Arial" panose="020B0604020202020204" pitchFamily="34" charset="0"/>
              <a:buChar char="•"/>
            </a:pPr>
            <a:endParaRPr lang="es-AR" sz="2000" dirty="0"/>
          </a:p>
          <a:p>
            <a:pPr marL="342900" indent="-342900">
              <a:buFont typeface="Arial" panose="020B0604020202020204" pitchFamily="34" charset="0"/>
              <a:buChar char="•"/>
            </a:pPr>
            <a:endParaRPr lang="es-AR" sz="2000" dirty="0" smtClean="0"/>
          </a:p>
          <a:p>
            <a:r>
              <a:rPr lang="es-AR" sz="2000" dirty="0" smtClean="0">
                <a:solidFill>
                  <a:srgbClr val="009900"/>
                </a:solidFill>
              </a:rPr>
              <a:t>EJ</a:t>
            </a:r>
            <a:r>
              <a:rPr lang="es-AR" sz="2000" dirty="0">
                <a:solidFill>
                  <a:srgbClr val="009900"/>
                </a:solidFill>
              </a:rPr>
              <a:t>. VIÁTICOS, GASTOS DE ESTUDIOS </a:t>
            </a:r>
            <a:r>
              <a:rPr lang="es-AR" sz="2000" dirty="0" smtClean="0">
                <a:solidFill>
                  <a:srgbClr val="009900"/>
                </a:solidFill>
              </a:rPr>
              <a:t>COMPLEMENTARIOS</a:t>
            </a:r>
            <a:endParaRPr lang="es-AR" sz="2000" dirty="0">
              <a:solidFill>
                <a:srgbClr val="0099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pic>
        <p:nvPicPr>
          <p:cNvPr id="5" name="Picture 4" descr="Resultado de imagen para pesos argentinos"/>
          <p:cNvPicPr>
            <a:picLocks noChangeAspect="1" noChangeArrowheads="1"/>
          </p:cNvPicPr>
          <p:nvPr/>
        </p:nvPicPr>
        <p:blipFill>
          <a:blip r:embed="rId2"/>
          <a:srcRect/>
          <a:stretch>
            <a:fillRect/>
          </a:stretch>
        </p:blipFill>
        <p:spPr bwMode="auto">
          <a:xfrm>
            <a:off x="5405443" y="692696"/>
            <a:ext cx="2557562" cy="1286968"/>
          </a:xfrm>
          <a:prstGeom prst="rect">
            <a:avLst/>
          </a:prstGeom>
          <a:noFill/>
        </p:spPr>
      </p:pic>
    </p:spTree>
    <p:extLst>
      <p:ext uri="{BB962C8B-B14F-4D97-AF65-F5344CB8AC3E}">
        <p14:creationId xmlns:p14="http://schemas.microsoft.com/office/powerpoint/2010/main" val="137419944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6478697"/>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GASTOS</a:t>
            </a:r>
            <a:endParaRPr lang="es-AR" sz="4500" dirty="0"/>
          </a:p>
          <a:p>
            <a:pPr algn="just"/>
            <a:endParaRPr lang="es-AR" sz="2000" b="1" dirty="0" smtClean="0"/>
          </a:p>
          <a:p>
            <a:endParaRPr lang="es-AR" sz="2000" b="1" dirty="0" smtClean="0"/>
          </a:p>
          <a:p>
            <a:pPr algn="just">
              <a:lnSpc>
                <a:spcPct val="150000"/>
              </a:lnSpc>
            </a:pPr>
            <a:r>
              <a:rPr lang="es-AR" sz="2000" b="1" dirty="0">
                <a:solidFill>
                  <a:srgbClr val="C00000"/>
                </a:solidFill>
              </a:rPr>
              <a:t>VARIOS OFERENTES</a:t>
            </a:r>
          </a:p>
          <a:p>
            <a:pPr algn="just">
              <a:lnSpc>
                <a:spcPct val="150000"/>
              </a:lnSpc>
            </a:pPr>
            <a:r>
              <a:rPr lang="es-AR" sz="2000" b="1" dirty="0" smtClean="0">
                <a:effectLst>
                  <a:outerShdw blurRad="38100" dist="38100" dir="2700000" algn="tl">
                    <a:srgbClr val="000000">
                      <a:alpha val="43137"/>
                    </a:srgbClr>
                  </a:outerShdw>
                </a:effectLst>
              </a:rPr>
              <a:t>Art. 182 ap. II</a:t>
            </a:r>
            <a:endParaRPr lang="es-AR" sz="2000" b="1" dirty="0">
              <a:effectLst>
                <a:outerShdw blurRad="38100" dist="38100" dir="2700000" algn="tl">
                  <a:srgbClr val="000000">
                    <a:alpha val="43137"/>
                  </a:srgbClr>
                </a:outerShdw>
              </a:effectLst>
            </a:endParaRPr>
          </a:p>
          <a:p>
            <a:pPr algn="just">
              <a:lnSpc>
                <a:spcPct val="150000"/>
              </a:lnSpc>
            </a:pPr>
            <a:r>
              <a:rPr lang="es-AR" sz="2000" dirty="0"/>
              <a:t>En el caso de que la pericia hubiera sido ofrecida en forma directa o por adhesión, </a:t>
            </a:r>
            <a:r>
              <a:rPr lang="es-AR" sz="2000" b="1" dirty="0"/>
              <a:t>por ambas partes</a:t>
            </a:r>
            <a:r>
              <a:rPr lang="es-AR" sz="2000" dirty="0"/>
              <a:t>, el adelanto deberá ser aportado </a:t>
            </a:r>
            <a:r>
              <a:rPr lang="es-AR" sz="2000" b="1" dirty="0"/>
              <a:t>en forma conjunta</a:t>
            </a:r>
            <a:r>
              <a:rPr lang="es-AR" sz="2000" dirty="0"/>
              <a:t>.</a:t>
            </a:r>
          </a:p>
          <a:p>
            <a:pPr algn="just">
              <a:lnSpc>
                <a:spcPct val="150000"/>
              </a:lnSpc>
            </a:pPr>
            <a:endParaRPr lang="es-AR" sz="2000" b="1" dirty="0">
              <a:effectLst>
                <a:outerShdw blurRad="38100" dist="38100" dir="2700000" algn="tl">
                  <a:srgbClr val="000000">
                    <a:alpha val="43137"/>
                  </a:srgbClr>
                </a:outerShdw>
              </a:effectLst>
            </a:endParaRPr>
          </a:p>
          <a:p>
            <a:pPr algn="just">
              <a:lnSpc>
                <a:spcPct val="150000"/>
              </a:lnSpc>
            </a:pPr>
            <a:r>
              <a:rPr lang="es-AR" sz="2000" b="1" dirty="0">
                <a:effectLst>
                  <a:outerShdw blurRad="38100" dist="38100" dir="2700000" algn="tl">
                    <a:srgbClr val="000000">
                      <a:alpha val="43137"/>
                    </a:srgbClr>
                  </a:outerShdw>
                </a:effectLst>
              </a:rPr>
              <a:t>S/ Cód. Comentado ACS 2019:</a:t>
            </a:r>
          </a:p>
          <a:p>
            <a:pPr algn="just">
              <a:lnSpc>
                <a:spcPct val="150000"/>
              </a:lnSpc>
            </a:pPr>
            <a:r>
              <a:rPr lang="es-AR" sz="2000" b="1" dirty="0">
                <a:effectLst>
                  <a:outerShdw blurRad="38100" dist="38100" dir="2700000" algn="tl">
                    <a:srgbClr val="000000">
                      <a:alpha val="43137"/>
                    </a:srgbClr>
                  </a:outerShdw>
                </a:effectLst>
              </a:rPr>
              <a:t>Cada parte podría depositar su porción.</a:t>
            </a:r>
          </a:p>
          <a:p>
            <a:pPr algn="just">
              <a:lnSpc>
                <a:spcPct val="150000"/>
              </a:lnSpc>
            </a:pPr>
            <a:r>
              <a:rPr lang="es-AR" sz="2000" b="1" dirty="0">
                <a:effectLst>
                  <a:outerShdw blurRad="38100" dist="38100" dir="2700000" algn="tl">
                    <a:srgbClr val="000000">
                      <a:alpha val="43137"/>
                    </a:srgbClr>
                  </a:outerShdw>
                </a:effectLst>
              </a:rPr>
              <a:t>El que no deposite, se le caen sus puntos de pericia.</a:t>
            </a:r>
          </a:p>
          <a:p>
            <a:pPr algn="just">
              <a:lnSpc>
                <a:spcPct val="150000"/>
              </a:lnSpc>
            </a:pPr>
            <a:r>
              <a:rPr lang="es-AR" sz="2000" b="1" dirty="0">
                <a:effectLst>
                  <a:outerShdw blurRad="38100" dist="38100" dir="2700000" algn="tl">
                    <a:srgbClr val="000000">
                      <a:alpha val="43137"/>
                    </a:srgbClr>
                  </a:outerShdw>
                </a:effectLst>
              </a:rPr>
              <a:t>Y luego intimar al que depositó su porción, a completar, bajo apercibimiento de desistimiento</a:t>
            </a:r>
            <a:r>
              <a:rPr lang="es-AR" sz="2000" b="1" dirty="0" smtClean="0">
                <a:effectLst>
                  <a:outerShdw blurRad="38100" dist="38100" dir="2700000" algn="tl">
                    <a:srgbClr val="000000">
                      <a:alpha val="43137"/>
                    </a:srgbClr>
                  </a:outerShdw>
                </a:effectLst>
              </a:rPr>
              <a:t>.</a:t>
            </a:r>
            <a:r>
              <a:rPr lang="es-AR" sz="2000" dirty="0" smtClean="0"/>
              <a:t> </a:t>
            </a:r>
            <a:endParaRPr lang="es-AR" sz="20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264488513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570925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GASTOS</a:t>
            </a:r>
            <a:endParaRPr lang="es-AR" sz="4500" dirty="0"/>
          </a:p>
          <a:p>
            <a:pPr algn="just"/>
            <a:endParaRPr lang="es-AR" sz="2000" b="1" dirty="0" smtClean="0"/>
          </a:p>
          <a:p>
            <a:pPr algn="just">
              <a:lnSpc>
                <a:spcPct val="150000"/>
              </a:lnSpc>
            </a:pPr>
            <a:r>
              <a:rPr lang="es-AR" sz="2000" b="1" dirty="0" smtClean="0">
                <a:solidFill>
                  <a:srgbClr val="C00000"/>
                </a:solidFill>
              </a:rPr>
              <a:t> NO ES EXIGIBLE</a:t>
            </a:r>
          </a:p>
          <a:p>
            <a:pPr marL="342900" indent="-342900" algn="just">
              <a:lnSpc>
                <a:spcPct val="150000"/>
              </a:lnSpc>
              <a:buFont typeface="Wingdings" panose="05000000000000000000" pitchFamily="2" charset="2"/>
              <a:buChar char="q"/>
            </a:pPr>
            <a:r>
              <a:rPr lang="es-AR" sz="2000" dirty="0" smtClean="0"/>
              <a:t> OFERENTE QUE TIENE </a:t>
            </a:r>
            <a:r>
              <a:rPr lang="es-AR" sz="2000" dirty="0" smtClean="0">
                <a:solidFill>
                  <a:srgbClr val="C00000"/>
                </a:solidFill>
              </a:rPr>
              <a:t>BENEFICIO DE LITIGAR SIN GASTOS, </a:t>
            </a:r>
            <a:r>
              <a:rPr lang="es-AR" sz="2000" b="1" u="sng" dirty="0" smtClean="0">
                <a:solidFill>
                  <a:srgbClr val="C00000"/>
                </a:solidFill>
              </a:rPr>
              <a:t>PROPIO</a:t>
            </a:r>
            <a:r>
              <a:rPr lang="es-AR" sz="2000" dirty="0" smtClean="0">
                <a:solidFill>
                  <a:srgbClr val="C00000"/>
                </a:solidFill>
              </a:rPr>
              <a:t>.</a:t>
            </a:r>
          </a:p>
          <a:p>
            <a:pPr marL="342900" indent="-342900" algn="just">
              <a:lnSpc>
                <a:spcPct val="150000"/>
              </a:lnSpc>
              <a:buFont typeface="Wingdings" panose="05000000000000000000" pitchFamily="2" charset="2"/>
              <a:buChar char="q"/>
            </a:pPr>
            <a:r>
              <a:rPr lang="es-AR" sz="2000" dirty="0" smtClean="0"/>
              <a:t>PERICIA ORDENADA DE OFICIO</a:t>
            </a:r>
          </a:p>
          <a:p>
            <a:pPr algn="just">
              <a:lnSpc>
                <a:spcPct val="150000"/>
              </a:lnSpc>
            </a:pPr>
            <a:endParaRPr lang="es-AR" sz="2000" dirty="0">
              <a:solidFill>
                <a:srgbClr val="C00000"/>
              </a:solidFill>
            </a:endParaRPr>
          </a:p>
          <a:p>
            <a:pPr marL="342900" indent="-342900" algn="just">
              <a:lnSpc>
                <a:spcPct val="150000"/>
              </a:lnSpc>
              <a:buFontTx/>
              <a:buChar char="-"/>
            </a:pPr>
            <a:r>
              <a:rPr lang="es-AR" sz="2000" dirty="0" smtClean="0"/>
              <a:t>sin </a:t>
            </a:r>
            <a:r>
              <a:rPr lang="es-AR" sz="2000" dirty="0"/>
              <a:t>perjuicio de que </a:t>
            </a:r>
            <a:r>
              <a:rPr lang="es-AR" sz="2000" dirty="0" smtClean="0"/>
              <a:t>integra la condena en costas. </a:t>
            </a:r>
          </a:p>
          <a:p>
            <a:pPr algn="just">
              <a:lnSpc>
                <a:spcPct val="150000"/>
              </a:lnSpc>
            </a:pPr>
            <a:endParaRPr lang="es-AR" sz="2000" dirty="0"/>
          </a:p>
          <a:p>
            <a:pPr algn="just">
              <a:lnSpc>
                <a:spcPct val="150000"/>
              </a:lnSpc>
            </a:pPr>
            <a:r>
              <a:rPr lang="es-AR" sz="2000" dirty="0" smtClean="0">
                <a:solidFill>
                  <a:srgbClr val="C00000"/>
                </a:solidFill>
              </a:rPr>
              <a:t>DERECHO DEL PERITO CUANDO NO ES EXIGIBLE </a:t>
            </a:r>
          </a:p>
          <a:p>
            <a:pPr algn="just">
              <a:lnSpc>
                <a:spcPct val="150000"/>
              </a:lnSpc>
            </a:pPr>
            <a:r>
              <a:rPr lang="es-AR" sz="2000" dirty="0"/>
              <a:t>P</a:t>
            </a:r>
            <a:r>
              <a:rPr lang="es-AR" sz="2000" b="1" dirty="0" smtClean="0"/>
              <a:t>odrá </a:t>
            </a:r>
            <a:r>
              <a:rPr lang="es-AR" sz="2000" b="1" dirty="0"/>
              <a:t>excusarse de realizar la pericia</a:t>
            </a:r>
            <a:r>
              <a:rPr lang="es-AR" sz="2000" dirty="0"/>
              <a:t>, sin que ello lo haga pasible de sanción alguna</a:t>
            </a:r>
            <a:r>
              <a:rPr lang="es-AR" sz="2000" dirty="0" smtClean="0"/>
              <a:t>.</a:t>
            </a:r>
            <a:endParaRPr lang="es-AR" sz="20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330096398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67480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ANTICIPO DE GASTOS</a:t>
            </a:r>
            <a:endParaRPr lang="es-AR" sz="4500" dirty="0"/>
          </a:p>
          <a:p>
            <a:pPr algn="just"/>
            <a:endParaRPr lang="es-AR" sz="2000" b="1" dirty="0" smtClean="0"/>
          </a:p>
          <a:p>
            <a:pPr algn="just">
              <a:lnSpc>
                <a:spcPct val="150000"/>
              </a:lnSpc>
            </a:pPr>
            <a:r>
              <a:rPr lang="es-AR" sz="2000" b="1" dirty="0" smtClean="0">
                <a:solidFill>
                  <a:srgbClr val="C00000"/>
                </a:solidFill>
              </a:rPr>
              <a:t> </a:t>
            </a:r>
            <a:r>
              <a:rPr lang="es-AR" sz="1500" b="1" dirty="0" smtClean="0">
                <a:solidFill>
                  <a:srgbClr val="C00000"/>
                </a:solidFill>
              </a:rPr>
              <a:t>OBLIGACIÓN POSTERIOR </a:t>
            </a:r>
          </a:p>
          <a:p>
            <a:pPr algn="just">
              <a:lnSpc>
                <a:spcPct val="150000"/>
              </a:lnSpc>
            </a:pPr>
            <a:r>
              <a:rPr lang="es-AR" sz="1500" dirty="0" smtClean="0"/>
              <a:t>Conjuntamente </a:t>
            </a:r>
            <a:r>
              <a:rPr lang="es-AR" sz="1500" dirty="0"/>
              <a:t>con la presentación del informe, el perito deberá </a:t>
            </a:r>
            <a:r>
              <a:rPr lang="es-AR" sz="1500" b="1" u="sng" dirty="0"/>
              <a:t>rendir cuenta</a:t>
            </a:r>
            <a:r>
              <a:rPr lang="es-AR" sz="1500" u="sng" dirty="0"/>
              <a:t> </a:t>
            </a:r>
            <a:r>
              <a:rPr lang="es-AR" sz="1500" dirty="0"/>
              <a:t>documentada de la utilización de tales fondos que le hubieran sido adelantados y depositar, en su caso, el remanente</a:t>
            </a:r>
            <a:r>
              <a:rPr lang="es-AR" sz="1500" dirty="0" smtClean="0"/>
              <a:t>.</a:t>
            </a:r>
          </a:p>
          <a:p>
            <a:pPr algn="just">
              <a:lnSpc>
                <a:spcPct val="150000"/>
              </a:lnSpc>
            </a:pPr>
            <a:endParaRPr lang="es-AR" sz="1500" dirty="0"/>
          </a:p>
          <a:p>
            <a:pPr algn="just">
              <a:lnSpc>
                <a:spcPct val="150000"/>
              </a:lnSpc>
            </a:pPr>
            <a:r>
              <a:rPr lang="es-AR" sz="1500" b="1" dirty="0" smtClean="0">
                <a:solidFill>
                  <a:srgbClr val="C00000"/>
                </a:solidFill>
              </a:rPr>
              <a:t>INCUMPLIMIENTO DE PRESENTACIÓN DE DICTAMEN O CONTESTAR OBSERVACIONES </a:t>
            </a:r>
            <a:endParaRPr lang="es-AR" sz="1500" b="1" dirty="0">
              <a:solidFill>
                <a:srgbClr val="C00000"/>
              </a:solidFill>
            </a:endParaRPr>
          </a:p>
          <a:p>
            <a:pPr algn="just">
              <a:lnSpc>
                <a:spcPct val="150000"/>
              </a:lnSpc>
            </a:pPr>
            <a:r>
              <a:rPr lang="es-AR" sz="1500" dirty="0" smtClean="0"/>
              <a:t>Debe restituir el total del importe, haya sido utilizado o no.</a:t>
            </a:r>
          </a:p>
          <a:p>
            <a:pPr algn="just">
              <a:lnSpc>
                <a:spcPct val="150000"/>
              </a:lnSpc>
            </a:pPr>
            <a:endParaRPr lang="es-AR" sz="1500" dirty="0" smtClean="0"/>
          </a:p>
          <a:p>
            <a:pPr algn="just">
              <a:lnSpc>
                <a:spcPct val="150000"/>
              </a:lnSpc>
            </a:pPr>
            <a:r>
              <a:rPr lang="es-AR" sz="1500" b="1" dirty="0" smtClean="0">
                <a:solidFill>
                  <a:srgbClr val="C00000"/>
                </a:solidFill>
              </a:rPr>
              <a:t>NO PRESENTACIÓN DE INFORME POR RAZONES AJENAS ( Ej. TRANSACCIÓN)</a:t>
            </a:r>
            <a:endParaRPr lang="es-AR" sz="1500" b="1" dirty="0">
              <a:solidFill>
                <a:srgbClr val="C00000"/>
              </a:solidFill>
            </a:endParaRPr>
          </a:p>
          <a:p>
            <a:pPr algn="just">
              <a:lnSpc>
                <a:spcPct val="150000"/>
              </a:lnSpc>
            </a:pPr>
            <a:r>
              <a:rPr lang="es-AR" sz="1500" dirty="0" smtClean="0"/>
              <a:t>No está previsto expresamente.</a:t>
            </a:r>
            <a:endParaRPr lang="es-AR" sz="1500" dirty="0"/>
          </a:p>
          <a:p>
            <a:pPr algn="just">
              <a:lnSpc>
                <a:spcPct val="150000"/>
              </a:lnSpc>
            </a:pPr>
            <a:endParaRPr lang="es-AR" sz="1500" dirty="0"/>
          </a:p>
          <a:p>
            <a:pPr algn="just">
              <a:lnSpc>
                <a:spcPct val="150000"/>
              </a:lnSpc>
            </a:pPr>
            <a:r>
              <a:rPr lang="es-AR" sz="1500" b="1" dirty="0">
                <a:solidFill>
                  <a:srgbClr val="C00000"/>
                </a:solidFill>
              </a:rPr>
              <a:t>SANCIÓN PARA EL CASO </a:t>
            </a:r>
            <a:r>
              <a:rPr lang="es-AR" sz="1500" b="1" dirty="0" smtClean="0">
                <a:solidFill>
                  <a:srgbClr val="C00000"/>
                </a:solidFill>
              </a:rPr>
              <a:t>NO RENDIR CUENTAS O NO DEPOSITAR REMANENTE</a:t>
            </a:r>
            <a:endParaRPr lang="es-AR" sz="1500" b="1" dirty="0">
              <a:solidFill>
                <a:srgbClr val="C00000"/>
              </a:solidFill>
            </a:endParaRPr>
          </a:p>
          <a:p>
            <a:pPr algn="just">
              <a:lnSpc>
                <a:spcPct val="150000"/>
              </a:lnSpc>
            </a:pPr>
            <a:r>
              <a:rPr lang="es-AR" sz="1500" dirty="0"/>
              <a:t>No está prevista expresamente.</a:t>
            </a:r>
          </a:p>
          <a:p>
            <a:pPr algn="just">
              <a:lnSpc>
                <a:spcPct val="150000"/>
              </a:lnSpc>
            </a:pPr>
            <a:r>
              <a:rPr lang="es-AR" sz="1500" dirty="0"/>
              <a:t>ART. 47 SANCIONES PROCESALES. SANCIONES CONMINATORIAS</a:t>
            </a:r>
            <a:endParaRPr lang="es-AR" sz="1500" b="1" dirty="0">
              <a:solidFill>
                <a:srgbClr val="C00000"/>
              </a:solidFill>
            </a:endParaRPr>
          </a:p>
          <a:p>
            <a:pPr algn="just">
              <a:lnSpc>
                <a:spcPct val="150000"/>
              </a:lnSpc>
            </a:pPr>
            <a:endParaRPr lang="es-AR" sz="15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Tree>
    <p:extLst>
      <p:ext uri="{BB962C8B-B14F-4D97-AF65-F5344CB8AC3E}">
        <p14:creationId xmlns:p14="http://schemas.microsoft.com/office/powerpoint/2010/main" val="144678475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155427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PARA DICTAMINAR</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15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240273" y="2204864"/>
            <a:ext cx="8424936" cy="4708981"/>
          </a:xfrm>
          <a:prstGeom prst="rect">
            <a:avLst/>
          </a:prstGeom>
        </p:spPr>
        <p:txBody>
          <a:bodyPr wrap="square">
            <a:spAutoFit/>
          </a:bodyPr>
          <a:lstStyle/>
          <a:p>
            <a:pPr>
              <a:lnSpc>
                <a:spcPct val="150000"/>
              </a:lnSpc>
            </a:pPr>
            <a:r>
              <a:rPr lang="es-AR" sz="2000" dirty="0" smtClean="0">
                <a:latin typeface="Arial" panose="020B0604020202020204" pitchFamily="34" charset="0"/>
                <a:ea typeface="Calibri" panose="020F0502020204030204" pitchFamily="34" charset="0"/>
              </a:rPr>
              <a:t>Art. 19 - III</a:t>
            </a:r>
            <a:r>
              <a:rPr lang="es-AR" sz="2000" dirty="0">
                <a:latin typeface="Arial" panose="020B0604020202020204" pitchFamily="34" charset="0"/>
                <a:ea typeface="Calibri" panose="020F0502020204030204" pitchFamily="34" charset="0"/>
              </a:rPr>
              <a:t>. … </a:t>
            </a:r>
            <a:r>
              <a:rPr lang="es-AR" sz="2000" u="sng" dirty="0">
                <a:latin typeface="Arial" panose="020B0604020202020204" pitchFamily="34" charset="0"/>
                <a:ea typeface="Calibri" panose="020F0502020204030204" pitchFamily="34" charset="0"/>
              </a:rPr>
              <a:t>cumplir su cometido en el plazo que se le fije</a:t>
            </a:r>
            <a:r>
              <a:rPr lang="es-AR" sz="2000" dirty="0">
                <a:latin typeface="Arial" panose="020B0604020202020204" pitchFamily="34" charset="0"/>
                <a:ea typeface="Calibri" panose="020F0502020204030204" pitchFamily="34" charset="0"/>
              </a:rPr>
              <a:t>, que podrá ser ampliado una sola vez. </a:t>
            </a:r>
            <a:endParaRPr lang="es-AR" sz="2000" dirty="0" smtClean="0">
              <a:latin typeface="Arial" panose="020B0604020202020204" pitchFamily="34" charset="0"/>
              <a:ea typeface="Calibri" panose="020F0502020204030204" pitchFamily="34" charset="0"/>
            </a:endParaRPr>
          </a:p>
          <a:p>
            <a:pPr>
              <a:lnSpc>
                <a:spcPct val="150000"/>
              </a:lnSpc>
            </a:pPr>
            <a:endParaRPr lang="es-AR" sz="2000" dirty="0">
              <a:latin typeface="Arial" panose="020B0604020202020204" pitchFamily="34" charset="0"/>
            </a:endParaRPr>
          </a:p>
          <a:p>
            <a:pPr algn="just">
              <a:lnSpc>
                <a:spcPct val="150000"/>
              </a:lnSpc>
              <a:spcAft>
                <a:spcPts val="0"/>
              </a:spcAft>
            </a:pPr>
            <a:r>
              <a:rPr lang="es-AR" sz="2000" b="1" dirty="0">
                <a:latin typeface="Arial" panose="020B0604020202020204" pitchFamily="34" charset="0"/>
                <a:ea typeface="Calibri" panose="020F0502020204030204" pitchFamily="34" charset="0"/>
                <a:cs typeface="Times New Roman" panose="02020603050405020304" pitchFamily="18" charset="0"/>
              </a:rPr>
              <a:t>ART. </a:t>
            </a:r>
            <a:r>
              <a:rPr lang="es-AR" sz="2000" b="1" dirty="0" smtClean="0">
                <a:latin typeface="Arial" panose="020B0604020202020204" pitchFamily="34" charset="0"/>
                <a:ea typeface="Calibri" panose="020F0502020204030204" pitchFamily="34" charset="0"/>
                <a:cs typeface="Times New Roman" panose="02020603050405020304" pitchFamily="18" charset="0"/>
              </a:rPr>
              <a:t>183 - </a:t>
            </a:r>
            <a:r>
              <a:rPr lang="es-AR" sz="2000" b="1" dirty="0" smtClean="0">
                <a:latin typeface="Arial" panose="020B0604020202020204" pitchFamily="34" charset="0"/>
                <a:ea typeface="Calibri" panose="020F0502020204030204" pitchFamily="34" charset="0"/>
              </a:rPr>
              <a:t>I</a:t>
            </a:r>
            <a:r>
              <a:rPr lang="es-AR" sz="2000" b="1" dirty="0">
                <a:latin typeface="Arial" panose="020B0604020202020204" pitchFamily="34" charset="0"/>
                <a:ea typeface="Calibri" panose="020F0502020204030204" pitchFamily="34" charset="0"/>
              </a:rPr>
              <a:t>.-</a:t>
            </a:r>
            <a:r>
              <a:rPr lang="es-AR" sz="2000" dirty="0">
                <a:latin typeface="Arial" panose="020B0604020202020204" pitchFamily="34" charset="0"/>
                <a:ea typeface="Calibri" panose="020F0502020204030204" pitchFamily="34" charset="0"/>
              </a:rPr>
              <a:t> El informe o dictamen deberá ser producido en el plazo de </a:t>
            </a:r>
            <a:r>
              <a:rPr lang="es-AR" sz="2000" b="1" u="sng" dirty="0">
                <a:latin typeface="Arial" panose="020B0604020202020204" pitchFamily="34" charset="0"/>
                <a:ea typeface="Calibri" panose="020F0502020204030204" pitchFamily="34" charset="0"/>
              </a:rPr>
              <a:t>veinte (20) días de aceptado el cargo o de realizado el reconocimiento o examen previos</a:t>
            </a:r>
            <a:r>
              <a:rPr lang="es-AR" sz="2000" dirty="0">
                <a:latin typeface="Arial" panose="020B0604020202020204" pitchFamily="34" charset="0"/>
                <a:ea typeface="Calibri" panose="020F0502020204030204" pitchFamily="34" charset="0"/>
              </a:rPr>
              <a:t>, en su caso. </a:t>
            </a:r>
            <a:endParaRPr lang="es-AR" sz="2000" dirty="0" smtClean="0">
              <a:latin typeface="Arial" panose="020B0604020202020204" pitchFamily="34" charset="0"/>
              <a:ea typeface="Calibri" panose="020F0502020204030204" pitchFamily="34" charset="0"/>
            </a:endParaRPr>
          </a:p>
          <a:p>
            <a:pPr algn="just">
              <a:lnSpc>
                <a:spcPct val="150000"/>
              </a:lnSpc>
              <a:spcAft>
                <a:spcPts val="0"/>
              </a:spcAft>
            </a:pPr>
            <a:endParaRPr lang="es-AR" sz="2000" dirty="0" smtClean="0">
              <a:latin typeface="Arial" panose="020B0604020202020204" pitchFamily="34" charset="0"/>
              <a:ea typeface="Calibri" panose="020F0502020204030204" pitchFamily="34" charset="0"/>
            </a:endParaRPr>
          </a:p>
          <a:p>
            <a:pPr algn="just">
              <a:lnSpc>
                <a:spcPct val="150000"/>
              </a:lnSpc>
              <a:spcAft>
                <a:spcPts val="0"/>
              </a:spcAft>
            </a:pPr>
            <a:r>
              <a:rPr lang="es-AR" sz="2000" dirty="0" smtClean="0">
                <a:latin typeface="Arial" panose="020B0604020202020204" pitchFamily="34" charset="0"/>
                <a:ea typeface="Calibri" panose="020F0502020204030204" pitchFamily="34" charset="0"/>
              </a:rPr>
              <a:t>Podrá </a:t>
            </a:r>
            <a:r>
              <a:rPr lang="es-AR" sz="2000" dirty="0">
                <a:latin typeface="Arial" panose="020B0604020202020204" pitchFamily="34" charset="0"/>
                <a:ea typeface="Calibri" panose="020F0502020204030204" pitchFamily="34" charset="0"/>
              </a:rPr>
              <a:t>ser </a:t>
            </a:r>
            <a:r>
              <a:rPr lang="es-AR" sz="2000" b="1" dirty="0">
                <a:latin typeface="Arial" panose="020B0604020202020204" pitchFamily="34" charset="0"/>
                <a:ea typeface="Calibri" panose="020F0502020204030204" pitchFamily="34" charset="0"/>
              </a:rPr>
              <a:t>ampliado, a solicitud de los peritos previo a su vencimiento, en cinco (5) días</a:t>
            </a:r>
            <a:r>
              <a:rPr lang="es-AR" sz="2000" dirty="0">
                <a:latin typeface="Arial" panose="020B0604020202020204" pitchFamily="34" charset="0"/>
                <a:ea typeface="Calibri" panose="020F0502020204030204" pitchFamily="34" charset="0"/>
              </a:rPr>
              <a:t> más, si la complejidad del asunto lo justificare, a juicio del Tribunal.</a:t>
            </a:r>
            <a:endParaRPr lang="es-AR" sz="2000" dirty="0"/>
          </a:p>
        </p:txBody>
      </p:sp>
      <p:pic>
        <p:nvPicPr>
          <p:cNvPr id="6" name="Picture 1"/>
          <p:cNvPicPr>
            <a:picLocks noChangeAspect="1" noChangeArrowheads="1"/>
          </p:cNvPicPr>
          <p:nvPr/>
        </p:nvPicPr>
        <p:blipFill>
          <a:blip r:embed="rId2"/>
          <a:srcRect/>
          <a:stretch>
            <a:fillRect/>
          </a:stretch>
        </p:blipFill>
        <p:spPr bwMode="auto">
          <a:xfrm>
            <a:off x="3563888" y="791049"/>
            <a:ext cx="1466615" cy="1529127"/>
          </a:xfrm>
          <a:prstGeom prst="rect">
            <a:avLst/>
          </a:prstGeom>
          <a:noFill/>
          <a:ln w="9525">
            <a:noFill/>
            <a:miter lim="800000"/>
            <a:headEnd/>
            <a:tailEnd/>
          </a:ln>
          <a:effectLst/>
        </p:spPr>
      </p:pic>
    </p:spTree>
    <p:extLst>
      <p:ext uri="{BB962C8B-B14F-4D97-AF65-F5344CB8AC3E}">
        <p14:creationId xmlns:p14="http://schemas.microsoft.com/office/powerpoint/2010/main" val="28926754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224676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DE </a:t>
            </a:r>
          </a:p>
          <a:p>
            <a:pPr algn="ctr"/>
            <a:r>
              <a:rPr lang="es-AR" sz="4500" b="1" dirty="0" smtClean="0">
                <a:effectLst>
                  <a:outerShdw blurRad="38100" dist="38100" dir="2700000" algn="tl">
                    <a:srgbClr val="000000">
                      <a:alpha val="43137"/>
                    </a:srgbClr>
                  </a:outerShdw>
                </a:effectLst>
              </a:rPr>
              <a:t>CADUCIDAD PROBATORIA</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15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240273" y="1484784"/>
            <a:ext cx="8652206" cy="5324535"/>
          </a:xfrm>
          <a:prstGeom prst="rect">
            <a:avLst/>
          </a:prstGeom>
        </p:spPr>
        <p:txBody>
          <a:bodyPr wrap="square">
            <a:spAutoFit/>
          </a:bodyPr>
          <a:lstStyle/>
          <a:p>
            <a:r>
              <a:rPr lang="es-AR" sz="2500" dirty="0"/>
              <a:t>Art. </a:t>
            </a:r>
            <a:r>
              <a:rPr lang="es-AR" sz="2500" dirty="0" smtClean="0"/>
              <a:t>173 AUDIENCIA INICIAL</a:t>
            </a:r>
            <a:endParaRPr lang="es-AR" sz="2500" dirty="0"/>
          </a:p>
          <a:p>
            <a:endParaRPr lang="es-AR" sz="2500" dirty="0" smtClean="0"/>
          </a:p>
          <a:p>
            <a:r>
              <a:rPr lang="es-AR" sz="2500" dirty="0" smtClean="0"/>
              <a:t>g</a:t>
            </a:r>
            <a:r>
              <a:rPr lang="es-AR" sz="2500" dirty="0"/>
              <a:t>) Fijar el plazo dentro del cual deberá producirse toda la prueba que no deba rendirse en la audiencia final. Este plazo </a:t>
            </a:r>
            <a:r>
              <a:rPr lang="es-AR" sz="2500" b="1" dirty="0">
                <a:solidFill>
                  <a:srgbClr val="C00000"/>
                </a:solidFill>
              </a:rPr>
              <a:t>podrá ser ampliado </a:t>
            </a:r>
            <a:r>
              <a:rPr lang="es-AR" sz="2500" dirty="0"/>
              <a:t>prudencialmente por el juzgado a petición de parte, </a:t>
            </a:r>
            <a:r>
              <a:rPr lang="es-AR" sz="2500" b="1" dirty="0">
                <a:solidFill>
                  <a:srgbClr val="C00000"/>
                </a:solidFill>
              </a:rPr>
              <a:t>por única vez</a:t>
            </a:r>
            <a:r>
              <a:rPr lang="es-AR" sz="2500" dirty="0" smtClean="0"/>
              <a:t>.</a:t>
            </a:r>
          </a:p>
          <a:p>
            <a:endParaRPr lang="es-AR" sz="2500" dirty="0"/>
          </a:p>
          <a:p>
            <a:r>
              <a:rPr lang="es-AR" sz="2800" b="1" dirty="0"/>
              <a:t>ART. 175 </a:t>
            </a:r>
            <a:endParaRPr lang="es-AR" sz="2800" b="1" dirty="0" smtClean="0"/>
          </a:p>
          <a:p>
            <a:r>
              <a:rPr lang="es-AR" sz="2800" dirty="0" smtClean="0"/>
              <a:t>III</a:t>
            </a:r>
            <a:r>
              <a:rPr lang="es-AR" sz="2800" dirty="0"/>
              <a:t>.- Salvo la prueba que deba producirse en la audiencia final, </a:t>
            </a:r>
            <a:r>
              <a:rPr lang="es-AR" sz="2800" u="sng" dirty="0"/>
              <a:t>la admitida que no se encontrará producida dentro del plazo fijado a los términos del Art. 173 inc. g), </a:t>
            </a:r>
            <a:r>
              <a:rPr lang="es-AR" sz="2800" b="1" u="sng" dirty="0"/>
              <a:t>caducará </a:t>
            </a:r>
            <a:r>
              <a:rPr lang="es-AR" sz="2800" b="1" u="sng" dirty="0" smtClean="0"/>
              <a:t>automáticamente</a:t>
            </a:r>
            <a:r>
              <a:rPr lang="es-AR" sz="2800" b="1" u="sng" dirty="0"/>
              <a:t>.</a:t>
            </a:r>
            <a:endParaRPr lang="es-AR" sz="2800" dirty="0"/>
          </a:p>
          <a:p>
            <a:endParaRPr lang="es-AR" sz="2500" dirty="0"/>
          </a:p>
        </p:txBody>
      </p:sp>
    </p:spTree>
    <p:extLst>
      <p:ext uri="{BB962C8B-B14F-4D97-AF65-F5344CB8AC3E}">
        <p14:creationId xmlns:p14="http://schemas.microsoft.com/office/powerpoint/2010/main" val="2688200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224676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DE </a:t>
            </a:r>
          </a:p>
          <a:p>
            <a:pPr algn="ctr"/>
            <a:r>
              <a:rPr lang="es-AR" sz="4500" b="1" dirty="0" smtClean="0">
                <a:effectLst>
                  <a:outerShdw blurRad="38100" dist="38100" dir="2700000" algn="tl">
                    <a:srgbClr val="000000">
                      <a:alpha val="43137"/>
                    </a:srgbClr>
                  </a:outerShdw>
                </a:effectLst>
              </a:rPr>
              <a:t>CADUCIDAD PROBATORIA</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15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240273" y="1484784"/>
            <a:ext cx="8652206" cy="3539430"/>
          </a:xfrm>
          <a:prstGeom prst="rect">
            <a:avLst/>
          </a:prstGeom>
        </p:spPr>
        <p:txBody>
          <a:bodyPr wrap="square">
            <a:spAutoFit/>
          </a:bodyPr>
          <a:lstStyle/>
          <a:p>
            <a:r>
              <a:rPr lang="es-AR" sz="2800" dirty="0" smtClean="0"/>
              <a:t>Art. 200 - VI</a:t>
            </a:r>
            <a:r>
              <a:rPr lang="es-AR" sz="2800" dirty="0"/>
              <a:t>.- </a:t>
            </a:r>
            <a:r>
              <a:rPr lang="es-AR" sz="2800" dirty="0" smtClean="0"/>
              <a:t>AUDIENCIA FINAL</a:t>
            </a:r>
            <a:endParaRPr lang="es-AR" sz="2800" dirty="0"/>
          </a:p>
          <a:p>
            <a:r>
              <a:rPr lang="es-AR" sz="2800" dirty="0" smtClean="0"/>
              <a:t>Podrá </a:t>
            </a:r>
            <a:r>
              <a:rPr lang="es-AR" sz="2800" dirty="0"/>
              <a:t>suspenderse la audiencia por un término no superior a quince (15) días cuando: </a:t>
            </a:r>
          </a:p>
          <a:p>
            <a:r>
              <a:rPr lang="es-AR" sz="2800" dirty="0" smtClean="0"/>
              <a:t>…</a:t>
            </a:r>
            <a:endParaRPr lang="es-AR" sz="2800" dirty="0"/>
          </a:p>
          <a:p>
            <a:r>
              <a:rPr lang="es-AR" sz="2800" dirty="0"/>
              <a:t>c) Cuando </a:t>
            </a:r>
            <a:r>
              <a:rPr lang="es-AR" sz="2800" dirty="0" smtClean="0"/>
              <a:t>… faltare </a:t>
            </a:r>
            <a:r>
              <a:rPr lang="es-AR" sz="2800" dirty="0"/>
              <a:t>agregar algún elemento cuya intervención o agregación el Juez o Tribunal considere indispensable, podrá suspenderse la audiencia.</a:t>
            </a:r>
            <a:endParaRPr lang="es-AR" sz="2500" dirty="0"/>
          </a:p>
        </p:txBody>
      </p:sp>
    </p:spTree>
    <p:extLst>
      <p:ext uri="{BB962C8B-B14F-4D97-AF65-F5344CB8AC3E}">
        <p14:creationId xmlns:p14="http://schemas.microsoft.com/office/powerpoint/2010/main" val="82255547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155427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PARA DICTAMINAR</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15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240273" y="1788421"/>
            <a:ext cx="8424936" cy="3728649"/>
          </a:xfrm>
          <a:prstGeom prst="rect">
            <a:avLst/>
          </a:prstGeom>
        </p:spPr>
        <p:txBody>
          <a:bodyPr wrap="square">
            <a:spAutoFit/>
          </a:bodyPr>
          <a:lstStyle/>
          <a:p>
            <a:pPr algn="just">
              <a:lnSpc>
                <a:spcPct val="150000"/>
              </a:lnSpc>
            </a:pPr>
            <a:r>
              <a:rPr lang="es-AR" sz="2000" dirty="0" smtClean="0">
                <a:latin typeface="Arial" panose="020B0604020202020204" pitchFamily="34" charset="0"/>
                <a:ea typeface="Calibri" panose="020F0502020204030204" pitchFamily="34" charset="0"/>
              </a:rPr>
              <a:t>Art. 19 - </a:t>
            </a:r>
            <a:r>
              <a:rPr lang="es-AR" sz="2000" dirty="0" smtClean="0"/>
              <a:t>III</a:t>
            </a:r>
            <a:r>
              <a:rPr lang="es-AR" sz="2000" dirty="0"/>
              <a:t>. … </a:t>
            </a:r>
            <a:r>
              <a:rPr lang="es-AR" sz="2000" dirty="0" smtClean="0"/>
              <a:t>En </a:t>
            </a:r>
            <a:r>
              <a:rPr lang="es-AR" sz="2000" dirty="0"/>
              <a:t>caso de incumplimiento, </a:t>
            </a:r>
            <a:r>
              <a:rPr lang="es-AR" sz="2000" b="1" u="sng" dirty="0">
                <a:solidFill>
                  <a:srgbClr val="C00000"/>
                </a:solidFill>
              </a:rPr>
              <a:t>ante petición de </a:t>
            </a:r>
            <a:r>
              <a:rPr lang="es-AR" sz="2000" b="1" u="sng" dirty="0" smtClean="0">
                <a:solidFill>
                  <a:srgbClr val="C00000"/>
                </a:solidFill>
              </a:rPr>
              <a:t>parte</a:t>
            </a:r>
            <a:r>
              <a:rPr lang="es-AR" sz="2000" dirty="0" smtClean="0"/>
              <a:t>, </a:t>
            </a:r>
            <a:r>
              <a:rPr lang="es-AR" sz="2000" b="1" u="sng" dirty="0"/>
              <a:t>cesará en su desempeño sin derecho a remuneración</a:t>
            </a:r>
            <a:r>
              <a:rPr lang="es-AR" sz="2000" u="sng" dirty="0"/>
              <a:t> </a:t>
            </a:r>
            <a:endParaRPr lang="es-AR" sz="2000" u="sng" dirty="0" smtClean="0"/>
          </a:p>
          <a:p>
            <a:pPr algn="just">
              <a:lnSpc>
                <a:spcPct val="150000"/>
              </a:lnSpc>
            </a:pPr>
            <a:endParaRPr lang="es-AR" sz="2000" dirty="0" smtClean="0"/>
          </a:p>
          <a:p>
            <a:pPr algn="just">
              <a:lnSpc>
                <a:spcPct val="150000"/>
              </a:lnSpc>
            </a:pPr>
            <a:r>
              <a:rPr lang="es-AR" sz="2000" dirty="0" smtClean="0"/>
              <a:t>Además </a:t>
            </a:r>
            <a:r>
              <a:rPr lang="es-AR" sz="2000" dirty="0"/>
              <a:t>provocará </a:t>
            </a:r>
            <a:r>
              <a:rPr lang="es-AR" sz="2000" b="1" u="sng" dirty="0"/>
              <a:t>la exclusión de la lista respectiva</a:t>
            </a:r>
            <a:r>
              <a:rPr lang="es-AR" sz="2000" dirty="0"/>
              <a:t> por el término de dos (2) meses para la primera falta, de cuatro (4) meses para la segunda y suspendido por todo el resto del año para la tercera, computables en la misma forma que la prevista en el inciso anterior. </a:t>
            </a:r>
          </a:p>
          <a:p>
            <a:pPr>
              <a:lnSpc>
                <a:spcPct val="150000"/>
              </a:lnSpc>
            </a:pPr>
            <a:endParaRPr lang="es-AR" sz="2000" u="sng" dirty="0">
              <a:latin typeface="Arial" panose="020B0604020202020204" pitchFamily="34" charset="0"/>
              <a:ea typeface="Calibri" panose="020F0502020204030204" pitchFamily="34" charset="0"/>
            </a:endParaRPr>
          </a:p>
        </p:txBody>
      </p:sp>
      <p:sp>
        <p:nvSpPr>
          <p:cNvPr id="5" name="Rectángulo 4"/>
          <p:cNvSpPr/>
          <p:nvPr/>
        </p:nvSpPr>
        <p:spPr>
          <a:xfrm>
            <a:off x="323527" y="908720"/>
            <a:ext cx="6575839" cy="477054"/>
          </a:xfrm>
          <a:prstGeom prst="rect">
            <a:avLst/>
          </a:prstGeom>
        </p:spPr>
        <p:txBody>
          <a:bodyPr wrap="none">
            <a:spAutoFit/>
          </a:bodyPr>
          <a:lstStyle/>
          <a:p>
            <a:r>
              <a:rPr lang="es-AR" sz="2500" b="1" dirty="0" smtClean="0">
                <a:solidFill>
                  <a:srgbClr val="C00000"/>
                </a:solidFill>
              </a:rPr>
              <a:t>SANCIONES POR INCUMPLIMIENTO</a:t>
            </a:r>
            <a:endParaRPr lang="es-AR" sz="2500" dirty="0"/>
          </a:p>
        </p:txBody>
      </p:sp>
    </p:spTree>
    <p:extLst>
      <p:ext uri="{BB962C8B-B14F-4D97-AF65-F5344CB8AC3E}">
        <p14:creationId xmlns:p14="http://schemas.microsoft.com/office/powerpoint/2010/main" val="46610030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155427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PARA DICTAMINAR</a:t>
            </a:r>
            <a:endParaRPr lang="es-AR" sz="4500" dirty="0"/>
          </a:p>
          <a:p>
            <a:pPr algn="just"/>
            <a:endParaRPr lang="es-AR" sz="2000" b="1" dirty="0" smtClean="0"/>
          </a:p>
          <a:p>
            <a:pPr algn="just">
              <a:lnSpc>
                <a:spcPct val="150000"/>
              </a:lnSpc>
            </a:pPr>
            <a:r>
              <a:rPr lang="es-AR" sz="2000" b="1" dirty="0" smtClean="0">
                <a:solidFill>
                  <a:srgbClr val="C00000"/>
                </a:solidFill>
              </a:rPr>
              <a:t> </a:t>
            </a:r>
            <a:endParaRPr lang="es-AR" sz="1500" dirty="0"/>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240273" y="1484784"/>
            <a:ext cx="8424936" cy="4708981"/>
          </a:xfrm>
          <a:prstGeom prst="rect">
            <a:avLst/>
          </a:prstGeom>
        </p:spPr>
        <p:txBody>
          <a:bodyPr wrap="square">
            <a:spAutoFit/>
          </a:bodyPr>
          <a:lstStyle/>
          <a:p>
            <a:pPr algn="just">
              <a:lnSpc>
                <a:spcPct val="150000"/>
              </a:lnSpc>
              <a:spcAft>
                <a:spcPts val="0"/>
              </a:spcAft>
            </a:pPr>
            <a:r>
              <a:rPr lang="es-AR" sz="2000" b="1" dirty="0" smtClean="0">
                <a:latin typeface="Arial" panose="020B0604020202020204" pitchFamily="34" charset="0"/>
                <a:ea typeface="Calibri" panose="020F0502020204030204" pitchFamily="34" charset="0"/>
                <a:cs typeface="Times New Roman" panose="02020603050405020304" pitchFamily="18" charset="0"/>
              </a:rPr>
              <a:t>Art. 183 - I</a:t>
            </a:r>
            <a:r>
              <a:rPr lang="es-AR" sz="2000" dirty="0" smtClean="0">
                <a:latin typeface="Arial" panose="020B0604020202020204" pitchFamily="34" charset="0"/>
                <a:ea typeface="Calibri" panose="020F0502020204030204" pitchFamily="34" charset="0"/>
                <a:cs typeface="Times New Roman" panose="02020603050405020304" pitchFamily="18" charset="0"/>
              </a:rPr>
              <a:t> </a:t>
            </a:r>
            <a:endParaRPr lang="es-A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s-AR" sz="2000" dirty="0">
                <a:latin typeface="Arial" panose="020B0604020202020204" pitchFamily="34" charset="0"/>
                <a:ea typeface="Calibri" panose="020F0502020204030204" pitchFamily="34" charset="0"/>
                <a:cs typeface="Times New Roman" panose="02020603050405020304" pitchFamily="18" charset="0"/>
              </a:rPr>
              <a:t>El </a:t>
            </a:r>
            <a:r>
              <a:rPr lang="es-AR" sz="2000" b="1" dirty="0">
                <a:latin typeface="Arial" panose="020B0604020202020204" pitchFamily="34" charset="0"/>
                <a:ea typeface="Calibri" panose="020F0502020204030204" pitchFamily="34" charset="0"/>
                <a:cs typeface="Times New Roman" panose="02020603050405020304" pitchFamily="18" charset="0"/>
              </a:rPr>
              <a:t>incumplimiento sin causa justificada</a:t>
            </a:r>
            <a:r>
              <a:rPr lang="es-AR" sz="2000" dirty="0">
                <a:latin typeface="Arial" panose="020B0604020202020204" pitchFamily="34" charset="0"/>
                <a:ea typeface="Calibri" panose="020F0502020204030204" pitchFamily="34" charset="0"/>
                <a:cs typeface="Times New Roman" panose="02020603050405020304" pitchFamily="18" charset="0"/>
              </a:rPr>
              <a:t>, </a:t>
            </a:r>
            <a:endParaRPr lang="es-AR" sz="2000" dirty="0" smtClean="0">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s-AR" sz="2000" dirty="0" smtClean="0">
                <a:latin typeface="Arial" panose="020B0604020202020204" pitchFamily="34" charset="0"/>
                <a:ea typeface="Calibri" panose="020F0502020204030204" pitchFamily="34" charset="0"/>
                <a:cs typeface="Times New Roman" panose="02020603050405020304" pitchFamily="18" charset="0"/>
              </a:rPr>
              <a:t>importará </a:t>
            </a:r>
            <a:r>
              <a:rPr lang="es-AR" sz="2000" dirty="0">
                <a:latin typeface="Arial" panose="020B0604020202020204" pitchFamily="34" charset="0"/>
                <a:ea typeface="Calibri" panose="020F0502020204030204" pitchFamily="34" charset="0"/>
                <a:cs typeface="Times New Roman" panose="02020603050405020304" pitchFamily="18" charset="0"/>
              </a:rPr>
              <a:t>la </a:t>
            </a:r>
            <a:r>
              <a:rPr lang="es-AR" sz="2000" b="1" dirty="0">
                <a:latin typeface="Arial" panose="020B0604020202020204" pitchFamily="34" charset="0"/>
                <a:ea typeface="Calibri" panose="020F0502020204030204" pitchFamily="34" charset="0"/>
                <a:cs typeface="Times New Roman" panose="02020603050405020304" pitchFamily="18" charset="0"/>
              </a:rPr>
              <a:t>remoción </a:t>
            </a:r>
            <a:r>
              <a:rPr lang="es-AR" sz="2000" b="1" dirty="0">
                <a:solidFill>
                  <a:srgbClr val="C00000"/>
                </a:solidFill>
                <a:latin typeface="Arial" panose="020B0604020202020204" pitchFamily="34" charset="0"/>
                <a:ea typeface="Calibri" panose="020F0502020204030204" pitchFamily="34" charset="0"/>
                <a:cs typeface="Times New Roman" panose="02020603050405020304" pitchFamily="18" charset="0"/>
              </a:rPr>
              <a:t>automática</a:t>
            </a:r>
            <a:r>
              <a:rPr lang="es-AR" sz="2000" dirty="0">
                <a:latin typeface="Arial" panose="020B0604020202020204" pitchFamily="34" charset="0"/>
                <a:ea typeface="Calibri" panose="020F0502020204030204" pitchFamily="34" charset="0"/>
                <a:cs typeface="Times New Roman" panose="02020603050405020304" pitchFamily="18" charset="0"/>
              </a:rPr>
              <a:t> de los peritos </a:t>
            </a:r>
            <a:endParaRPr lang="es-AR" sz="2000" dirty="0" smtClean="0">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s-AR" sz="2000" dirty="0" smtClean="0">
                <a:latin typeface="Arial" panose="020B0604020202020204" pitchFamily="34" charset="0"/>
                <a:ea typeface="Calibri" panose="020F0502020204030204" pitchFamily="34" charset="0"/>
                <a:cs typeface="Times New Roman" panose="02020603050405020304" pitchFamily="18" charset="0"/>
              </a:rPr>
              <a:t>la </a:t>
            </a:r>
            <a:r>
              <a:rPr lang="es-AR" sz="2000" b="1" dirty="0">
                <a:latin typeface="Arial" panose="020B0604020202020204" pitchFamily="34" charset="0"/>
                <a:ea typeface="Calibri" panose="020F0502020204030204" pitchFamily="34" charset="0"/>
                <a:cs typeface="Times New Roman" panose="02020603050405020304" pitchFamily="18" charset="0"/>
              </a:rPr>
              <a:t>pérdida del derecho a cobro</a:t>
            </a:r>
            <a:r>
              <a:rPr lang="es-AR" sz="2000" dirty="0">
                <a:latin typeface="Arial" panose="020B0604020202020204" pitchFamily="34" charset="0"/>
                <a:ea typeface="Calibri" panose="020F0502020204030204" pitchFamily="34" charset="0"/>
                <a:cs typeface="Times New Roman" panose="02020603050405020304" pitchFamily="18" charset="0"/>
              </a:rPr>
              <a:t> de honorarios </a:t>
            </a:r>
            <a:endParaRPr lang="es-AR" sz="2000" dirty="0" smtClean="0">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s-AR" sz="2000" b="1" dirty="0" smtClean="0">
                <a:latin typeface="Arial" panose="020B0604020202020204" pitchFamily="34" charset="0"/>
                <a:ea typeface="Calibri" panose="020F0502020204030204" pitchFamily="34" charset="0"/>
                <a:cs typeface="Times New Roman" panose="02020603050405020304" pitchFamily="18" charset="0"/>
              </a:rPr>
              <a:t>restituir </a:t>
            </a:r>
            <a:r>
              <a:rPr lang="es-AR" sz="2000" b="1" dirty="0">
                <a:latin typeface="Arial" panose="020B0604020202020204" pitchFamily="34" charset="0"/>
                <a:ea typeface="Calibri" panose="020F0502020204030204" pitchFamily="34" charset="0"/>
                <a:cs typeface="Times New Roman" panose="02020603050405020304" pitchFamily="18" charset="0"/>
              </a:rPr>
              <a:t>el total del importe adelantado para </a:t>
            </a:r>
            <a:r>
              <a:rPr lang="es-AR" sz="2000" b="1" dirty="0" smtClean="0">
                <a:latin typeface="Arial" panose="020B0604020202020204" pitchFamily="34" charset="0"/>
                <a:ea typeface="Calibri" panose="020F0502020204030204" pitchFamily="34" charset="0"/>
                <a:cs typeface="Times New Roman" panose="02020603050405020304" pitchFamily="18" charset="0"/>
              </a:rPr>
              <a:t>gastos</a:t>
            </a:r>
            <a:endParaRPr lang="es-AR" sz="2000" dirty="0" smtClean="0">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s-AR" sz="2000" dirty="0" smtClean="0">
                <a:latin typeface="Arial" panose="020B0604020202020204" pitchFamily="34" charset="0"/>
                <a:ea typeface="Calibri" panose="020F0502020204030204" pitchFamily="34" charset="0"/>
                <a:cs typeface="Times New Roman" panose="02020603050405020304" pitchFamily="18" charset="0"/>
              </a:rPr>
              <a:t>podrá </a:t>
            </a:r>
            <a:r>
              <a:rPr lang="es-AR" sz="2000" dirty="0">
                <a:latin typeface="Arial" panose="020B0604020202020204" pitchFamily="34" charset="0"/>
                <a:ea typeface="Calibri" panose="020F0502020204030204" pitchFamily="34" charset="0"/>
                <a:cs typeface="Times New Roman" panose="02020603050405020304" pitchFamily="18" charset="0"/>
              </a:rPr>
              <a:t>el Juez aplicarles una </a:t>
            </a:r>
            <a:r>
              <a:rPr lang="es-AR" sz="2000" b="1" dirty="0">
                <a:latin typeface="Arial" panose="020B0604020202020204" pitchFamily="34" charset="0"/>
                <a:ea typeface="Calibri" panose="020F0502020204030204" pitchFamily="34" charset="0"/>
                <a:cs typeface="Times New Roman" panose="02020603050405020304" pitchFamily="18" charset="0"/>
              </a:rPr>
              <a:t>multa</a:t>
            </a:r>
            <a:r>
              <a:rPr lang="es-AR" sz="2000" dirty="0">
                <a:latin typeface="Arial" panose="020B0604020202020204" pitchFamily="34" charset="0"/>
                <a:ea typeface="Calibri" panose="020F0502020204030204" pitchFamily="34" charset="0"/>
                <a:cs typeface="Times New Roman" panose="02020603050405020304" pitchFamily="18" charset="0"/>
              </a:rPr>
              <a:t> de hasta un (1) </a:t>
            </a:r>
            <a:r>
              <a:rPr lang="es-AR" sz="2000" dirty="0" smtClean="0">
                <a:latin typeface="Arial" panose="020B0604020202020204" pitchFamily="34" charset="0"/>
                <a:ea typeface="Calibri" panose="020F0502020204030204" pitchFamily="34" charset="0"/>
                <a:cs typeface="Times New Roman" panose="02020603050405020304" pitchFamily="18" charset="0"/>
              </a:rPr>
              <a:t>JUS</a:t>
            </a:r>
          </a:p>
          <a:p>
            <a:pPr algn="just">
              <a:lnSpc>
                <a:spcPct val="150000"/>
              </a:lnSpc>
              <a:spcAft>
                <a:spcPts val="0"/>
              </a:spcAft>
            </a:pPr>
            <a:endParaRPr lang="es-AR" sz="2000" b="1" dirty="0" smtClean="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s-AR" sz="2000" b="1" dirty="0" smtClean="0">
                <a:latin typeface="Arial" panose="020B0604020202020204" pitchFamily="34" charset="0"/>
                <a:ea typeface="Calibri" panose="020F0502020204030204" pitchFamily="34" charset="0"/>
                <a:cs typeface="Times New Roman" panose="02020603050405020304" pitchFamily="18" charset="0"/>
              </a:rPr>
              <a:t>II</a:t>
            </a:r>
            <a:r>
              <a:rPr lang="es-AR" sz="2000" b="1" dirty="0">
                <a:latin typeface="Arial" panose="020B0604020202020204" pitchFamily="34" charset="0"/>
                <a:ea typeface="Calibri" panose="020F0502020204030204" pitchFamily="34" charset="0"/>
                <a:cs typeface="Times New Roman" panose="02020603050405020304" pitchFamily="18" charset="0"/>
              </a:rPr>
              <a:t>.-</a:t>
            </a:r>
            <a:r>
              <a:rPr lang="es-AR" sz="2000" dirty="0">
                <a:latin typeface="Arial" panose="020B0604020202020204" pitchFamily="34" charset="0"/>
                <a:ea typeface="Calibri" panose="020F0502020204030204" pitchFamily="34" charset="0"/>
                <a:cs typeface="Times New Roman" panose="02020603050405020304" pitchFamily="18" charset="0"/>
              </a:rPr>
              <a:t> En el caso de la </a:t>
            </a:r>
            <a:r>
              <a:rPr lang="es-AR" sz="2000" b="1" dirty="0">
                <a:latin typeface="Arial" panose="020B0604020202020204" pitchFamily="34" charset="0"/>
                <a:ea typeface="Calibri" panose="020F0502020204030204" pitchFamily="34" charset="0"/>
                <a:cs typeface="Times New Roman" panose="02020603050405020304" pitchFamily="18" charset="0"/>
              </a:rPr>
              <a:t>remoción</a:t>
            </a:r>
            <a:r>
              <a:rPr lang="es-AR" sz="2000" dirty="0">
                <a:latin typeface="Arial" panose="020B0604020202020204" pitchFamily="34" charset="0"/>
                <a:ea typeface="Calibri" panose="020F0502020204030204" pitchFamily="34" charset="0"/>
                <a:cs typeface="Times New Roman" panose="02020603050405020304" pitchFamily="18" charset="0"/>
              </a:rPr>
              <a:t> previsto en el inciso anterior, </a:t>
            </a:r>
            <a:r>
              <a:rPr lang="es-AR" sz="2000" b="1" dirty="0">
                <a:latin typeface="Arial" panose="020B0604020202020204" pitchFamily="34" charset="0"/>
                <a:ea typeface="Calibri" panose="020F0502020204030204" pitchFamily="34" charset="0"/>
                <a:cs typeface="Times New Roman" panose="02020603050405020304" pitchFamily="18" charset="0"/>
              </a:rPr>
              <a:t>el Juez procederá en forma inmediata a designar un nuevo perito directamente o mediante sorteo</a:t>
            </a:r>
            <a:r>
              <a:rPr lang="es-AR" sz="2000" dirty="0">
                <a:latin typeface="Arial" panose="020B0604020202020204" pitchFamily="34" charset="0"/>
                <a:ea typeface="Calibri" panose="020F0502020204030204" pitchFamily="34" charset="0"/>
                <a:cs typeface="Times New Roman" panose="02020603050405020304" pitchFamily="18" charset="0"/>
              </a:rPr>
              <a:t> de la lista correspondiente.</a:t>
            </a: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323527" y="908720"/>
            <a:ext cx="6575839" cy="477054"/>
          </a:xfrm>
          <a:prstGeom prst="rect">
            <a:avLst/>
          </a:prstGeom>
        </p:spPr>
        <p:txBody>
          <a:bodyPr wrap="none">
            <a:spAutoFit/>
          </a:bodyPr>
          <a:lstStyle/>
          <a:p>
            <a:r>
              <a:rPr lang="es-AR" sz="2500" b="1" dirty="0" smtClean="0">
                <a:solidFill>
                  <a:srgbClr val="C00000"/>
                </a:solidFill>
              </a:rPr>
              <a:t>SANCIONES POR INCUMPLIMIENTO</a:t>
            </a:r>
            <a:endParaRPr lang="es-AR" sz="2500" dirty="0"/>
          </a:p>
        </p:txBody>
      </p:sp>
    </p:spTree>
    <p:extLst>
      <p:ext uri="{BB962C8B-B14F-4D97-AF65-F5344CB8AC3E}">
        <p14:creationId xmlns:p14="http://schemas.microsoft.com/office/powerpoint/2010/main" val="3007012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179512" y="1268760"/>
            <a:ext cx="8640960" cy="5509200"/>
          </a:xfrm>
          <a:prstGeom prst="rect">
            <a:avLst/>
          </a:prstGeom>
        </p:spPr>
        <p:txBody>
          <a:bodyPr wrap="square">
            <a:spAutoFit/>
          </a:bodyPr>
          <a:lstStyle/>
          <a:p>
            <a:r>
              <a:rPr lang="es-AR" sz="3200" dirty="0">
                <a:solidFill>
                  <a:schemeClr val="accent2">
                    <a:lumMod val="75000"/>
                  </a:schemeClr>
                </a:solidFill>
              </a:rPr>
              <a:t>En los </a:t>
            </a:r>
            <a:r>
              <a:rPr lang="es-AR" sz="3200" dirty="0">
                <a:solidFill>
                  <a:srgbClr val="C00000"/>
                </a:solidFill>
              </a:rPr>
              <a:t>juicios de mala praxis </a:t>
            </a:r>
            <a:r>
              <a:rPr lang="es-AR" sz="3200" dirty="0">
                <a:solidFill>
                  <a:schemeClr val="accent2">
                    <a:lumMod val="75000"/>
                  </a:schemeClr>
                </a:solidFill>
              </a:rPr>
              <a:t>la prueba pericial es relevante ya que los informes de los expertos son un análisis razonado con bases científicos y conocimientos técnicos</a:t>
            </a:r>
            <a:r>
              <a:rPr lang="es-AR" sz="3200" dirty="0" smtClean="0">
                <a:solidFill>
                  <a:schemeClr val="accent2">
                    <a:lumMod val="75000"/>
                  </a:schemeClr>
                </a:solidFill>
              </a:rPr>
              <a:t>.</a:t>
            </a:r>
          </a:p>
          <a:p>
            <a:endParaRPr lang="es-AR" sz="3200" dirty="0">
              <a:solidFill>
                <a:schemeClr val="accent2">
                  <a:lumMod val="75000"/>
                </a:schemeClr>
              </a:solidFill>
            </a:endParaRPr>
          </a:p>
          <a:p>
            <a:r>
              <a:rPr lang="es-AR" sz="3200" dirty="0" err="1" smtClean="0">
                <a:solidFill>
                  <a:schemeClr val="accent2">
                    <a:lumMod val="75000"/>
                  </a:schemeClr>
                </a:solidFill>
              </a:rPr>
              <a:t>Expte</a:t>
            </a:r>
            <a:r>
              <a:rPr lang="es-AR" sz="3200" dirty="0">
                <a:solidFill>
                  <a:schemeClr val="accent2">
                    <a:lumMod val="75000"/>
                  </a:schemeClr>
                </a:solidFill>
              </a:rPr>
              <a:t>.: 13021362705 - PEREZ NORA EN </a:t>
            </a:r>
            <a:r>
              <a:rPr lang="es-AR" sz="3200" dirty="0" err="1">
                <a:solidFill>
                  <a:schemeClr val="accent2">
                    <a:lumMod val="75000"/>
                  </a:schemeClr>
                </a:solidFill>
              </a:rPr>
              <a:t>J°</a:t>
            </a:r>
            <a:r>
              <a:rPr lang="es-AR" sz="3200" dirty="0">
                <a:solidFill>
                  <a:schemeClr val="accent2">
                    <a:lumMod val="75000"/>
                  </a:schemeClr>
                </a:solidFill>
              </a:rPr>
              <a:t> 127/564/44841 PEREZ NORA ESTELA C/ SOC. ESPAÑOLA DE SOC. MUTUOS Y OTS P/ DYP P/ REC.EXT.DE INCONSTIT-</a:t>
            </a:r>
            <a:r>
              <a:rPr lang="es-AR" sz="3200" dirty="0" err="1">
                <a:solidFill>
                  <a:schemeClr val="accent2">
                    <a:lumMod val="75000"/>
                  </a:schemeClr>
                </a:solidFill>
              </a:rPr>
              <a:t>CASACIONFecha</a:t>
            </a:r>
            <a:r>
              <a:rPr lang="es-AR" sz="3200" dirty="0">
                <a:solidFill>
                  <a:schemeClr val="accent2">
                    <a:lumMod val="75000"/>
                  </a:schemeClr>
                </a:solidFill>
              </a:rPr>
              <a:t>: 28/07/2015 - </a:t>
            </a:r>
            <a:r>
              <a:rPr lang="es-AR" sz="3200" dirty="0" smtClean="0">
                <a:solidFill>
                  <a:schemeClr val="accent2">
                    <a:lumMod val="75000"/>
                  </a:schemeClr>
                </a:solidFill>
              </a:rPr>
              <a:t>SUPREMA </a:t>
            </a:r>
            <a:r>
              <a:rPr lang="es-AR" sz="3200" dirty="0">
                <a:solidFill>
                  <a:schemeClr val="accent2">
                    <a:lumMod val="75000"/>
                  </a:schemeClr>
                </a:solidFill>
              </a:rPr>
              <a:t>CORTE - SALA N° 1</a:t>
            </a:r>
          </a:p>
        </p:txBody>
      </p:sp>
    </p:spTree>
    <p:extLst>
      <p:ext uri="{BB962C8B-B14F-4D97-AF65-F5344CB8AC3E}">
        <p14:creationId xmlns:p14="http://schemas.microsoft.com/office/powerpoint/2010/main" val="257655949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1341"/>
            <a:ext cx="8879475" cy="6263253"/>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PARA DICTAMINAR</a:t>
            </a:r>
            <a:endParaRPr lang="es-AR" sz="4500" dirty="0"/>
          </a:p>
          <a:p>
            <a:pPr algn="just"/>
            <a:endParaRPr lang="es-AR" sz="2000" b="1" dirty="0" smtClean="0"/>
          </a:p>
          <a:p>
            <a:pPr algn="just">
              <a:lnSpc>
                <a:spcPct val="150000"/>
              </a:lnSpc>
            </a:pPr>
            <a:r>
              <a:rPr lang="es-AR" sz="2000" b="1" dirty="0" smtClean="0">
                <a:solidFill>
                  <a:srgbClr val="C00000"/>
                </a:solidFill>
              </a:rPr>
              <a:t> </a:t>
            </a:r>
          </a:p>
          <a:p>
            <a:pPr algn="just">
              <a:lnSpc>
                <a:spcPct val="150000"/>
              </a:lnSpc>
            </a:pPr>
            <a:endParaRPr lang="es-AR" sz="2000" b="1" dirty="0">
              <a:solidFill>
                <a:srgbClr val="C00000"/>
              </a:solidFill>
            </a:endParaRPr>
          </a:p>
          <a:p>
            <a:pPr algn="just">
              <a:lnSpc>
                <a:spcPct val="150000"/>
              </a:lnSpc>
            </a:pPr>
            <a:endParaRPr lang="es-AR" sz="2000" b="1" dirty="0" smtClean="0">
              <a:solidFill>
                <a:srgbClr val="C00000"/>
              </a:solidFill>
            </a:endParaRPr>
          </a:p>
          <a:p>
            <a:pPr algn="just">
              <a:lnSpc>
                <a:spcPct val="150000"/>
              </a:lnSpc>
            </a:pPr>
            <a:r>
              <a:rPr lang="es-AR" sz="2000" dirty="0">
                <a:solidFill>
                  <a:srgbClr val="1F4E79"/>
                </a:solidFill>
                <a:latin typeface="Arial" panose="020B0604020202020204" pitchFamily="34" charset="0"/>
                <a:ea typeface="Calibri" panose="020F0502020204030204" pitchFamily="34" charset="0"/>
              </a:rPr>
              <a:t>La falta de cumplimiento, por parte del perito, de su cometido en el plazo fijado, sólo trae aparejada como sanción su cesación en las funciones y la pérdida del derecho a percibir sus honorarios, pero no el desglose del dictamen pericial. </a:t>
            </a:r>
            <a:endParaRPr lang="es-AR" sz="2000" dirty="0" smtClean="0">
              <a:solidFill>
                <a:srgbClr val="1F4E79"/>
              </a:solidFill>
              <a:latin typeface="Arial" panose="020B0604020202020204" pitchFamily="34" charset="0"/>
              <a:ea typeface="Calibri" panose="020F0502020204030204" pitchFamily="34" charset="0"/>
            </a:endParaRPr>
          </a:p>
          <a:p>
            <a:pPr algn="just">
              <a:lnSpc>
                <a:spcPct val="150000"/>
              </a:lnSpc>
            </a:pPr>
            <a:endParaRPr lang="es-AR" sz="1600" dirty="0">
              <a:solidFill>
                <a:srgbClr val="1F4E79"/>
              </a:solidFill>
              <a:latin typeface="Arial" panose="020B0604020202020204" pitchFamily="34" charset="0"/>
              <a:ea typeface="Calibri" panose="020F0502020204030204" pitchFamily="34" charset="0"/>
            </a:endParaRPr>
          </a:p>
          <a:p>
            <a:pPr algn="just">
              <a:lnSpc>
                <a:spcPct val="150000"/>
              </a:lnSpc>
            </a:pPr>
            <a:r>
              <a:rPr lang="es-AR" sz="1200" dirty="0" err="1" smtClean="0">
                <a:solidFill>
                  <a:srgbClr val="1F4E79"/>
                </a:solidFill>
                <a:latin typeface="Arial" panose="020B0604020202020204" pitchFamily="34" charset="0"/>
                <a:ea typeface="Calibri" panose="020F0502020204030204" pitchFamily="34" charset="0"/>
              </a:rPr>
              <a:t>Expte</a:t>
            </a:r>
            <a:r>
              <a:rPr lang="es-AR" sz="1200" dirty="0">
                <a:solidFill>
                  <a:srgbClr val="1F4E79"/>
                </a:solidFill>
                <a:latin typeface="Arial" panose="020B0604020202020204" pitchFamily="34" charset="0"/>
                <a:ea typeface="Calibri" panose="020F0502020204030204" pitchFamily="34" charset="0"/>
              </a:rPr>
              <a:t>.: 36531 - T.C.P.B. C/ G.I.M. P/ SEPARACION PERSONAL- SEPARACION DE BIENES - MEDIDA </a:t>
            </a:r>
            <a:r>
              <a:rPr lang="es-AR" sz="1200" dirty="0" err="1">
                <a:solidFill>
                  <a:srgbClr val="1F4E79"/>
                </a:solidFill>
                <a:latin typeface="Arial" panose="020B0604020202020204" pitchFamily="34" charset="0"/>
                <a:ea typeface="Calibri" panose="020F0502020204030204" pitchFamily="34" charset="0"/>
              </a:rPr>
              <a:t>PRECAUTORIAFecha</a:t>
            </a:r>
            <a:r>
              <a:rPr lang="es-AR" sz="1200" dirty="0">
                <a:solidFill>
                  <a:srgbClr val="1F4E79"/>
                </a:solidFill>
                <a:latin typeface="Arial" panose="020B0604020202020204" pitchFamily="34" charset="0"/>
                <a:ea typeface="Calibri" panose="020F0502020204030204" pitchFamily="34" charset="0"/>
              </a:rPr>
              <a:t>: 02/05/2013Tribunal: 2° CÁMARA EN LO CIVIL - PRIMERA </a:t>
            </a:r>
            <a:r>
              <a:rPr lang="es-AR" sz="1200" dirty="0" err="1">
                <a:solidFill>
                  <a:srgbClr val="1F4E79"/>
                </a:solidFill>
                <a:latin typeface="Arial" panose="020B0604020202020204" pitchFamily="34" charset="0"/>
                <a:ea typeface="Calibri" panose="020F0502020204030204" pitchFamily="34" charset="0"/>
              </a:rPr>
              <a:t>CIRCUNSCRIPCIÓNMagistrado</a:t>
            </a:r>
            <a:r>
              <a:rPr lang="es-AR" sz="1200" dirty="0">
                <a:solidFill>
                  <a:srgbClr val="1F4E79"/>
                </a:solidFill>
                <a:latin typeface="Arial" panose="020B0604020202020204" pitchFamily="34" charset="0"/>
                <a:ea typeface="Calibri" panose="020F0502020204030204" pitchFamily="34" charset="0"/>
              </a:rPr>
              <a:t>/s: </a:t>
            </a:r>
            <a:r>
              <a:rPr lang="es-AR" sz="1200" dirty="0" smtClean="0">
                <a:solidFill>
                  <a:srgbClr val="1F4E79"/>
                </a:solidFill>
                <a:latin typeface="Arial" panose="020B0604020202020204" pitchFamily="34" charset="0"/>
                <a:ea typeface="Calibri" panose="020F0502020204030204" pitchFamily="34" charset="0"/>
              </a:rPr>
              <a:t>GIANELLA-MARSALA-FURLOTTI</a:t>
            </a:r>
          </a:p>
          <a:p>
            <a:pPr algn="just">
              <a:lnSpc>
                <a:spcPct val="150000"/>
              </a:lnSpc>
            </a:pPr>
            <a:endParaRPr lang="es-AR" sz="1200" dirty="0">
              <a:solidFill>
                <a:srgbClr val="1F4E79"/>
              </a:solidFill>
              <a:latin typeface="Arial" panose="020B0604020202020204" pitchFamily="34" charset="0"/>
            </a:endParaRPr>
          </a:p>
          <a:p>
            <a:pPr algn="just">
              <a:lnSpc>
                <a:spcPct val="150000"/>
              </a:lnSpc>
            </a:pPr>
            <a:r>
              <a:rPr lang="es-AR" sz="2000" dirty="0" smtClean="0">
                <a:solidFill>
                  <a:srgbClr val="C00000"/>
                </a:solidFill>
                <a:latin typeface="Arial" panose="020B0604020202020204" pitchFamily="34" charset="0"/>
              </a:rPr>
              <a:t>EN IDÉNTICO SENTIDO : CÓD. PROC. COMENTADO ASC 2019</a:t>
            </a:r>
            <a:endParaRPr lang="es-AR" sz="2000"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323527" y="1161277"/>
            <a:ext cx="8182048" cy="477054"/>
          </a:xfrm>
          <a:prstGeom prst="rect">
            <a:avLst/>
          </a:prstGeom>
        </p:spPr>
        <p:txBody>
          <a:bodyPr wrap="none">
            <a:spAutoFit/>
          </a:bodyPr>
          <a:lstStyle/>
          <a:p>
            <a:r>
              <a:rPr lang="es-AR" sz="2500" b="1" dirty="0" smtClean="0">
                <a:solidFill>
                  <a:srgbClr val="C00000"/>
                </a:solidFill>
              </a:rPr>
              <a:t>DICTAMEN PRESENTADO FUERA DEL PLAZO</a:t>
            </a:r>
          </a:p>
        </p:txBody>
      </p:sp>
    </p:spTree>
    <p:extLst>
      <p:ext uri="{BB962C8B-B14F-4D97-AF65-F5344CB8AC3E}">
        <p14:creationId xmlns:p14="http://schemas.microsoft.com/office/powerpoint/2010/main" val="377067521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732508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PARA DICTAMINAR</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r>
              <a:rPr lang="es-ES" sz="1500" dirty="0">
                <a:solidFill>
                  <a:srgbClr val="1F4E79"/>
                </a:solidFill>
                <a:latin typeface="Times New Roman" panose="02020603050405020304" pitchFamily="18" charset="0"/>
                <a:ea typeface="Times New Roman" panose="02020603050405020304" pitchFamily="18" charset="0"/>
              </a:rPr>
              <a:t>L</a:t>
            </a:r>
            <a:r>
              <a:rPr lang="es-ES" sz="1500" dirty="0" smtClean="0">
                <a:solidFill>
                  <a:srgbClr val="1F4E79"/>
                </a:solidFill>
                <a:latin typeface="Times New Roman" panose="02020603050405020304" pitchFamily="18" charset="0"/>
                <a:ea typeface="Times New Roman" panose="02020603050405020304" pitchFamily="18" charset="0"/>
              </a:rPr>
              <a:t>a </a:t>
            </a:r>
            <a:r>
              <a:rPr lang="es-ES" sz="1500" dirty="0">
                <a:solidFill>
                  <a:srgbClr val="1F4E79"/>
                </a:solidFill>
                <a:latin typeface="Times New Roman" panose="02020603050405020304" pitchFamily="18" charset="0"/>
                <a:ea typeface="Times New Roman" panose="02020603050405020304" pitchFamily="18" charset="0"/>
              </a:rPr>
              <a:t>queja debe ser admitida y la pericia agregada. </a:t>
            </a:r>
            <a:endParaRPr lang="es-ES" sz="15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endParaRPr lang="es-ES" sz="15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r>
              <a:rPr lang="es-ES" sz="1500" dirty="0" smtClean="0">
                <a:solidFill>
                  <a:srgbClr val="1F4E79"/>
                </a:solidFill>
                <a:latin typeface="Times New Roman" panose="02020603050405020304" pitchFamily="18" charset="0"/>
                <a:ea typeface="Times New Roman" panose="02020603050405020304" pitchFamily="18" charset="0"/>
              </a:rPr>
              <a:t>Se </a:t>
            </a:r>
            <a:r>
              <a:rPr lang="es-ES" sz="1500" dirty="0">
                <a:solidFill>
                  <a:srgbClr val="1F4E79"/>
                </a:solidFill>
                <a:latin typeface="Times New Roman" panose="02020603050405020304" pitchFamily="18" charset="0"/>
                <a:ea typeface="Times New Roman" panose="02020603050405020304" pitchFamily="18" charset="0"/>
              </a:rPr>
              <a:t>valora que la actora desplegó la actividad necesaria para que la pericia se realizara en tiempo </a:t>
            </a:r>
            <a:r>
              <a:rPr lang="es-ES" sz="1500" dirty="0" smtClean="0">
                <a:solidFill>
                  <a:srgbClr val="1F4E79"/>
                </a:solidFill>
                <a:latin typeface="Times New Roman" panose="02020603050405020304" pitchFamily="18" charset="0"/>
                <a:ea typeface="Times New Roman" panose="02020603050405020304" pitchFamily="18" charset="0"/>
              </a:rPr>
              <a:t>y </a:t>
            </a:r>
            <a:r>
              <a:rPr lang="es-ES" sz="1500" dirty="0">
                <a:solidFill>
                  <a:srgbClr val="1F4E79"/>
                </a:solidFill>
                <a:latin typeface="Times New Roman" panose="02020603050405020304" pitchFamily="18" charset="0"/>
                <a:ea typeface="Times New Roman" panose="02020603050405020304" pitchFamily="18" charset="0"/>
              </a:rPr>
              <a:t>si ello no se logró fue por razones que, en todo caso, excedieron su accionar. </a:t>
            </a:r>
            <a:endParaRPr lang="es-ES" sz="15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endParaRPr lang="es-ES" sz="15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r>
              <a:rPr lang="es-ES" sz="1500" dirty="0" smtClean="0">
                <a:solidFill>
                  <a:srgbClr val="1F4E79"/>
                </a:solidFill>
                <a:latin typeface="Times New Roman" panose="02020603050405020304" pitchFamily="18" charset="0"/>
                <a:ea typeface="Times New Roman" panose="02020603050405020304" pitchFamily="18" charset="0"/>
              </a:rPr>
              <a:t>Con </a:t>
            </a:r>
            <a:r>
              <a:rPr lang="es-ES" sz="1500" dirty="0">
                <a:solidFill>
                  <a:srgbClr val="1F4E79"/>
                </a:solidFill>
                <a:latin typeface="Times New Roman" panose="02020603050405020304" pitchFamily="18" charset="0"/>
                <a:ea typeface="Times New Roman" panose="02020603050405020304" pitchFamily="18" charset="0"/>
              </a:rPr>
              <a:t>lo cual, si algún reproche puede hacérsele, el mismo se ceñiría a no haber pedido ampliación del plazo convenido para la agregación de la pericial. </a:t>
            </a:r>
            <a:endParaRPr lang="es-AR" sz="1500" dirty="0">
              <a:latin typeface="Times New Roman" panose="02020603050405020304" pitchFamily="18" charset="0"/>
              <a:ea typeface="Times New Roman" panose="02020603050405020304" pitchFamily="18" charset="0"/>
            </a:endParaRPr>
          </a:p>
          <a:p>
            <a:pPr>
              <a:lnSpc>
                <a:spcPct val="150000"/>
              </a:lnSpc>
            </a:pPr>
            <a:endParaRPr lang="es-ES" sz="15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r>
              <a:rPr lang="es-ES" sz="1500" dirty="0" smtClean="0">
                <a:solidFill>
                  <a:srgbClr val="1F4E79"/>
                </a:solidFill>
                <a:latin typeface="Times New Roman" panose="02020603050405020304" pitchFamily="18" charset="0"/>
                <a:ea typeface="Times New Roman" panose="02020603050405020304" pitchFamily="18" charset="0"/>
              </a:rPr>
              <a:t>Sancionar </a:t>
            </a:r>
            <a:r>
              <a:rPr lang="es-ES" sz="1500" dirty="0">
                <a:solidFill>
                  <a:srgbClr val="1F4E79"/>
                </a:solidFill>
                <a:latin typeface="Times New Roman" panose="02020603050405020304" pitchFamily="18" charset="0"/>
                <a:ea typeface="Times New Roman" panose="02020603050405020304" pitchFamily="18" charset="0"/>
              </a:rPr>
              <a:t>esa omisión con la pérdida de prueba que es dirimente en el reclamo, constituiría, en el caso, un</a:t>
            </a:r>
            <a:r>
              <a:rPr lang="es-AR" sz="1500" dirty="0">
                <a:solidFill>
                  <a:srgbClr val="1F4E79"/>
                </a:solidFill>
                <a:latin typeface="Times New Roman" panose="02020603050405020304" pitchFamily="18" charset="0"/>
                <a:ea typeface="Times New Roman" panose="02020603050405020304" pitchFamily="18" charset="0"/>
              </a:rPr>
              <a:t> </a:t>
            </a:r>
            <a:r>
              <a:rPr lang="es-ES" sz="1500" dirty="0">
                <a:solidFill>
                  <a:srgbClr val="1F4E79"/>
                </a:solidFill>
                <a:latin typeface="Times New Roman" panose="02020603050405020304" pitchFamily="18" charset="0"/>
                <a:ea typeface="Times New Roman" panose="02020603050405020304" pitchFamily="18" charset="0"/>
              </a:rPr>
              <a:t>exceso manifiesto de rigor ritual </a:t>
            </a:r>
            <a:endParaRPr lang="es-ES" sz="1500" dirty="0" smtClean="0">
              <a:solidFill>
                <a:srgbClr val="1F4E79"/>
              </a:solidFill>
              <a:latin typeface="Times New Roman" panose="02020603050405020304" pitchFamily="18" charset="0"/>
              <a:ea typeface="Times New Roman" panose="02020603050405020304" pitchFamily="18" charset="0"/>
            </a:endParaRPr>
          </a:p>
          <a:p>
            <a:pPr>
              <a:lnSpc>
                <a:spcPct val="150000"/>
              </a:lnSpc>
            </a:pPr>
            <a:endParaRPr lang="es-ES" sz="1500" dirty="0">
              <a:solidFill>
                <a:srgbClr val="1F4E79"/>
              </a:solidFill>
              <a:latin typeface="Times New Roman" panose="02020603050405020304" pitchFamily="18" charset="0"/>
              <a:ea typeface="Times New Roman" panose="02020603050405020304" pitchFamily="18" charset="0"/>
            </a:endParaRPr>
          </a:p>
          <a:p>
            <a:pPr>
              <a:lnSpc>
                <a:spcPct val="150000"/>
              </a:lnSpc>
            </a:pPr>
            <a:r>
              <a:rPr lang="es-ES" sz="1500" dirty="0" smtClean="0">
                <a:solidFill>
                  <a:srgbClr val="1F4E79"/>
                </a:solidFill>
                <a:latin typeface="Times New Roman" panose="02020603050405020304" pitchFamily="18" charset="0"/>
                <a:ea typeface="Times New Roman" panose="02020603050405020304" pitchFamily="18" charset="0"/>
              </a:rPr>
              <a:t>Refuerza </a:t>
            </a:r>
            <a:r>
              <a:rPr lang="es-ES" sz="1500" dirty="0">
                <a:solidFill>
                  <a:srgbClr val="1F4E79"/>
                </a:solidFill>
                <a:latin typeface="Times New Roman" panose="02020603050405020304" pitchFamily="18" charset="0"/>
                <a:ea typeface="Times New Roman" panose="02020603050405020304" pitchFamily="18" charset="0"/>
              </a:rPr>
              <a:t>la decisión la circunstancia de que el intento fallido de incorporación de la pericial sucedió antes de la fecha fijada para la audiencia final. </a:t>
            </a:r>
            <a:endParaRPr lang="es-AR" sz="1500" dirty="0">
              <a:latin typeface="Times New Roman" panose="02020603050405020304" pitchFamily="18" charset="0"/>
              <a:ea typeface="Times New Roman" panose="02020603050405020304" pitchFamily="18" charset="0"/>
            </a:endParaRPr>
          </a:p>
          <a:p>
            <a:pPr>
              <a:lnSpc>
                <a:spcPct val="150000"/>
              </a:lnSpc>
            </a:pPr>
            <a:r>
              <a:rPr lang="es-AR" sz="1500" dirty="0">
                <a:solidFill>
                  <a:srgbClr val="1F4E79"/>
                </a:solidFill>
                <a:latin typeface="Garamond" panose="02020404030301010803" pitchFamily="18" charset="0"/>
                <a:ea typeface="Times New Roman" panose="02020603050405020304" pitchFamily="18" charset="0"/>
              </a:rPr>
              <a:t>1ra CC 1 </a:t>
            </a:r>
            <a:r>
              <a:rPr lang="es-AR" sz="1500" dirty="0" smtClean="0">
                <a:solidFill>
                  <a:srgbClr val="1F4E79"/>
                </a:solidFill>
                <a:latin typeface="Garamond" panose="02020404030301010803" pitchFamily="18" charset="0"/>
                <a:ea typeface="Times New Roman" panose="02020603050405020304" pitchFamily="18" charset="0"/>
              </a:rPr>
              <a:t>CJ CUIJ</a:t>
            </a:r>
            <a:r>
              <a:rPr lang="es-AR" sz="1500" dirty="0">
                <a:solidFill>
                  <a:srgbClr val="1F4E79"/>
                </a:solidFill>
                <a:latin typeface="Garamond" panose="02020404030301010803" pitchFamily="18" charset="0"/>
                <a:ea typeface="Times New Roman" panose="02020603050405020304" pitchFamily="18" charset="0"/>
              </a:rPr>
              <a:t>: 13-04865123-7( (010301-55145</a:t>
            </a:r>
            <a:r>
              <a:rPr lang="es-AR" sz="1500" dirty="0" smtClean="0">
                <a:solidFill>
                  <a:srgbClr val="1F4E79"/>
                </a:solidFill>
                <a:latin typeface="Garamond" panose="02020404030301010803" pitchFamily="18" charset="0"/>
                <a:ea typeface="Times New Roman" panose="02020603050405020304" pitchFamily="18" charset="0"/>
              </a:rPr>
              <a:t>)) ARUANI </a:t>
            </a:r>
            <a:r>
              <a:rPr lang="es-AR" sz="1500" dirty="0">
                <a:solidFill>
                  <a:srgbClr val="1F4E79"/>
                </a:solidFill>
                <a:latin typeface="Garamond" panose="02020404030301010803" pitchFamily="18" charset="0"/>
                <a:ea typeface="Times New Roman" panose="02020603050405020304" pitchFamily="18" charset="0"/>
              </a:rPr>
              <a:t>CAMARDELLA </a:t>
            </a:r>
            <a:r>
              <a:rPr lang="es-AR" sz="1500" dirty="0" smtClean="0">
                <a:solidFill>
                  <a:srgbClr val="1F4E79"/>
                </a:solidFill>
                <a:latin typeface="Garamond" panose="02020404030301010803" pitchFamily="18" charset="0"/>
                <a:ea typeface="Times New Roman" panose="02020603050405020304" pitchFamily="18" charset="0"/>
              </a:rPr>
              <a:t> 20/02/2020</a:t>
            </a:r>
            <a:endParaRPr lang="es-AR" sz="1500" dirty="0">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323527" y="1161277"/>
            <a:ext cx="8182048" cy="477054"/>
          </a:xfrm>
          <a:prstGeom prst="rect">
            <a:avLst/>
          </a:prstGeom>
        </p:spPr>
        <p:txBody>
          <a:bodyPr wrap="none">
            <a:spAutoFit/>
          </a:bodyPr>
          <a:lstStyle/>
          <a:p>
            <a:r>
              <a:rPr lang="es-AR" sz="2500" b="1" dirty="0" smtClean="0">
                <a:solidFill>
                  <a:srgbClr val="C00000"/>
                </a:solidFill>
              </a:rPr>
              <a:t>DICTAMEN PRESENTADO FUERA DEL PLAZO</a:t>
            </a:r>
          </a:p>
        </p:txBody>
      </p:sp>
    </p:spTree>
    <p:extLst>
      <p:ext uri="{BB962C8B-B14F-4D97-AF65-F5344CB8AC3E}">
        <p14:creationId xmlns:p14="http://schemas.microsoft.com/office/powerpoint/2010/main" val="203993077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737124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PLAZO PARA DICTAMINAR</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spcAft>
                <a:spcPts val="0"/>
              </a:spcAft>
            </a:pPr>
            <a:r>
              <a:rPr lang="es-AR" sz="1600" dirty="0">
                <a:solidFill>
                  <a:srgbClr val="1F4E79"/>
                </a:solidFill>
                <a:latin typeface="Arial" panose="020B0604020202020204" pitchFamily="34" charset="0"/>
                <a:ea typeface="Calibri" panose="020F0502020204030204" pitchFamily="34" charset="0"/>
              </a:rPr>
              <a:t>Si bien el art. 173 inc. g) Código Procesal Civil, Comercial y Tributario prevé que podrá ser ampliado el plazo dentro del cual deba producirse toda la prueba que no deba rendirse en la audiencia final por única vez, hay supuestos específicos que permiten al juez apartarse del mismo. </a:t>
            </a:r>
            <a:endParaRPr lang="es-AR" sz="1600" dirty="0" smtClean="0">
              <a:solidFill>
                <a:srgbClr val="1F4E79"/>
              </a:solidFill>
              <a:latin typeface="Arial" panose="020B0604020202020204" pitchFamily="34" charset="0"/>
              <a:ea typeface="Calibri" panose="020F0502020204030204" pitchFamily="34" charset="0"/>
            </a:endParaRPr>
          </a:p>
          <a:p>
            <a:pPr algn="just">
              <a:lnSpc>
                <a:spcPct val="150000"/>
              </a:lnSpc>
              <a:spcAft>
                <a:spcPts val="0"/>
              </a:spcAft>
            </a:pPr>
            <a:r>
              <a:rPr lang="es-AR" sz="1600" dirty="0" smtClean="0">
                <a:solidFill>
                  <a:srgbClr val="1F4E79"/>
                </a:solidFill>
                <a:latin typeface="Arial" panose="020B0604020202020204" pitchFamily="34" charset="0"/>
                <a:ea typeface="Calibri" panose="020F0502020204030204" pitchFamily="34" charset="0"/>
              </a:rPr>
              <a:t>En </a:t>
            </a:r>
            <a:r>
              <a:rPr lang="es-AR" sz="1600" dirty="0">
                <a:solidFill>
                  <a:srgbClr val="1F4E79"/>
                </a:solidFill>
                <a:latin typeface="Arial" panose="020B0604020202020204" pitchFamily="34" charset="0"/>
                <a:ea typeface="Calibri" panose="020F0502020204030204" pitchFamily="34" charset="0"/>
              </a:rPr>
              <a:t>efecto, en aquellos casos donde se encuentren en juego el Interés Superior del Niño, Niña y Adolescente y el principio de la reparación plena (art. 1740 Código Civil y Comercial de la Nación) podrían habilitar al juez a ampliar excepcionalmente el plazo por segunda vez.</a:t>
            </a:r>
            <a:endParaRPr lang="es-AR" sz="1600" dirty="0">
              <a:solidFill>
                <a:srgbClr val="000000"/>
              </a:solidFill>
              <a:latin typeface="Times New Roman" panose="02020603050405020304" pitchFamily="18" charset="0"/>
              <a:ea typeface="Calibri" panose="020F0502020204030204" pitchFamily="34" charset="0"/>
            </a:endParaRPr>
          </a:p>
          <a:p>
            <a:pPr algn="just">
              <a:lnSpc>
                <a:spcPct val="150000"/>
              </a:lnSpc>
              <a:spcAft>
                <a:spcPts val="0"/>
              </a:spcAft>
            </a:pPr>
            <a:r>
              <a:rPr lang="es-AR" sz="1600" dirty="0" smtClean="0">
                <a:solidFill>
                  <a:srgbClr val="1F4E79"/>
                </a:solidFill>
                <a:latin typeface="Arial" panose="020B0604020202020204" pitchFamily="34" charset="0"/>
                <a:ea typeface="Calibri" panose="020F0502020204030204" pitchFamily="34" charset="0"/>
              </a:rPr>
              <a:t>Privar </a:t>
            </a:r>
            <a:r>
              <a:rPr lang="es-AR" sz="1600" dirty="0">
                <a:solidFill>
                  <a:srgbClr val="1F4E79"/>
                </a:solidFill>
                <a:latin typeface="Arial" panose="020B0604020202020204" pitchFamily="34" charset="0"/>
                <a:ea typeface="Calibri" panose="020F0502020204030204" pitchFamily="34" charset="0"/>
              </a:rPr>
              <a:t>en este proceso de una prueba fundamental como es la oftalmológica afectaría severamente el interés superior del niño, avalando desde la justicia un mero rigor formal sin ponderación convencional (de) las normas procesales</a:t>
            </a:r>
            <a:r>
              <a:rPr lang="es-AR" sz="1600" dirty="0" smtClean="0">
                <a:solidFill>
                  <a:srgbClr val="1F4E79"/>
                </a:solidFill>
                <a:latin typeface="Arial" panose="020B0604020202020204" pitchFamily="34" charset="0"/>
                <a:ea typeface="Calibri" panose="020F0502020204030204" pitchFamily="34" charset="0"/>
              </a:rPr>
              <a:t>”</a:t>
            </a:r>
          </a:p>
          <a:p>
            <a:pPr algn="just">
              <a:lnSpc>
                <a:spcPct val="150000"/>
              </a:lnSpc>
              <a:spcAft>
                <a:spcPts val="0"/>
              </a:spcAft>
            </a:pPr>
            <a:endParaRPr lang="es-AR" sz="1600" dirty="0">
              <a:solidFill>
                <a:srgbClr val="000000"/>
              </a:solidFill>
              <a:latin typeface="Times New Roman" panose="02020603050405020304" pitchFamily="18" charset="0"/>
              <a:ea typeface="Calibri" panose="020F0502020204030204" pitchFamily="34" charset="0"/>
            </a:endParaRPr>
          </a:p>
          <a:p>
            <a:pPr algn="just">
              <a:lnSpc>
                <a:spcPct val="150000"/>
              </a:lnSpc>
              <a:spcAft>
                <a:spcPts val="0"/>
              </a:spcAft>
            </a:pPr>
            <a:r>
              <a:rPr lang="es-AR" sz="1200" dirty="0" err="1">
                <a:solidFill>
                  <a:srgbClr val="1F4E79"/>
                </a:solidFill>
                <a:latin typeface="Arial" panose="020B0604020202020204" pitchFamily="34" charset="0"/>
                <a:ea typeface="Calibri" panose="020F0502020204030204" pitchFamily="34" charset="0"/>
              </a:rPr>
              <a:t>Expte</a:t>
            </a:r>
            <a:r>
              <a:rPr lang="es-AR" sz="1200" dirty="0">
                <a:solidFill>
                  <a:srgbClr val="1F4E79"/>
                </a:solidFill>
                <a:latin typeface="Arial" panose="020B0604020202020204" pitchFamily="34" charset="0"/>
                <a:ea typeface="Calibri" panose="020F0502020204030204" pitchFamily="34" charset="0"/>
              </a:rPr>
              <a:t>.: 54235 - M., S. V. Y B., C. A. POR SI Y P.S.H.M. B., R. M. C/ DIRECCION GENERAL DE ESCUELAS (D.G.E.) Y </a:t>
            </a:r>
            <a:r>
              <a:rPr lang="es-AR" sz="1200" dirty="0" err="1">
                <a:solidFill>
                  <a:srgbClr val="1F4E79"/>
                </a:solidFill>
                <a:latin typeface="Arial" panose="020B0604020202020204" pitchFamily="34" charset="0"/>
                <a:ea typeface="Calibri" panose="020F0502020204030204" pitchFamily="34" charset="0"/>
              </a:rPr>
              <a:t>OTS.Fecha</a:t>
            </a:r>
            <a:r>
              <a:rPr lang="es-AR" sz="1200" dirty="0">
                <a:solidFill>
                  <a:srgbClr val="1F4E79"/>
                </a:solidFill>
                <a:latin typeface="Arial" panose="020B0604020202020204" pitchFamily="34" charset="0"/>
                <a:ea typeface="Calibri" panose="020F0502020204030204" pitchFamily="34" charset="0"/>
              </a:rPr>
              <a:t>: 17/12/2019Tribunal: 2° CÁMARA EN LO CIVIL - PRIMERA </a:t>
            </a:r>
            <a:r>
              <a:rPr lang="es-AR" sz="1200" dirty="0" err="1">
                <a:solidFill>
                  <a:srgbClr val="1F4E79"/>
                </a:solidFill>
                <a:latin typeface="Arial" panose="020B0604020202020204" pitchFamily="34" charset="0"/>
                <a:ea typeface="Calibri" panose="020F0502020204030204" pitchFamily="34" charset="0"/>
              </a:rPr>
              <a:t>CIRCUNSCRIPCIÓNMagistrado</a:t>
            </a:r>
            <a:r>
              <a:rPr lang="es-AR" sz="1200" dirty="0">
                <a:solidFill>
                  <a:srgbClr val="1F4E79"/>
                </a:solidFill>
                <a:latin typeface="Arial" panose="020B0604020202020204" pitchFamily="34" charset="0"/>
                <a:ea typeface="Calibri" panose="020F0502020204030204" pitchFamily="34" charset="0"/>
              </a:rPr>
              <a:t>/s: FURLOTTI - CARABAJAL MOLINA - MARSALA</a:t>
            </a:r>
            <a:endParaRPr lang="es-AR" sz="1600" dirty="0">
              <a:solidFill>
                <a:srgbClr val="000000"/>
              </a:solidFill>
              <a:latin typeface="Times New Roman" panose="02020603050405020304" pitchFamily="18" charset="0"/>
              <a:ea typeface="Calibri" panose="020F0502020204030204" pitchFamily="34"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323527" y="1161277"/>
            <a:ext cx="7943200" cy="477054"/>
          </a:xfrm>
          <a:prstGeom prst="rect">
            <a:avLst/>
          </a:prstGeom>
        </p:spPr>
        <p:txBody>
          <a:bodyPr wrap="none">
            <a:spAutoFit/>
          </a:bodyPr>
          <a:lstStyle/>
          <a:p>
            <a:r>
              <a:rPr lang="es-AR" sz="2500" b="1" dirty="0" smtClean="0">
                <a:solidFill>
                  <a:srgbClr val="C00000"/>
                </a:solidFill>
              </a:rPr>
              <a:t>AMPLIACIÒN DE PLAZO POR SEGUNDA VEZ</a:t>
            </a:r>
          </a:p>
        </p:txBody>
      </p:sp>
    </p:spTree>
    <p:extLst>
      <p:ext uri="{BB962C8B-B14F-4D97-AF65-F5344CB8AC3E}">
        <p14:creationId xmlns:p14="http://schemas.microsoft.com/office/powerpoint/2010/main" val="104704896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13003" y="1161277"/>
            <a:ext cx="8879475" cy="4131900"/>
          </a:xfrm>
          <a:prstGeom prst="rect">
            <a:avLst/>
          </a:prstGeom>
        </p:spPr>
        <p:txBody>
          <a:bodyPr wrap="square">
            <a:spAutoFit/>
          </a:bodyPr>
          <a:lstStyle/>
          <a:p>
            <a:pPr algn="just">
              <a:lnSpc>
                <a:spcPct val="150000"/>
              </a:lnSpc>
              <a:spcAft>
                <a:spcPts val="0"/>
              </a:spcAft>
            </a:pPr>
            <a:r>
              <a:rPr lang="es-AR" sz="2500" b="1" dirty="0">
                <a:latin typeface="Arial" panose="020B0604020202020204" pitchFamily="34" charset="0"/>
                <a:ea typeface="Calibri" panose="020F0502020204030204" pitchFamily="34" charset="0"/>
                <a:cs typeface="Times New Roman" panose="02020603050405020304" pitchFamily="18" charset="0"/>
              </a:rPr>
              <a:t>ART. 183 </a:t>
            </a:r>
            <a:r>
              <a:rPr lang="es-AR" sz="2500" b="1" dirty="0" smtClean="0">
                <a:latin typeface="Arial" panose="020B0604020202020204" pitchFamily="34" charset="0"/>
                <a:ea typeface="Calibri" panose="020F0502020204030204" pitchFamily="34" charset="0"/>
                <a:cs typeface="Times New Roman" panose="02020603050405020304" pitchFamily="18" charset="0"/>
              </a:rPr>
              <a:t>III</a:t>
            </a:r>
            <a:r>
              <a:rPr lang="es-AR" sz="2500" dirty="0" smtClean="0">
                <a:latin typeface="Arial" panose="020B0604020202020204" pitchFamily="34" charset="0"/>
                <a:ea typeface="Calibri" panose="020F0502020204030204" pitchFamily="34" charset="0"/>
                <a:cs typeface="Times New Roman" panose="02020603050405020304" pitchFamily="18" charset="0"/>
              </a:rPr>
              <a:t> </a:t>
            </a:r>
            <a:r>
              <a:rPr lang="es-AR" sz="2500" dirty="0">
                <a:latin typeface="Arial" panose="020B0604020202020204" pitchFamily="34" charset="0"/>
                <a:ea typeface="Calibri" panose="020F0502020204030204" pitchFamily="34" charset="0"/>
                <a:cs typeface="Times New Roman" panose="02020603050405020304" pitchFamily="18" charset="0"/>
              </a:rPr>
              <a:t>El dictamen deberá </a:t>
            </a:r>
            <a:r>
              <a:rPr lang="es-AR" sz="2500" dirty="0" smtClean="0">
                <a:latin typeface="Arial" panose="020B0604020202020204" pitchFamily="34" charset="0"/>
                <a:ea typeface="Calibri" panose="020F0502020204030204" pitchFamily="34" charset="0"/>
                <a:cs typeface="Times New Roman" panose="02020603050405020304" pitchFamily="18" charset="0"/>
              </a:rPr>
              <a:t>ser:</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s-AR" sz="2500" b="1" dirty="0" smtClean="0">
                <a:latin typeface="Arial" panose="020B0604020202020204" pitchFamily="34" charset="0"/>
                <a:ea typeface="Calibri" panose="020F0502020204030204" pitchFamily="34" charset="0"/>
                <a:cs typeface="Times New Roman" panose="02020603050405020304" pitchFamily="18" charset="0"/>
              </a:rPr>
              <a:t>imparcial</a:t>
            </a:r>
            <a:r>
              <a:rPr lang="es-AR" sz="2500" dirty="0" smtClean="0">
                <a:latin typeface="Arial" panose="020B0604020202020204" pitchFamily="34" charset="0"/>
                <a:ea typeface="Calibri" panose="020F0502020204030204" pitchFamily="34" charset="0"/>
                <a:cs typeface="Times New Roman" panose="02020603050405020304" pitchFamily="18" charset="0"/>
              </a:rPr>
              <a:t> </a:t>
            </a:r>
          </a:p>
          <a:p>
            <a:pPr marL="342900" indent="-342900" algn="just">
              <a:lnSpc>
                <a:spcPct val="150000"/>
              </a:lnSpc>
              <a:spcAft>
                <a:spcPts val="0"/>
              </a:spcAft>
              <a:buFont typeface="Arial" panose="020B0604020202020204" pitchFamily="34" charset="0"/>
              <a:buChar char="•"/>
            </a:pPr>
            <a:r>
              <a:rPr lang="es-AR" sz="2500" dirty="0" smtClean="0">
                <a:latin typeface="Arial" panose="020B0604020202020204" pitchFamily="34" charset="0"/>
                <a:ea typeface="Calibri" panose="020F0502020204030204" pitchFamily="34" charset="0"/>
                <a:cs typeface="Times New Roman" panose="02020603050405020304" pitchFamily="18" charset="0"/>
              </a:rPr>
              <a:t>detallar </a:t>
            </a:r>
            <a:r>
              <a:rPr lang="es-AR" sz="2500" dirty="0">
                <a:latin typeface="Arial" panose="020B0604020202020204" pitchFamily="34" charset="0"/>
                <a:ea typeface="Calibri" panose="020F0502020204030204" pitchFamily="34" charset="0"/>
                <a:cs typeface="Times New Roman" panose="02020603050405020304" pitchFamily="18" charset="0"/>
              </a:rPr>
              <a:t>los </a:t>
            </a:r>
            <a:r>
              <a:rPr lang="es-AR" sz="2500" b="1" dirty="0">
                <a:latin typeface="Arial" panose="020B0604020202020204" pitchFamily="34" charset="0"/>
                <a:ea typeface="Calibri" panose="020F0502020204030204" pitchFamily="34" charset="0"/>
                <a:cs typeface="Times New Roman" panose="02020603050405020304" pitchFamily="18" charset="0"/>
              </a:rPr>
              <a:t>principios científicos</a:t>
            </a:r>
            <a:r>
              <a:rPr lang="es-AR" sz="2500" dirty="0">
                <a:latin typeface="Arial" panose="020B0604020202020204" pitchFamily="34" charset="0"/>
                <a:ea typeface="Calibri" panose="020F0502020204030204" pitchFamily="34" charset="0"/>
                <a:cs typeface="Times New Roman" panose="02020603050405020304" pitchFamily="18" charset="0"/>
              </a:rPr>
              <a:t> o </a:t>
            </a:r>
            <a:r>
              <a:rPr lang="es-AR" sz="2500" dirty="0" smtClean="0">
                <a:latin typeface="Arial" panose="020B0604020202020204" pitchFamily="34" charset="0"/>
                <a:ea typeface="Calibri" panose="020F0502020204030204" pitchFamily="34" charset="0"/>
                <a:cs typeface="Times New Roman" panose="02020603050405020304" pitchFamily="18" charset="0"/>
              </a:rPr>
              <a:t>prácticos</a:t>
            </a:r>
          </a:p>
          <a:p>
            <a:pPr marL="342900" indent="-342900" algn="just">
              <a:lnSpc>
                <a:spcPct val="150000"/>
              </a:lnSpc>
              <a:spcAft>
                <a:spcPts val="0"/>
              </a:spcAft>
              <a:buFont typeface="Arial" panose="020B0604020202020204" pitchFamily="34" charset="0"/>
              <a:buChar char="•"/>
            </a:pPr>
            <a:r>
              <a:rPr lang="es-AR" sz="2500" dirty="0">
                <a:latin typeface="Arial" panose="020B0604020202020204" pitchFamily="34" charset="0"/>
                <a:ea typeface="Calibri" panose="020F0502020204030204" pitchFamily="34" charset="0"/>
                <a:cs typeface="Times New Roman" panose="02020603050405020304" pitchFamily="18" charset="0"/>
              </a:rPr>
              <a:t>d</a:t>
            </a:r>
            <a:r>
              <a:rPr lang="es-AR" sz="2500" dirty="0" smtClean="0">
                <a:latin typeface="Arial" panose="020B0604020202020204" pitchFamily="34" charset="0"/>
                <a:ea typeface="Calibri" panose="020F0502020204030204" pitchFamily="34" charset="0"/>
                <a:cs typeface="Times New Roman" panose="02020603050405020304" pitchFamily="18" charset="0"/>
              </a:rPr>
              <a:t>etallar </a:t>
            </a:r>
            <a:r>
              <a:rPr lang="es-AR" sz="2500" b="1" dirty="0" smtClean="0">
                <a:latin typeface="Arial" panose="020B0604020202020204" pitchFamily="34" charset="0"/>
                <a:ea typeface="Calibri" panose="020F0502020204030204" pitchFamily="34" charset="0"/>
                <a:cs typeface="Times New Roman" panose="02020603050405020304" pitchFamily="18" charset="0"/>
              </a:rPr>
              <a:t>operaciones </a:t>
            </a:r>
            <a:r>
              <a:rPr lang="es-AR" sz="2500" b="1" dirty="0">
                <a:latin typeface="Arial" panose="020B0604020202020204" pitchFamily="34" charset="0"/>
                <a:ea typeface="Calibri" panose="020F0502020204030204" pitchFamily="34" charset="0"/>
                <a:cs typeface="Times New Roman" panose="02020603050405020304" pitchFamily="18" charset="0"/>
              </a:rPr>
              <a:t>experimentales </a:t>
            </a:r>
            <a:r>
              <a:rPr lang="es-AR" sz="2500" b="1" dirty="0" smtClean="0">
                <a:latin typeface="Arial" panose="020B0604020202020204" pitchFamily="34" charset="0"/>
                <a:ea typeface="Calibri" panose="020F0502020204030204" pitchFamily="34" charset="0"/>
                <a:cs typeface="Times New Roman" panose="02020603050405020304" pitchFamily="18" charset="0"/>
              </a:rPr>
              <a:t>o  técnicas</a:t>
            </a:r>
          </a:p>
          <a:p>
            <a:pPr marL="342900" indent="-342900" algn="just">
              <a:lnSpc>
                <a:spcPct val="150000"/>
              </a:lnSpc>
              <a:spcAft>
                <a:spcPts val="0"/>
              </a:spcAft>
              <a:buFont typeface="Arial" panose="020B0604020202020204" pitchFamily="34" charset="0"/>
              <a:buChar char="•"/>
            </a:pPr>
            <a:r>
              <a:rPr lang="es-AR" sz="2500" dirty="0" smtClean="0">
                <a:latin typeface="Arial" panose="020B0604020202020204" pitchFamily="34" charset="0"/>
                <a:ea typeface="Calibri" panose="020F0502020204030204" pitchFamily="34" charset="0"/>
                <a:cs typeface="Times New Roman" panose="02020603050405020304" pitchFamily="18" charset="0"/>
              </a:rPr>
              <a:t>en que </a:t>
            </a:r>
            <a:r>
              <a:rPr lang="es-AR" sz="2500" dirty="0">
                <a:latin typeface="Arial" panose="020B0604020202020204" pitchFamily="34" charset="0"/>
                <a:ea typeface="Calibri" panose="020F0502020204030204" pitchFamily="34" charset="0"/>
                <a:cs typeface="Times New Roman" panose="02020603050405020304" pitchFamily="18" charset="0"/>
              </a:rPr>
              <a:t>se </a:t>
            </a:r>
            <a:r>
              <a:rPr lang="es-AR" sz="2500" dirty="0" smtClean="0">
                <a:latin typeface="Arial" panose="020B0604020202020204" pitchFamily="34" charset="0"/>
                <a:ea typeface="Calibri" panose="020F0502020204030204" pitchFamily="34" charset="0"/>
                <a:cs typeface="Times New Roman" panose="02020603050405020304" pitchFamily="18" charset="0"/>
              </a:rPr>
              <a:t>funde </a:t>
            </a:r>
            <a:r>
              <a:rPr lang="es-AR" sz="2500" dirty="0" smtClean="0">
                <a:solidFill>
                  <a:srgbClr val="00B050"/>
                </a:solidFill>
                <a:latin typeface="Arial" panose="020B0604020202020204" pitchFamily="34" charset="0"/>
                <a:ea typeface="Calibri" panose="020F0502020204030204" pitchFamily="34" charset="0"/>
                <a:cs typeface="Times New Roman" panose="02020603050405020304" pitchFamily="18" charset="0"/>
              </a:rPr>
              <a:t>(FUNDADO – NO OPINIÓN SUBJETIVA)</a:t>
            </a:r>
          </a:p>
          <a:p>
            <a:pPr marL="342900" indent="-342900" algn="just">
              <a:lnSpc>
                <a:spcPct val="150000"/>
              </a:lnSpc>
              <a:spcAft>
                <a:spcPts val="0"/>
              </a:spcAft>
              <a:buFont typeface="Arial" panose="020B0604020202020204" pitchFamily="34" charset="0"/>
              <a:buChar char="•"/>
            </a:pPr>
            <a:r>
              <a:rPr lang="es-AR" sz="2500" b="1" dirty="0" smtClean="0">
                <a:latin typeface="Arial" panose="020B0604020202020204" pitchFamily="34" charset="0"/>
                <a:ea typeface="Calibri" panose="020F0502020204030204" pitchFamily="34" charset="0"/>
                <a:cs typeface="Times New Roman" panose="02020603050405020304" pitchFamily="18" charset="0"/>
              </a:rPr>
              <a:t>conclusiones</a:t>
            </a:r>
            <a:r>
              <a:rPr lang="es-AR" sz="2500" dirty="0" smtClean="0">
                <a:latin typeface="Arial" panose="020B0604020202020204" pitchFamily="34" charset="0"/>
                <a:ea typeface="Calibri" panose="020F0502020204030204" pitchFamily="34" charset="0"/>
                <a:cs typeface="Times New Roman" panose="02020603050405020304" pitchFamily="18" charset="0"/>
              </a:rPr>
              <a:t> </a:t>
            </a:r>
            <a:r>
              <a:rPr lang="es-AR" sz="2500" dirty="0">
                <a:latin typeface="Arial" panose="020B0604020202020204" pitchFamily="34" charset="0"/>
                <a:ea typeface="Calibri" panose="020F0502020204030204" pitchFamily="34" charset="0"/>
                <a:cs typeface="Times New Roman" panose="02020603050405020304" pitchFamily="18" charset="0"/>
              </a:rPr>
              <a:t>respecto a cada punto sometido.</a:t>
            </a:r>
            <a:endParaRPr lang="es-AR" sz="2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068276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13003" y="764704"/>
            <a:ext cx="8879475" cy="6709529"/>
          </a:xfrm>
          <a:prstGeom prst="rect">
            <a:avLst/>
          </a:prstGeom>
        </p:spPr>
        <p:txBody>
          <a:bodyPr wrap="square">
            <a:spAutoFit/>
          </a:bodyPr>
          <a:lstStyle/>
          <a:p>
            <a:pPr algn="ctr">
              <a:lnSpc>
                <a:spcPct val="150000"/>
              </a:lnSpc>
              <a:spcAft>
                <a:spcPts val="0"/>
              </a:spcAft>
            </a:pPr>
            <a:r>
              <a:rPr lang="es-AR" sz="2500" b="1" dirty="0" smtClean="0">
                <a:latin typeface="Arial" panose="020B0604020202020204" pitchFamily="34" charset="0"/>
                <a:ea typeface="Calibri" panose="020F0502020204030204" pitchFamily="34" charset="0"/>
                <a:cs typeface="Times New Roman" panose="02020603050405020304" pitchFamily="18" charset="0"/>
              </a:rPr>
              <a:t>NO FUNDARSE EXCLUSIVAMENTE EN ANAMNESIS</a:t>
            </a:r>
          </a:p>
          <a:p>
            <a:endParaRPr lang="es-AR" sz="1500" dirty="0" smtClean="0"/>
          </a:p>
          <a:p>
            <a:r>
              <a:rPr lang="es-AR" sz="2000" dirty="0" smtClean="0">
                <a:solidFill>
                  <a:srgbClr val="0070C0"/>
                </a:solidFill>
              </a:rPr>
              <a:t>Los datos constatados por anamnesis, pueden ser relevantes para un médico, pero no lo son en una causa judicial donde la prueba debe ser objetivada lo más posible y las conclusiones dirimentes no pueden fundarse exclusivamente en los dichos de una parte.</a:t>
            </a:r>
          </a:p>
          <a:p>
            <a:r>
              <a:rPr lang="es-AR" sz="2000" dirty="0" smtClean="0">
                <a:solidFill>
                  <a:srgbClr val="0070C0"/>
                </a:solidFill>
              </a:rPr>
              <a:t>1ª CC, 1 CJ, autos </a:t>
            </a:r>
            <a:r>
              <a:rPr lang="es-AR" sz="2000" dirty="0" err="1" smtClean="0">
                <a:solidFill>
                  <a:srgbClr val="0070C0"/>
                </a:solidFill>
              </a:rPr>
              <a:t>nª</a:t>
            </a:r>
            <a:r>
              <a:rPr lang="es-AR" sz="2000" dirty="0" smtClean="0">
                <a:solidFill>
                  <a:srgbClr val="0070C0"/>
                </a:solidFill>
              </a:rPr>
              <a:t> 50,707, “TOLABA”, 15/12/2014</a:t>
            </a:r>
            <a:endParaRPr lang="es-AR" sz="2000" dirty="0">
              <a:solidFill>
                <a:srgbClr val="0070C0"/>
              </a:solidFill>
            </a:endParaRPr>
          </a:p>
          <a:p>
            <a:endParaRPr lang="es-AR" sz="1500" dirty="0" smtClean="0">
              <a:solidFill>
                <a:srgbClr val="0070C0"/>
              </a:solidFill>
            </a:endParaRPr>
          </a:p>
          <a:p>
            <a:endParaRPr lang="es-AR" sz="1500" dirty="0">
              <a:solidFill>
                <a:srgbClr val="0070C0"/>
              </a:solidFill>
            </a:endParaRPr>
          </a:p>
          <a:p>
            <a:r>
              <a:rPr lang="es-AR" sz="1500" dirty="0" smtClean="0">
                <a:solidFill>
                  <a:srgbClr val="0070C0"/>
                </a:solidFill>
              </a:rPr>
              <a:t>La </a:t>
            </a:r>
            <a:r>
              <a:rPr lang="es-AR" sz="1500" dirty="0">
                <a:solidFill>
                  <a:srgbClr val="0070C0"/>
                </a:solidFill>
              </a:rPr>
              <a:t>pericia médica carece de la fuerza </a:t>
            </a:r>
            <a:r>
              <a:rPr lang="es-AR" sz="1500" dirty="0" err="1">
                <a:solidFill>
                  <a:srgbClr val="0070C0"/>
                </a:solidFill>
              </a:rPr>
              <a:t>convictiva</a:t>
            </a:r>
            <a:r>
              <a:rPr lang="es-AR" sz="1500" dirty="0">
                <a:solidFill>
                  <a:srgbClr val="0070C0"/>
                </a:solidFill>
              </a:rPr>
              <a:t> suficiente como para otorgarle eficacia probatoria, ya que tiene como principal soporte los dichos del trabajador, sin fundamentar sus conclusiones en principios técnicos ni </a:t>
            </a:r>
            <a:r>
              <a:rPr lang="es-AR" sz="1500" dirty="0" smtClean="0">
                <a:solidFill>
                  <a:srgbClr val="0070C0"/>
                </a:solidFill>
              </a:rPr>
              <a:t>científicos</a:t>
            </a:r>
          </a:p>
          <a:p>
            <a:r>
              <a:rPr lang="es-AR" sz="1500" dirty="0" err="1" smtClean="0">
                <a:solidFill>
                  <a:srgbClr val="0070C0"/>
                </a:solidFill>
              </a:rPr>
              <a:t>Expte</a:t>
            </a:r>
            <a:r>
              <a:rPr lang="es-AR" sz="1500" dirty="0">
                <a:solidFill>
                  <a:srgbClr val="0070C0"/>
                </a:solidFill>
              </a:rPr>
              <a:t>.: 13-04036035-7/1 - SOTO OLGA ANA ROXANA EN J SOTO OLGA ANA ROXANA C/ PROVINCIA ART SA P/ ACCIDENTE P/ RECURSO EXTRAORDINARIO </a:t>
            </a:r>
            <a:r>
              <a:rPr lang="es-AR" sz="1500" dirty="0" err="1">
                <a:solidFill>
                  <a:srgbClr val="0070C0"/>
                </a:solidFill>
              </a:rPr>
              <a:t>PROVINCIALFecha</a:t>
            </a:r>
            <a:r>
              <a:rPr lang="es-AR" sz="1500" dirty="0">
                <a:solidFill>
                  <a:srgbClr val="0070C0"/>
                </a:solidFill>
              </a:rPr>
              <a:t>: 20/04/2022 - </a:t>
            </a:r>
            <a:r>
              <a:rPr lang="es-AR" sz="1500" dirty="0" err="1">
                <a:solidFill>
                  <a:srgbClr val="0070C0"/>
                </a:solidFill>
              </a:rPr>
              <a:t>SENTENCIATribunal</a:t>
            </a:r>
            <a:r>
              <a:rPr lang="es-AR" sz="1500" dirty="0">
                <a:solidFill>
                  <a:srgbClr val="0070C0"/>
                </a:solidFill>
              </a:rPr>
              <a:t>: SUPREMA CORTE - SALA N° 2Magistrado/s: VALERIO - ADARO </a:t>
            </a:r>
            <a:r>
              <a:rPr lang="es-AR" sz="1500" dirty="0" smtClean="0">
                <a:solidFill>
                  <a:srgbClr val="0070C0"/>
                </a:solidFill>
              </a:rPr>
              <a:t>– PALERMO</a:t>
            </a:r>
          </a:p>
          <a:p>
            <a:endParaRPr lang="es-AR" sz="1500" dirty="0">
              <a:solidFill>
                <a:srgbClr val="0070C0"/>
              </a:solidFill>
            </a:endParaRPr>
          </a:p>
          <a:p>
            <a:endParaRPr lang="es-AR" sz="1500" dirty="0" smtClean="0">
              <a:solidFill>
                <a:srgbClr val="0070C0"/>
              </a:solidFill>
            </a:endParaRPr>
          </a:p>
          <a:p>
            <a:r>
              <a:rPr lang="es-ES_tradnl" sz="1500" dirty="0" smtClean="0">
                <a:solidFill>
                  <a:srgbClr val="0070C0"/>
                </a:solidFill>
              </a:rPr>
              <a:t>La </a:t>
            </a:r>
            <a:r>
              <a:rPr lang="es-ES_tradnl" sz="1500" dirty="0">
                <a:solidFill>
                  <a:srgbClr val="0070C0"/>
                </a:solidFill>
              </a:rPr>
              <a:t>pericia </a:t>
            </a:r>
            <a:r>
              <a:rPr lang="es-ES_tradnl" sz="1500" dirty="0" smtClean="0">
                <a:solidFill>
                  <a:srgbClr val="0070C0"/>
                </a:solidFill>
              </a:rPr>
              <a:t>médica, </a:t>
            </a:r>
            <a:r>
              <a:rPr lang="es-ES_tradnl" sz="1500" dirty="0">
                <a:solidFill>
                  <a:srgbClr val="0070C0"/>
                </a:solidFill>
              </a:rPr>
              <a:t>da cuenta del resultado de la anamnesis practicada al actor y de su historia clínica – también relatada por el accionante -. </a:t>
            </a:r>
            <a:r>
              <a:rPr lang="es-ES_tradnl" sz="1500" dirty="0" smtClean="0">
                <a:solidFill>
                  <a:srgbClr val="0070C0"/>
                </a:solidFill>
              </a:rPr>
              <a:t>Como </a:t>
            </a:r>
            <a:r>
              <a:rPr lang="es-ES_tradnl" sz="1500" dirty="0">
                <a:solidFill>
                  <a:srgbClr val="0070C0"/>
                </a:solidFill>
              </a:rPr>
              <a:t>se advierte sin hesitación alguna, nada de ello surge </a:t>
            </a:r>
            <a:r>
              <a:rPr lang="es-ES_tradnl" sz="1500" dirty="0" smtClean="0">
                <a:solidFill>
                  <a:srgbClr val="0070C0"/>
                </a:solidFill>
              </a:rPr>
              <a:t>probado, ya </a:t>
            </a:r>
            <a:r>
              <a:rPr lang="es-ES_tradnl" sz="1500" dirty="0">
                <a:solidFill>
                  <a:srgbClr val="0070C0"/>
                </a:solidFill>
              </a:rPr>
              <a:t>que no fue siquiera afirmado en la demanda.</a:t>
            </a:r>
            <a:endParaRPr lang="es-AR" sz="1500" dirty="0">
              <a:solidFill>
                <a:srgbClr val="0070C0"/>
              </a:solidFill>
            </a:endParaRPr>
          </a:p>
          <a:p>
            <a:r>
              <a:rPr lang="es-ES_tradnl" sz="1500" dirty="0" smtClean="0">
                <a:solidFill>
                  <a:srgbClr val="0070C0"/>
                </a:solidFill>
              </a:rPr>
              <a:t>1ª CC, 1 CJ, Autos </a:t>
            </a:r>
            <a:r>
              <a:rPr lang="es-ES_tradnl" sz="1500" dirty="0">
                <a:solidFill>
                  <a:srgbClr val="0070C0"/>
                </a:solidFill>
              </a:rPr>
              <a:t>Nº 28.626/51.699, </a:t>
            </a:r>
            <a:r>
              <a:rPr lang="es-ES_tradnl" sz="1500" dirty="0" smtClean="0">
                <a:solidFill>
                  <a:srgbClr val="0070C0"/>
                </a:solidFill>
              </a:rPr>
              <a:t>“</a:t>
            </a:r>
            <a:r>
              <a:rPr lang="es-ES_tradnl" sz="1500" dirty="0">
                <a:solidFill>
                  <a:srgbClr val="0070C0"/>
                </a:solidFill>
              </a:rPr>
              <a:t>GONZALEZ, BERNABE C/ AGUSTIN ENRIQUE BARBOZA SOSA Y GAS-TON ENRIQUE BARBOZA Y OT. P/ D. Y</a:t>
            </a:r>
            <a:endParaRPr lang="es-AR" sz="1500" dirty="0">
              <a:solidFill>
                <a:srgbClr val="0070C0"/>
              </a:solidFill>
            </a:endParaRPr>
          </a:p>
          <a:p>
            <a:pPr algn="just">
              <a:lnSpc>
                <a:spcPct val="150000"/>
              </a:lnSpc>
              <a:spcAft>
                <a:spcPts val="0"/>
              </a:spcAft>
            </a:pPr>
            <a:endParaRPr lang="es-AR" sz="25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806096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13003" y="1052736"/>
            <a:ext cx="8879475" cy="6871112"/>
          </a:xfrm>
          <a:prstGeom prst="rect">
            <a:avLst/>
          </a:prstGeom>
        </p:spPr>
        <p:txBody>
          <a:bodyPr wrap="square">
            <a:spAutoFit/>
          </a:bodyPr>
          <a:lstStyle/>
          <a:p>
            <a:pPr algn="just">
              <a:lnSpc>
                <a:spcPct val="150000"/>
              </a:lnSpc>
              <a:spcAft>
                <a:spcPts val="0"/>
              </a:spcAft>
            </a:pPr>
            <a:r>
              <a:rPr lang="es-AR" sz="2500" b="1" dirty="0" smtClean="0">
                <a:latin typeface="Arial" panose="020B0604020202020204" pitchFamily="34" charset="0"/>
                <a:ea typeface="Calibri" panose="020F0502020204030204" pitchFamily="34" charset="0"/>
                <a:cs typeface="Times New Roman" panose="02020603050405020304" pitchFamily="18" charset="0"/>
              </a:rPr>
              <a:t>Protocolo Ac. 28.690</a:t>
            </a:r>
          </a:p>
          <a:p>
            <a:pPr algn="just">
              <a:lnSpc>
                <a:spcPct val="150000"/>
              </a:lnSpc>
              <a:spcAft>
                <a:spcPts val="0"/>
              </a:spcAft>
            </a:pPr>
            <a:r>
              <a:rPr lang="es-AR" sz="2500" b="1" dirty="0" smtClean="0">
                <a:latin typeface="Arial" panose="020B0604020202020204" pitchFamily="34" charset="0"/>
                <a:ea typeface="Calibri" panose="020F0502020204030204" pitchFamily="34" charset="0"/>
                <a:cs typeface="Times New Roman" panose="02020603050405020304" pitchFamily="18" charset="0"/>
              </a:rPr>
              <a:t>El dictamen debe ser CLARO. </a:t>
            </a:r>
            <a:endParaRPr lang="es-AR" sz="2500" dirty="0" smtClean="0">
              <a:latin typeface="Arial" panose="020B0604020202020204" pitchFamily="34" charset="0"/>
              <a:ea typeface="Calibri" panose="020F0502020204030204" pitchFamily="34" charset="0"/>
              <a:cs typeface="Times New Roman" panose="02020603050405020304" pitchFamily="18" charset="0"/>
            </a:endParaRPr>
          </a:p>
          <a:p>
            <a:pPr algn="ctr"/>
            <a:r>
              <a:rPr lang="es-AR" sz="2000" dirty="0" smtClean="0"/>
              <a:t>Poder </a:t>
            </a:r>
            <a:r>
              <a:rPr lang="es-AR" sz="2000" dirty="0"/>
              <a:t>Judicial integra "RED PROVINCIAL DE LENGUAJE CLARO" como parte del derecho al acceso a la información </a:t>
            </a:r>
            <a:r>
              <a:rPr lang="es-AR" sz="2000" dirty="0" smtClean="0"/>
              <a:t>pública</a:t>
            </a:r>
          </a:p>
          <a:p>
            <a:pPr algn="ctr"/>
            <a:endParaRPr lang="es-AR" sz="2000" dirty="0"/>
          </a:p>
          <a:p>
            <a:pPr algn="ctr"/>
            <a:r>
              <a:rPr lang="es-AR" sz="2000" dirty="0"/>
              <a:t>Res. Presidencia SCJM 36.831- 17/09/2019- Comisión de lenguaje claro: Elabora y propone iniciativas que fomenten la utilización de un lenguaje que, </a:t>
            </a:r>
            <a:r>
              <a:rPr lang="es-AR" sz="2000" b="1" dirty="0">
                <a:solidFill>
                  <a:srgbClr val="C00000"/>
                </a:solidFill>
              </a:rPr>
              <a:t>sin desapegarse del rigor técnico , sea más comprensible para los usuarios</a:t>
            </a:r>
            <a:r>
              <a:rPr lang="es-AR" sz="2000" dirty="0"/>
              <a:t>.</a:t>
            </a:r>
          </a:p>
          <a:p>
            <a:pPr algn="ctr"/>
            <a:r>
              <a:rPr lang="es-AR" sz="2000" dirty="0"/>
              <a:t>Objetivo Fomentar el uso del lenguaje claro para el dictado de resoluciones, sentencias, acordadas y </a:t>
            </a:r>
            <a:r>
              <a:rPr lang="es-AR" sz="2000" b="1" dirty="0">
                <a:solidFill>
                  <a:srgbClr val="C00000"/>
                </a:solidFill>
              </a:rPr>
              <a:t>todo acto judicial útil</a:t>
            </a:r>
            <a:r>
              <a:rPr lang="es-AR" sz="2000" dirty="0"/>
              <a:t>, que sean comprensibles para todos los usuarios del servicio de justicia</a:t>
            </a:r>
          </a:p>
          <a:p>
            <a:pPr algn="ctr"/>
            <a:r>
              <a:rPr lang="es-AR" sz="2000" dirty="0"/>
              <a:t> </a:t>
            </a:r>
          </a:p>
          <a:p>
            <a:pPr algn="ctr"/>
            <a:r>
              <a:rPr lang="es-AR" sz="2000" dirty="0" smtClean="0">
                <a:solidFill>
                  <a:srgbClr val="336600"/>
                </a:solidFill>
              </a:rPr>
              <a:t>Ej.</a:t>
            </a:r>
            <a:r>
              <a:rPr lang="es-AR" sz="2000" dirty="0">
                <a:solidFill>
                  <a:srgbClr val="336600"/>
                </a:solidFill>
              </a:rPr>
              <a:t> </a:t>
            </a:r>
          </a:p>
          <a:p>
            <a:pPr algn="ctr"/>
            <a:r>
              <a:rPr lang="es-ES" sz="2000" dirty="0">
                <a:solidFill>
                  <a:srgbClr val="336600"/>
                </a:solidFill>
              </a:rPr>
              <a:t>“fractura del pilón tibial, que se caracteriza por afectar tanto a la </a:t>
            </a:r>
            <a:r>
              <a:rPr lang="es-ES" sz="2000" dirty="0" err="1">
                <a:solidFill>
                  <a:srgbClr val="336600"/>
                </a:solidFill>
              </a:rPr>
              <a:t>epísifis</a:t>
            </a:r>
            <a:r>
              <a:rPr lang="es-ES" sz="2000" dirty="0">
                <a:solidFill>
                  <a:srgbClr val="336600"/>
                </a:solidFill>
              </a:rPr>
              <a:t> distal como a la </a:t>
            </a:r>
            <a:r>
              <a:rPr lang="es-ES" sz="2000" dirty="0" err="1">
                <a:solidFill>
                  <a:srgbClr val="336600"/>
                </a:solidFill>
              </a:rPr>
              <a:t>metáfisis</a:t>
            </a:r>
            <a:r>
              <a:rPr lang="es-ES" sz="2000" dirty="0">
                <a:solidFill>
                  <a:srgbClr val="336600"/>
                </a:solidFill>
              </a:rPr>
              <a:t> del hueso”</a:t>
            </a:r>
            <a:endParaRPr lang="es-AR" sz="2000" dirty="0">
              <a:solidFill>
                <a:srgbClr val="336600"/>
              </a:solidFill>
            </a:endParaRPr>
          </a:p>
          <a:p>
            <a:pPr algn="ctr"/>
            <a:r>
              <a:rPr lang="es-ES" sz="2000" dirty="0">
                <a:solidFill>
                  <a:srgbClr val="336600"/>
                </a:solidFill>
              </a:rPr>
              <a:t>“</a:t>
            </a:r>
            <a:r>
              <a:rPr lang="es-ES" sz="2000" dirty="0" err="1">
                <a:solidFill>
                  <a:srgbClr val="336600"/>
                </a:solidFill>
              </a:rPr>
              <a:t>talalgia</a:t>
            </a:r>
            <a:r>
              <a:rPr lang="es-ES" sz="2000" dirty="0">
                <a:solidFill>
                  <a:srgbClr val="336600"/>
                </a:solidFill>
              </a:rPr>
              <a:t> a  la presión digital”</a:t>
            </a:r>
            <a:endParaRPr lang="es-AR" sz="2000" dirty="0">
              <a:solidFill>
                <a:srgbClr val="336600"/>
              </a:solidFill>
            </a:endParaRPr>
          </a:p>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109910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CUESTIONAMIENTO</a:t>
            </a:r>
          </a:p>
          <a:p>
            <a:pPr algn="ctr"/>
            <a:r>
              <a:rPr lang="es-AR" sz="4500" b="1" dirty="0" smtClean="0">
                <a:effectLst>
                  <a:outerShdw blurRad="38100" dist="38100" dir="2700000" algn="tl">
                    <a:srgbClr val="000000">
                      <a:alpha val="43137"/>
                    </a:srgbClr>
                  </a:outerShdw>
                </a:effectLst>
              </a:rPr>
              <a:t>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7129" y="2256841"/>
            <a:ext cx="9017732" cy="2769989"/>
          </a:xfrm>
          <a:prstGeom prst="rect">
            <a:avLst/>
          </a:prstGeom>
        </p:spPr>
        <p:txBody>
          <a:bodyPr wrap="square">
            <a:spAutoFit/>
          </a:bodyPr>
          <a:lstStyle/>
          <a:p>
            <a:pPr>
              <a:lnSpc>
                <a:spcPct val="150000"/>
              </a:lnSpc>
              <a:spcAft>
                <a:spcPts val="0"/>
              </a:spcAft>
            </a:pPr>
            <a:endParaRPr lang="es-AR" sz="1600" dirty="0"/>
          </a:p>
          <a:p>
            <a:pPr marL="285750" indent="-285750" algn="just">
              <a:buFont typeface="Arial" panose="020B0604020202020204" pitchFamily="34" charset="0"/>
              <a:buChar char="•"/>
            </a:pPr>
            <a:r>
              <a:rPr lang="es-AR" sz="3000" b="1" dirty="0" smtClean="0"/>
              <a:t>OBSERVACIÓN / IMPUGNACIÓN </a:t>
            </a:r>
            <a:r>
              <a:rPr lang="es-AR" sz="3000" b="1" dirty="0" smtClean="0">
                <a:solidFill>
                  <a:srgbClr val="C00000"/>
                </a:solidFill>
              </a:rPr>
              <a:t>ART. 183</a:t>
            </a:r>
          </a:p>
          <a:p>
            <a:pPr marL="285750" indent="-285750" algn="just">
              <a:buFont typeface="Arial" panose="020B0604020202020204" pitchFamily="34" charset="0"/>
              <a:buChar char="•"/>
            </a:pPr>
            <a:endParaRPr lang="es-AR" sz="3000" b="1" dirty="0" smtClean="0"/>
          </a:p>
          <a:p>
            <a:pPr marL="285750" indent="-285750" algn="just">
              <a:buFont typeface="Arial" panose="020B0604020202020204" pitchFamily="34" charset="0"/>
              <a:buChar char="•"/>
            </a:pPr>
            <a:endParaRPr lang="es-AR" sz="3000" b="1" dirty="0"/>
          </a:p>
          <a:p>
            <a:pPr marL="285750" indent="-285750" algn="just">
              <a:buFont typeface="Arial" panose="020B0604020202020204" pitchFamily="34" charset="0"/>
              <a:buChar char="•"/>
            </a:pPr>
            <a:endParaRPr lang="es-AR" sz="3000" b="1" dirty="0"/>
          </a:p>
          <a:p>
            <a:pPr marL="285750" indent="-285750" algn="just">
              <a:buFont typeface="Arial" panose="020B0604020202020204" pitchFamily="34" charset="0"/>
              <a:buChar char="•"/>
            </a:pPr>
            <a:r>
              <a:rPr lang="es-AR" sz="3000" b="1" dirty="0" smtClean="0"/>
              <a:t>INCIDENTE DE NULIDAD </a:t>
            </a:r>
            <a:r>
              <a:rPr lang="es-AR" sz="3000" b="1" dirty="0" smtClean="0">
                <a:solidFill>
                  <a:srgbClr val="C00000"/>
                </a:solidFill>
              </a:rPr>
              <a:t>ART. 94</a:t>
            </a:r>
            <a:endParaRPr lang="es-AR" sz="1600" dirty="0" smtClean="0">
              <a:solidFill>
                <a:srgbClr val="C0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56646730"/>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7129" y="1159776"/>
            <a:ext cx="9017732" cy="2769989"/>
          </a:xfrm>
          <a:prstGeom prst="rect">
            <a:avLst/>
          </a:prstGeom>
        </p:spPr>
        <p:txBody>
          <a:bodyPr wrap="square">
            <a:spAutoFit/>
          </a:bodyPr>
          <a:lstStyle/>
          <a:p>
            <a:pPr>
              <a:lnSpc>
                <a:spcPct val="150000"/>
              </a:lnSpc>
              <a:spcAft>
                <a:spcPts val="0"/>
              </a:spcAft>
            </a:pPr>
            <a:endParaRPr lang="es-AR" sz="1600" dirty="0"/>
          </a:p>
          <a:p>
            <a:pPr algn="just"/>
            <a:r>
              <a:rPr lang="es-AR" sz="2500" b="1" dirty="0"/>
              <a:t>183 IV.-</a:t>
            </a:r>
            <a:r>
              <a:rPr lang="es-AR" sz="2500" dirty="0"/>
              <a:t> Si el informe o dictamen no comprendiera todos los puntos propuestos por los litigantes o señalados por el juzgador o no se ajustare a lo dispuesto por los dos artículos precedentes o adoleciera de otras deficiencias que pudieran restarle eficacia, </a:t>
            </a:r>
            <a:r>
              <a:rPr lang="es-AR" sz="2500" b="1" dirty="0"/>
              <a:t>de oficio o a pedido</a:t>
            </a:r>
            <a:r>
              <a:rPr lang="es-AR" sz="2500" dirty="0"/>
              <a:t> de cualquiera de los </a:t>
            </a:r>
            <a:r>
              <a:rPr lang="es-AR" sz="2500" dirty="0" smtClean="0"/>
              <a:t>litigantes</a:t>
            </a:r>
            <a:endParaRPr lang="es-AR" sz="2500" dirty="0"/>
          </a:p>
        </p:txBody>
      </p:sp>
      <p:sp>
        <p:nvSpPr>
          <p:cNvPr id="10" name="Rectángulo 9"/>
          <p:cNvSpPr/>
          <p:nvPr/>
        </p:nvSpPr>
        <p:spPr>
          <a:xfrm>
            <a:off x="18764" y="3645024"/>
            <a:ext cx="9017732" cy="2308324"/>
          </a:xfrm>
          <a:prstGeom prst="rect">
            <a:avLst/>
          </a:prstGeom>
        </p:spPr>
        <p:txBody>
          <a:bodyPr wrap="square">
            <a:spAutoFit/>
          </a:bodyPr>
          <a:lstStyle/>
          <a:p>
            <a:pPr>
              <a:lnSpc>
                <a:spcPct val="150000"/>
              </a:lnSpc>
              <a:spcAft>
                <a:spcPts val="0"/>
              </a:spcAft>
            </a:pPr>
            <a:endParaRPr lang="es-AR" sz="1600" dirty="0"/>
          </a:p>
          <a:p>
            <a:pPr marL="285750" indent="-285750" algn="just">
              <a:buFont typeface="Arial" panose="020B0604020202020204" pitchFamily="34" charset="0"/>
              <a:buChar char="•"/>
            </a:pPr>
            <a:r>
              <a:rPr lang="es-AR" sz="3000" b="1" dirty="0" smtClean="0"/>
              <a:t>OBSERVACIÓN: para subsanar omisiones, </a:t>
            </a:r>
            <a:endParaRPr lang="es-AR" sz="3000" b="1" dirty="0" smtClean="0">
              <a:solidFill>
                <a:srgbClr val="C00000"/>
              </a:solidFill>
            </a:endParaRPr>
          </a:p>
          <a:p>
            <a:pPr marL="285750" indent="-285750" algn="just">
              <a:buFont typeface="Arial" panose="020B0604020202020204" pitchFamily="34" charset="0"/>
              <a:buChar char="•"/>
            </a:pPr>
            <a:endParaRPr lang="es-AR" sz="3000" b="1" dirty="0" smtClean="0"/>
          </a:p>
          <a:p>
            <a:pPr marL="285750" indent="-285750" algn="just">
              <a:buFont typeface="Arial" panose="020B0604020202020204" pitchFamily="34" charset="0"/>
              <a:buChar char="•"/>
            </a:pPr>
            <a:r>
              <a:rPr lang="es-AR" sz="3000" b="1" dirty="0" smtClean="0"/>
              <a:t>IMPUGNACIÓN: para cuestionar las conclusiones y restarle eficacia probatoria</a:t>
            </a:r>
            <a:endParaRPr lang="es-AR" sz="1600" dirty="0" smtClean="0">
              <a:solidFill>
                <a:srgbClr val="C00000"/>
              </a:solidFill>
              <a:latin typeface="Times New Roman" panose="02020603050405020304" pitchFamily="18" charset="0"/>
              <a:ea typeface="Times New Roman" panose="02020603050405020304" pitchFamily="18" charset="0"/>
            </a:endParaRPr>
          </a:p>
        </p:txBody>
      </p:sp>
      <p:sp>
        <p:nvSpPr>
          <p:cNvPr id="11" name="Rectángulo 10"/>
          <p:cNvSpPr/>
          <p:nvPr/>
        </p:nvSpPr>
        <p:spPr>
          <a:xfrm>
            <a:off x="2179004" y="5746030"/>
            <a:ext cx="9017732" cy="923330"/>
          </a:xfrm>
          <a:prstGeom prst="rect">
            <a:avLst/>
          </a:prstGeom>
        </p:spPr>
        <p:txBody>
          <a:bodyPr wrap="square">
            <a:spAutoFit/>
          </a:bodyPr>
          <a:lstStyle/>
          <a:p>
            <a:pPr>
              <a:lnSpc>
                <a:spcPct val="150000"/>
              </a:lnSpc>
              <a:spcAft>
                <a:spcPts val="0"/>
              </a:spcAft>
            </a:pPr>
            <a:endParaRPr lang="es-AR" sz="1600" dirty="0"/>
          </a:p>
          <a:p>
            <a:pPr algn="just"/>
            <a:r>
              <a:rPr lang="es-AR" sz="3000" b="1" dirty="0" smtClean="0">
                <a:solidFill>
                  <a:srgbClr val="336600"/>
                </a:solidFill>
              </a:rPr>
              <a:t>No tomarlo personal</a:t>
            </a:r>
            <a:endParaRPr lang="es-AR" sz="1600" dirty="0" smtClean="0">
              <a:solidFill>
                <a:srgbClr val="3366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5028139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7129" y="1159776"/>
            <a:ext cx="9017732" cy="5170646"/>
          </a:xfrm>
          <a:prstGeom prst="rect">
            <a:avLst/>
          </a:prstGeom>
        </p:spPr>
        <p:txBody>
          <a:bodyPr wrap="square">
            <a:spAutoFit/>
          </a:bodyPr>
          <a:lstStyle/>
          <a:p>
            <a:pPr>
              <a:lnSpc>
                <a:spcPct val="150000"/>
              </a:lnSpc>
              <a:spcAft>
                <a:spcPts val="0"/>
              </a:spcAft>
            </a:pPr>
            <a:endParaRPr lang="es-AR" sz="2000" dirty="0" smtClean="0"/>
          </a:p>
          <a:p>
            <a:pPr algn="just">
              <a:lnSpc>
                <a:spcPct val="150000"/>
              </a:lnSpc>
            </a:pPr>
            <a:r>
              <a:rPr lang="es-AR" sz="2000" dirty="0" smtClean="0"/>
              <a:t>IMPORTANCIA</a:t>
            </a:r>
          </a:p>
          <a:p>
            <a:pPr>
              <a:lnSpc>
                <a:spcPct val="150000"/>
              </a:lnSpc>
            </a:pPr>
            <a:r>
              <a:rPr lang="es-ES_tradnl" sz="2000" dirty="0">
                <a:solidFill>
                  <a:srgbClr val="0070C0"/>
                </a:solidFill>
              </a:rPr>
              <a:t>la ausencia de observación de la pericia en los términos que prevé nuestra ley procesal, denotan un desinterés de la parte interesada en aportar nuevos elementos que arrimen la convicción al juzgador acerca de los hechos que pretende desacreditar, y conllevan a que el Juez o Tribunal que entienda en el proceso, tome ese elemento probatorio y le de pleno valor, excepto que no aparezca dotado de los mínimos contenidos como para sostenerse como acto procesal</a:t>
            </a:r>
            <a:endParaRPr lang="es-AR" sz="2000" dirty="0">
              <a:solidFill>
                <a:srgbClr val="0070C0"/>
              </a:solidFill>
            </a:endParaRPr>
          </a:p>
          <a:p>
            <a:pPr>
              <a:lnSpc>
                <a:spcPct val="150000"/>
              </a:lnSpc>
            </a:pPr>
            <a:r>
              <a:rPr lang="es-ES_tradnl" sz="2000" dirty="0" smtClean="0">
                <a:solidFill>
                  <a:srgbClr val="0070C0"/>
                </a:solidFill>
              </a:rPr>
              <a:t>1ª CC 1 CJ autos </a:t>
            </a:r>
            <a:r>
              <a:rPr lang="es-ES_tradnl" sz="2000" dirty="0">
                <a:solidFill>
                  <a:srgbClr val="0070C0"/>
                </a:solidFill>
              </a:rPr>
              <a:t>Nº 101.000/44.802, caratulados: "Ciruelo, Elías c/ Toledano, Juan Bautista p/ D. y P.”,</a:t>
            </a:r>
            <a:endParaRPr lang="es-AR" sz="2000" dirty="0">
              <a:solidFill>
                <a:srgbClr val="0070C0"/>
              </a:solidFill>
            </a:endParaRPr>
          </a:p>
        </p:txBody>
      </p:sp>
    </p:spTree>
    <p:extLst>
      <p:ext uri="{BB962C8B-B14F-4D97-AF65-F5344CB8AC3E}">
        <p14:creationId xmlns:p14="http://schemas.microsoft.com/office/powerpoint/2010/main" val="352886713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7129" y="1159776"/>
            <a:ext cx="9017732" cy="4708981"/>
          </a:xfrm>
          <a:prstGeom prst="rect">
            <a:avLst/>
          </a:prstGeom>
        </p:spPr>
        <p:txBody>
          <a:bodyPr wrap="square">
            <a:spAutoFit/>
          </a:bodyPr>
          <a:lstStyle/>
          <a:p>
            <a:pPr>
              <a:lnSpc>
                <a:spcPct val="150000"/>
              </a:lnSpc>
              <a:spcAft>
                <a:spcPts val="0"/>
              </a:spcAft>
            </a:pPr>
            <a:endParaRPr lang="es-AR" sz="2000" dirty="0" smtClean="0"/>
          </a:p>
          <a:p>
            <a:pPr algn="just">
              <a:lnSpc>
                <a:spcPct val="150000"/>
              </a:lnSpc>
            </a:pPr>
            <a:r>
              <a:rPr lang="es-AR" sz="2000" dirty="0" smtClean="0"/>
              <a:t>RECAUDOS DE LA IMPUGNACIÓN</a:t>
            </a:r>
          </a:p>
          <a:p>
            <a:pPr algn="just">
              <a:lnSpc>
                <a:spcPct val="150000"/>
              </a:lnSpc>
            </a:pPr>
            <a:r>
              <a:rPr lang="es-AR" sz="2000" dirty="0" smtClean="0">
                <a:solidFill>
                  <a:srgbClr val="0070C0"/>
                </a:solidFill>
              </a:rPr>
              <a:t>No </a:t>
            </a:r>
            <a:r>
              <a:rPr lang="es-AR" sz="2000" dirty="0">
                <a:solidFill>
                  <a:srgbClr val="0070C0"/>
                </a:solidFill>
              </a:rPr>
              <a:t>basta mostrarse disconforme, sino convencer al juez de que lo evaluado por el experto en materia de su incumbencia es insostenible.</a:t>
            </a:r>
          </a:p>
          <a:p>
            <a:pPr algn="just"/>
            <a:endParaRPr lang="es-AR" sz="2000" dirty="0" smtClean="0">
              <a:solidFill>
                <a:srgbClr val="0070C0"/>
              </a:solidFill>
            </a:endParaRPr>
          </a:p>
          <a:p>
            <a:pPr algn="just"/>
            <a:r>
              <a:rPr lang="es-AR" sz="2000" dirty="0" smtClean="0">
                <a:solidFill>
                  <a:srgbClr val="0070C0"/>
                </a:solidFill>
              </a:rPr>
              <a:t>Todo </a:t>
            </a:r>
            <a:r>
              <a:rPr lang="es-AR" sz="2000" dirty="0">
                <a:solidFill>
                  <a:srgbClr val="0070C0"/>
                </a:solidFill>
              </a:rPr>
              <a:t>cuestionamiento a un informe pericial debe constituir en sí una “</a:t>
            </a:r>
            <a:r>
              <a:rPr lang="es-AR" sz="2000" dirty="0" err="1">
                <a:solidFill>
                  <a:srgbClr val="0070C0"/>
                </a:solidFill>
              </a:rPr>
              <a:t>contrapericia</a:t>
            </a:r>
            <a:r>
              <a:rPr lang="es-AR" sz="2000" dirty="0">
                <a:solidFill>
                  <a:srgbClr val="0070C0"/>
                </a:solidFill>
              </a:rPr>
              <a:t>” y, por ende, contener también como aquélla una adecuada explicación de los principios científicos o técnicos en los que se funde </a:t>
            </a:r>
            <a:endParaRPr lang="es-AR" sz="2000" dirty="0" smtClean="0">
              <a:solidFill>
                <a:srgbClr val="0070C0"/>
              </a:solidFill>
            </a:endParaRPr>
          </a:p>
          <a:p>
            <a:pPr algn="just"/>
            <a:endParaRPr lang="es-AR" sz="2000" dirty="0">
              <a:solidFill>
                <a:srgbClr val="0070C0"/>
              </a:solidFill>
            </a:endParaRPr>
          </a:p>
          <a:p>
            <a:pPr algn="just"/>
            <a:r>
              <a:rPr lang="es-AR" sz="2000" dirty="0" smtClean="0">
                <a:solidFill>
                  <a:srgbClr val="0070C0"/>
                </a:solidFill>
              </a:rPr>
              <a:t>3 CC </a:t>
            </a:r>
            <a:r>
              <a:rPr lang="es-AR" sz="2000" dirty="0">
                <a:solidFill>
                  <a:srgbClr val="0070C0"/>
                </a:solidFill>
              </a:rPr>
              <a:t>1</a:t>
            </a:r>
            <a:r>
              <a:rPr lang="es-AR" sz="2000" dirty="0" smtClean="0">
                <a:solidFill>
                  <a:srgbClr val="0070C0"/>
                </a:solidFill>
              </a:rPr>
              <a:t> CJ</a:t>
            </a:r>
          </a:p>
          <a:p>
            <a:pPr algn="just"/>
            <a:r>
              <a:rPr lang="es-AR" sz="2000" dirty="0" smtClean="0">
                <a:solidFill>
                  <a:srgbClr val="0070C0"/>
                </a:solidFill>
              </a:rPr>
              <a:t>CUIJ</a:t>
            </a:r>
            <a:r>
              <a:rPr lang="es-AR" sz="2000" dirty="0">
                <a:solidFill>
                  <a:srgbClr val="0070C0"/>
                </a:solidFill>
              </a:rPr>
              <a:t>: 13-00679713-4( (010303-54422)) </a:t>
            </a:r>
          </a:p>
          <a:p>
            <a:pPr algn="just"/>
            <a:r>
              <a:rPr lang="es-AR" sz="2000" dirty="0">
                <a:solidFill>
                  <a:srgbClr val="0070C0"/>
                </a:solidFill>
              </a:rPr>
              <a:t>CISTERNA, TERESA C/ FERNANDEZ, ALDO ROQUE </a:t>
            </a:r>
            <a:endParaRPr lang="es-AR" sz="2000" dirty="0" smtClean="0">
              <a:solidFill>
                <a:srgbClr val="0070C0"/>
              </a:solidFill>
            </a:endParaRPr>
          </a:p>
          <a:p>
            <a:pPr algn="just"/>
            <a:r>
              <a:rPr lang="es-AR" sz="2000" dirty="0" smtClean="0">
                <a:solidFill>
                  <a:srgbClr val="0070C0"/>
                </a:solidFill>
              </a:rPr>
              <a:t>16/04/2021</a:t>
            </a:r>
            <a:endParaRPr lang="es-AR" sz="2000" dirty="0">
              <a:solidFill>
                <a:srgbClr val="0070C0"/>
              </a:solidFill>
            </a:endParaRPr>
          </a:p>
        </p:txBody>
      </p:sp>
    </p:spTree>
    <p:extLst>
      <p:ext uri="{BB962C8B-B14F-4D97-AF65-F5344CB8AC3E}">
        <p14:creationId xmlns:p14="http://schemas.microsoft.com/office/powerpoint/2010/main" val="18710033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179512" y="1124744"/>
            <a:ext cx="8640960" cy="5478423"/>
          </a:xfrm>
          <a:prstGeom prst="rect">
            <a:avLst/>
          </a:prstGeom>
        </p:spPr>
        <p:txBody>
          <a:bodyPr wrap="square">
            <a:spAutoFit/>
          </a:bodyPr>
          <a:lstStyle/>
          <a:p>
            <a:endParaRPr lang="es-ES_tradnl" sz="2500" dirty="0" smtClean="0"/>
          </a:p>
          <a:p>
            <a:endParaRPr lang="es-ES_tradnl" sz="2500" dirty="0" smtClean="0"/>
          </a:p>
          <a:p>
            <a:r>
              <a:rPr lang="es-ES_tradnl" sz="2500" dirty="0">
                <a:solidFill>
                  <a:schemeClr val="accent2">
                    <a:lumMod val="75000"/>
                  </a:schemeClr>
                </a:solidFill>
              </a:rPr>
              <a:t>Sin duda, que el medio probatorio más idóneo para acreditar </a:t>
            </a:r>
            <a:r>
              <a:rPr lang="es-ES_tradnl" sz="2500" dirty="0" smtClean="0">
                <a:solidFill>
                  <a:schemeClr val="accent2">
                    <a:lumMod val="75000"/>
                  </a:schemeClr>
                </a:solidFill>
              </a:rPr>
              <a:t>la </a:t>
            </a:r>
            <a:r>
              <a:rPr lang="es-ES_tradnl" sz="2500" dirty="0">
                <a:solidFill>
                  <a:srgbClr val="C00000"/>
                </a:solidFill>
              </a:rPr>
              <a:t>incapacidad</a:t>
            </a:r>
            <a:r>
              <a:rPr lang="es-ES_tradnl" sz="2500" dirty="0">
                <a:solidFill>
                  <a:schemeClr val="accent2">
                    <a:lumMod val="75000"/>
                  </a:schemeClr>
                </a:solidFill>
              </a:rPr>
              <a:t> es el peritaje médico, dado que tratándose de una materia técnica, torna relevante la opinión de expertos.</a:t>
            </a:r>
          </a:p>
          <a:p>
            <a:r>
              <a:rPr lang="es-ES_tradnl" sz="2500" dirty="0" smtClean="0">
                <a:solidFill>
                  <a:schemeClr val="accent2">
                    <a:lumMod val="75000"/>
                  </a:schemeClr>
                </a:solidFill>
              </a:rPr>
              <a:t>No </a:t>
            </a:r>
            <a:r>
              <a:rPr lang="es-ES_tradnl" sz="2500" dirty="0">
                <a:solidFill>
                  <a:schemeClr val="accent2">
                    <a:lumMod val="75000"/>
                  </a:schemeClr>
                </a:solidFill>
              </a:rPr>
              <a:t>todo ataque contra la </a:t>
            </a:r>
            <a:r>
              <a:rPr lang="es-ES_tradnl" sz="2500" dirty="0" smtClean="0">
                <a:solidFill>
                  <a:schemeClr val="accent2">
                    <a:lumMod val="75000"/>
                  </a:schemeClr>
                </a:solidFill>
              </a:rPr>
              <a:t>integridad </a:t>
            </a:r>
            <a:r>
              <a:rPr lang="es-ES_tradnl" sz="2500" dirty="0">
                <a:solidFill>
                  <a:schemeClr val="accent2">
                    <a:lumMod val="75000"/>
                  </a:schemeClr>
                </a:solidFill>
              </a:rPr>
              <a:t>corporal o la salud de una persona, genera incapacidad sobreviviente, sino que es necesario que las secuelas </a:t>
            </a:r>
            <a:r>
              <a:rPr lang="es-ES_tradnl" sz="2500" dirty="0" smtClean="0">
                <a:solidFill>
                  <a:schemeClr val="accent2">
                    <a:lumMod val="75000"/>
                  </a:schemeClr>
                </a:solidFill>
              </a:rPr>
              <a:t>subsistan</a:t>
            </a:r>
          </a:p>
          <a:p>
            <a:endParaRPr lang="es-ES_tradnl" sz="2500" dirty="0">
              <a:solidFill>
                <a:schemeClr val="accent2">
                  <a:lumMod val="75000"/>
                </a:schemeClr>
              </a:solidFill>
            </a:endParaRPr>
          </a:p>
          <a:p>
            <a:r>
              <a:rPr lang="es-ES_tradnl" sz="2500" dirty="0" smtClean="0">
                <a:solidFill>
                  <a:schemeClr val="accent2">
                    <a:lumMod val="75000"/>
                  </a:schemeClr>
                </a:solidFill>
              </a:rPr>
              <a:t>4ª CC, 1 CJ, autos </a:t>
            </a:r>
            <a:r>
              <a:rPr lang="es-ES_tradnl" sz="2500" dirty="0">
                <a:solidFill>
                  <a:schemeClr val="accent2">
                    <a:lumMod val="75000"/>
                  </a:schemeClr>
                </a:solidFill>
              </a:rPr>
              <a:t>Nº 50.949/117.873 caratulados “JOFRÉ, ALDO HERMES Y OTS. C/SOULI, MARÍA DOMINGA Y OTS. P/D. Y P. (ACCIDENTE DE </a:t>
            </a:r>
            <a:r>
              <a:rPr lang="es-ES_tradnl" sz="2500" dirty="0" smtClean="0">
                <a:solidFill>
                  <a:schemeClr val="accent2">
                    <a:lumMod val="75000"/>
                  </a:schemeClr>
                </a:solidFill>
              </a:rPr>
              <a:t>TRÁNSITO”</a:t>
            </a:r>
            <a:endParaRPr lang="es-AR" sz="2500" dirty="0">
              <a:solidFill>
                <a:schemeClr val="accent2">
                  <a:lumMod val="75000"/>
                </a:schemeClr>
              </a:solidFill>
            </a:endParaRPr>
          </a:p>
        </p:txBody>
      </p:sp>
    </p:spTree>
    <p:extLst>
      <p:ext uri="{BB962C8B-B14F-4D97-AF65-F5344CB8AC3E}">
        <p14:creationId xmlns:p14="http://schemas.microsoft.com/office/powerpoint/2010/main" val="335436107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52010" y="1456521"/>
            <a:ext cx="9017732" cy="3416320"/>
          </a:xfrm>
          <a:prstGeom prst="rect">
            <a:avLst/>
          </a:prstGeom>
        </p:spPr>
        <p:txBody>
          <a:bodyPr wrap="square">
            <a:spAutoFit/>
          </a:bodyPr>
          <a:lstStyle/>
          <a:p>
            <a:pPr>
              <a:lnSpc>
                <a:spcPct val="150000"/>
              </a:lnSpc>
              <a:spcAft>
                <a:spcPts val="0"/>
              </a:spcAft>
            </a:pPr>
            <a:endParaRPr lang="es-AR" sz="1600" dirty="0"/>
          </a:p>
          <a:p>
            <a:r>
              <a:rPr lang="es-AR" sz="3200" b="1" dirty="0" smtClean="0">
                <a:solidFill>
                  <a:srgbClr val="FF0000"/>
                </a:solidFill>
              </a:rPr>
              <a:t>Plazo para observar/impugnar:</a:t>
            </a:r>
          </a:p>
          <a:p>
            <a:endParaRPr lang="es-AR" sz="3200" b="1" dirty="0"/>
          </a:p>
          <a:p>
            <a:r>
              <a:rPr lang="es-AR" sz="3200" b="1" dirty="0" smtClean="0"/>
              <a:t>Los </a:t>
            </a:r>
            <a:r>
              <a:rPr lang="es-AR" sz="3200" b="1" dirty="0"/>
              <a:t>litigantes</a:t>
            </a:r>
            <a:r>
              <a:rPr lang="es-AR" sz="3200" dirty="0"/>
              <a:t> podrán ejercer esa facultad </a:t>
            </a:r>
            <a:r>
              <a:rPr lang="es-AR" sz="3200" b="1" dirty="0"/>
              <a:t>dentro de los </a:t>
            </a:r>
            <a:r>
              <a:rPr lang="es-AR" sz="3200" b="1" dirty="0">
                <a:solidFill>
                  <a:srgbClr val="C00000"/>
                </a:solidFill>
              </a:rPr>
              <a:t>cinco (5) días </a:t>
            </a:r>
            <a:r>
              <a:rPr lang="es-AR" sz="3200" b="1" dirty="0"/>
              <a:t>de la </a:t>
            </a:r>
            <a:r>
              <a:rPr lang="es-AR" sz="3200" b="1" dirty="0">
                <a:solidFill>
                  <a:srgbClr val="C00000"/>
                </a:solidFill>
              </a:rPr>
              <a:t>notificación por cédula </a:t>
            </a:r>
            <a:r>
              <a:rPr lang="es-AR" sz="3200" b="1" dirty="0"/>
              <a:t>del decreto que dispone su agregación</a:t>
            </a:r>
            <a:r>
              <a:rPr lang="es-AR" sz="3200" dirty="0"/>
              <a:t>. </a:t>
            </a:r>
          </a:p>
        </p:txBody>
      </p:sp>
    </p:spTree>
    <p:extLst>
      <p:ext uri="{BB962C8B-B14F-4D97-AF65-F5344CB8AC3E}">
        <p14:creationId xmlns:p14="http://schemas.microsoft.com/office/powerpoint/2010/main" val="4126347570"/>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52010" y="908720"/>
            <a:ext cx="9017732" cy="6063198"/>
          </a:xfrm>
          <a:prstGeom prst="rect">
            <a:avLst/>
          </a:prstGeom>
        </p:spPr>
        <p:txBody>
          <a:bodyPr wrap="square">
            <a:spAutoFit/>
          </a:bodyPr>
          <a:lstStyle/>
          <a:p>
            <a:pPr>
              <a:lnSpc>
                <a:spcPct val="150000"/>
              </a:lnSpc>
              <a:spcAft>
                <a:spcPts val="0"/>
              </a:spcAft>
            </a:pPr>
            <a:endParaRPr lang="es-AR" sz="1600" dirty="0"/>
          </a:p>
          <a:p>
            <a:r>
              <a:rPr lang="es-AR" sz="3200" b="1" dirty="0" smtClean="0"/>
              <a:t>NO RESERVA</a:t>
            </a:r>
          </a:p>
          <a:p>
            <a:endParaRPr lang="es-AR" sz="3200" b="1" dirty="0"/>
          </a:p>
          <a:p>
            <a:pPr algn="just"/>
            <a:r>
              <a:rPr lang="es-AR" sz="2500" dirty="0">
                <a:solidFill>
                  <a:srgbClr val="0070C0"/>
                </a:solidFill>
              </a:rPr>
              <a:t>El momento procesal oportuno para impugnar las pericias es el que dispone el art. 193 C.P.C., resultando incorrecto reservarse la formulación de los argumentos de la impugnación para la etapa de los alegatos, atento que dicho accionar impide al perito contestar las observaciones o corregir los errores en que pudiera haber </a:t>
            </a:r>
            <a:r>
              <a:rPr lang="es-AR" sz="2500" dirty="0" err="1">
                <a:solidFill>
                  <a:srgbClr val="0070C0"/>
                </a:solidFill>
              </a:rPr>
              <a:t>incurrido.Expte</a:t>
            </a:r>
            <a:r>
              <a:rPr lang="es-AR" sz="2500" dirty="0">
                <a:solidFill>
                  <a:srgbClr val="0070C0"/>
                </a:solidFill>
              </a:rPr>
              <a:t>.: 105679 - TORELLI, DARÍO EXEQUIEL EN </a:t>
            </a:r>
            <a:r>
              <a:rPr lang="es-AR" sz="2500" dirty="0" err="1">
                <a:solidFill>
                  <a:srgbClr val="0070C0"/>
                </a:solidFill>
              </a:rPr>
              <a:t>J°</a:t>
            </a:r>
            <a:r>
              <a:rPr lang="es-AR" sz="2500" dirty="0">
                <a:solidFill>
                  <a:srgbClr val="0070C0"/>
                </a:solidFill>
              </a:rPr>
              <a:t> 218.538/43.913 TORELLI, DARÍO EXEQUIEL C/ D.G.E. DE LA PROV. DE MENDOZA P/ D. Y P. (CON EXCEP. CONTRATO DE ALQ.) S/ INC. </a:t>
            </a:r>
            <a:r>
              <a:rPr lang="es-AR" sz="2500" dirty="0" err="1">
                <a:solidFill>
                  <a:srgbClr val="0070C0"/>
                </a:solidFill>
              </a:rPr>
              <a:t>CASFecha</a:t>
            </a:r>
            <a:r>
              <a:rPr lang="es-AR" sz="2500" dirty="0">
                <a:solidFill>
                  <a:srgbClr val="0070C0"/>
                </a:solidFill>
              </a:rPr>
              <a:t>: 06/05/2013 - </a:t>
            </a:r>
            <a:r>
              <a:rPr lang="es-AR" sz="2500" dirty="0" err="1">
                <a:solidFill>
                  <a:srgbClr val="0070C0"/>
                </a:solidFill>
              </a:rPr>
              <a:t>SENTENCIATribunal</a:t>
            </a:r>
            <a:r>
              <a:rPr lang="es-AR" sz="2500" dirty="0">
                <a:solidFill>
                  <a:srgbClr val="0070C0"/>
                </a:solidFill>
              </a:rPr>
              <a:t>: SUPREMA CORTE - SALA N° 1</a:t>
            </a:r>
          </a:p>
        </p:txBody>
      </p:sp>
    </p:spTree>
    <p:extLst>
      <p:ext uri="{BB962C8B-B14F-4D97-AF65-F5344CB8AC3E}">
        <p14:creationId xmlns:p14="http://schemas.microsoft.com/office/powerpoint/2010/main" val="85846115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76252" y="1176628"/>
            <a:ext cx="9017732" cy="5278368"/>
          </a:xfrm>
          <a:prstGeom prst="rect">
            <a:avLst/>
          </a:prstGeom>
        </p:spPr>
        <p:txBody>
          <a:bodyPr wrap="square">
            <a:spAutoFit/>
          </a:bodyPr>
          <a:lstStyle/>
          <a:p>
            <a:pPr>
              <a:lnSpc>
                <a:spcPct val="150000"/>
              </a:lnSpc>
              <a:spcAft>
                <a:spcPts val="0"/>
              </a:spcAft>
            </a:pPr>
            <a:endParaRPr lang="es-AR" sz="1600" dirty="0"/>
          </a:p>
          <a:p>
            <a:r>
              <a:rPr lang="es-AR" sz="3200" b="1" dirty="0" smtClean="0"/>
              <a:t>HAY QUE COMPLETAR EL TRÀMITE</a:t>
            </a:r>
            <a:endParaRPr lang="es-AR" sz="3200" b="1" dirty="0" smtClean="0"/>
          </a:p>
          <a:p>
            <a:endParaRPr lang="es-AR" sz="3200" b="1" dirty="0"/>
          </a:p>
          <a:p>
            <a:pPr algn="just"/>
            <a:r>
              <a:rPr lang="es-AR" sz="2800" dirty="0">
                <a:solidFill>
                  <a:schemeClr val="accent2">
                    <a:lumMod val="75000"/>
                  </a:schemeClr>
                </a:solidFill>
              </a:rPr>
              <a:t>si bien la codemandada impugnó escuetamente el dictamen pericial del Ing</a:t>
            </a:r>
            <a:r>
              <a:rPr lang="es-AR" sz="2800" dirty="0" smtClean="0">
                <a:solidFill>
                  <a:schemeClr val="accent2">
                    <a:lumMod val="75000"/>
                  </a:schemeClr>
                </a:solidFill>
              </a:rPr>
              <a:t>., </a:t>
            </a:r>
            <a:r>
              <a:rPr lang="es-AR" sz="2800" dirty="0">
                <a:solidFill>
                  <a:schemeClr val="accent2">
                    <a:lumMod val="75000"/>
                  </a:schemeClr>
                </a:solidFill>
              </a:rPr>
              <a:t>lo cierto es que, estando a su cargo, no instó el trámite que prescribe el art. 193 del C.P.C., a los efectos de que el experto brindara las explicaciones pertinentes, que permitieran al Tribunal contar con mayores elementos para valorar la impugnación.- </a:t>
            </a:r>
            <a:endParaRPr lang="es-AR" sz="2800" dirty="0" smtClean="0">
              <a:solidFill>
                <a:schemeClr val="accent2">
                  <a:lumMod val="75000"/>
                </a:schemeClr>
              </a:solidFill>
            </a:endParaRPr>
          </a:p>
          <a:p>
            <a:pPr algn="just"/>
            <a:endParaRPr lang="es-AR" sz="2800" dirty="0">
              <a:solidFill>
                <a:srgbClr val="0070C0"/>
              </a:solidFill>
            </a:endParaRPr>
          </a:p>
          <a:p>
            <a:pPr algn="just"/>
            <a:r>
              <a:rPr lang="es-AR" sz="2800" dirty="0" smtClean="0">
                <a:solidFill>
                  <a:srgbClr val="0070C0"/>
                </a:solidFill>
              </a:rPr>
              <a:t>1 CC SAN RAFAEL, 26.693, FUNES</a:t>
            </a:r>
            <a:endParaRPr lang="es-AR" sz="2500" dirty="0">
              <a:solidFill>
                <a:srgbClr val="0070C0"/>
              </a:solidFill>
            </a:endParaRPr>
          </a:p>
        </p:txBody>
      </p:sp>
    </p:spTree>
    <p:extLst>
      <p:ext uri="{BB962C8B-B14F-4D97-AF65-F5344CB8AC3E}">
        <p14:creationId xmlns:p14="http://schemas.microsoft.com/office/powerpoint/2010/main" val="84471569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52010" y="1456521"/>
            <a:ext cx="9017732" cy="3908762"/>
          </a:xfrm>
          <a:prstGeom prst="rect">
            <a:avLst/>
          </a:prstGeom>
        </p:spPr>
        <p:txBody>
          <a:bodyPr wrap="square">
            <a:spAutoFit/>
          </a:bodyPr>
          <a:lstStyle/>
          <a:p>
            <a:pPr>
              <a:lnSpc>
                <a:spcPct val="150000"/>
              </a:lnSpc>
              <a:spcAft>
                <a:spcPts val="0"/>
              </a:spcAft>
            </a:pPr>
            <a:endParaRPr lang="es-AR" sz="1600" dirty="0"/>
          </a:p>
          <a:p>
            <a:r>
              <a:rPr lang="es-AR" sz="3200" b="1" dirty="0" smtClean="0">
                <a:solidFill>
                  <a:srgbClr val="FF0000"/>
                </a:solidFill>
              </a:rPr>
              <a:t>Plazo para que el perito conteste:</a:t>
            </a:r>
          </a:p>
          <a:p>
            <a:endParaRPr lang="es-AR" sz="3200" dirty="0" smtClean="0"/>
          </a:p>
          <a:p>
            <a:r>
              <a:rPr lang="es-AR" sz="3200" dirty="0" smtClean="0"/>
              <a:t>Se dispondrá que, </a:t>
            </a:r>
            <a:r>
              <a:rPr lang="es-AR" sz="3200" b="1" dirty="0" smtClean="0"/>
              <a:t>en el plazo de cinco (5) días, sean subsanadas</a:t>
            </a:r>
            <a:r>
              <a:rPr lang="es-AR" sz="3200" dirty="0" smtClean="0"/>
              <a:t> las </a:t>
            </a:r>
            <a:r>
              <a:rPr lang="es-AR" sz="3200" b="1" u="sng" dirty="0" smtClean="0"/>
              <a:t>omisiones y deficiencias</a:t>
            </a:r>
            <a:r>
              <a:rPr lang="es-AR" sz="3200" dirty="0" smtClean="0"/>
              <a:t>. </a:t>
            </a:r>
          </a:p>
          <a:p>
            <a:endParaRPr lang="es-AR" sz="3200" dirty="0"/>
          </a:p>
          <a:p>
            <a:r>
              <a:rPr lang="es-AR" sz="3200" dirty="0" smtClean="0"/>
              <a:t>Recaudos</a:t>
            </a:r>
            <a:endParaRPr lang="es-AR" sz="3200" dirty="0"/>
          </a:p>
        </p:txBody>
      </p:sp>
    </p:spTree>
    <p:extLst>
      <p:ext uri="{BB962C8B-B14F-4D97-AF65-F5344CB8AC3E}">
        <p14:creationId xmlns:p14="http://schemas.microsoft.com/office/powerpoint/2010/main" val="388674393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6268" y="1241758"/>
            <a:ext cx="9017732" cy="4893647"/>
          </a:xfrm>
          <a:prstGeom prst="rect">
            <a:avLst/>
          </a:prstGeom>
        </p:spPr>
        <p:txBody>
          <a:bodyPr wrap="square">
            <a:spAutoFit/>
          </a:bodyPr>
          <a:lstStyle/>
          <a:p>
            <a:pPr>
              <a:lnSpc>
                <a:spcPct val="150000"/>
              </a:lnSpc>
              <a:spcAft>
                <a:spcPts val="0"/>
              </a:spcAft>
            </a:pPr>
            <a:endParaRPr lang="es-AR" sz="1600" dirty="0"/>
          </a:p>
          <a:p>
            <a:r>
              <a:rPr lang="es-AR" sz="3200" b="1" dirty="0" smtClean="0">
                <a:solidFill>
                  <a:srgbClr val="FF0000"/>
                </a:solidFill>
              </a:rPr>
              <a:t>Sanción en caso de incumplimiento</a:t>
            </a:r>
            <a:r>
              <a:rPr lang="es-AR" sz="3200" b="1" dirty="0" smtClean="0"/>
              <a:t>:</a:t>
            </a:r>
          </a:p>
          <a:p>
            <a:endParaRPr lang="es-AR" sz="3200" dirty="0" smtClean="0"/>
          </a:p>
          <a:p>
            <a:r>
              <a:rPr lang="es-AR" sz="3200" dirty="0" smtClean="0"/>
              <a:t>La </a:t>
            </a:r>
            <a:r>
              <a:rPr lang="es-AR" sz="3200" b="1" dirty="0"/>
              <a:t>falta de cumplimiento</a:t>
            </a:r>
            <a:r>
              <a:rPr lang="es-AR" sz="3200" dirty="0"/>
              <a:t> de la orden judicial hará </a:t>
            </a:r>
            <a:r>
              <a:rPr lang="es-AR" sz="3200" b="1" dirty="0"/>
              <a:t>perder a los peritos el derecho a honorarios</a:t>
            </a:r>
            <a:r>
              <a:rPr lang="es-AR" sz="3200" dirty="0"/>
              <a:t> </a:t>
            </a:r>
            <a:endParaRPr lang="es-AR" sz="3200" dirty="0" smtClean="0"/>
          </a:p>
          <a:p>
            <a:endParaRPr lang="es-AR" sz="3200" dirty="0"/>
          </a:p>
          <a:p>
            <a:r>
              <a:rPr lang="es-AR" sz="3200" dirty="0" smtClean="0"/>
              <a:t>Deberá </a:t>
            </a:r>
            <a:r>
              <a:rPr lang="es-AR" sz="3200" b="1" dirty="0" smtClean="0"/>
              <a:t>reintegrar </a:t>
            </a:r>
            <a:r>
              <a:rPr lang="es-AR" sz="3200" b="1" dirty="0"/>
              <a:t>las sumas recibidas a cuenta de honorarios y/o como adelanto de </a:t>
            </a:r>
            <a:r>
              <a:rPr lang="es-AR" sz="3200" b="1" dirty="0" smtClean="0"/>
              <a:t>gastos</a:t>
            </a:r>
            <a:endParaRPr lang="es-AR" sz="3200" dirty="0"/>
          </a:p>
        </p:txBody>
      </p:sp>
    </p:spTree>
    <p:extLst>
      <p:ext uri="{BB962C8B-B14F-4D97-AF65-F5344CB8AC3E}">
        <p14:creationId xmlns:p14="http://schemas.microsoft.com/office/powerpoint/2010/main" val="1398539971"/>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OBSERVACIÓN / IMPUGNACIÓN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6268" y="1241758"/>
            <a:ext cx="9017732" cy="5740033"/>
          </a:xfrm>
          <a:prstGeom prst="rect">
            <a:avLst/>
          </a:prstGeom>
        </p:spPr>
        <p:txBody>
          <a:bodyPr wrap="square">
            <a:spAutoFit/>
          </a:bodyPr>
          <a:lstStyle/>
          <a:p>
            <a:pPr algn="just"/>
            <a:r>
              <a:rPr lang="es-AR" sz="1600" dirty="0">
                <a:solidFill>
                  <a:srgbClr val="FF0000"/>
                </a:solidFill>
              </a:rPr>
              <a:t>SANCIÓN</a:t>
            </a:r>
          </a:p>
          <a:p>
            <a:pPr algn="just"/>
            <a:r>
              <a:rPr lang="es-AR" sz="1600" dirty="0">
                <a:solidFill>
                  <a:schemeClr val="tx2"/>
                </a:solidFill>
              </a:rPr>
              <a:t>Corresponde aplicar la sanción de la pérdida del derecho a percibir los honorarios, cuando habiendo sido notificado el perito de las observaciones a su pericia este no contesta el traslado </a:t>
            </a:r>
            <a:r>
              <a:rPr lang="es-AR" sz="1600" dirty="0" err="1">
                <a:solidFill>
                  <a:schemeClr val="tx2"/>
                </a:solidFill>
              </a:rPr>
              <a:t>conferido.Expte</a:t>
            </a:r>
            <a:r>
              <a:rPr lang="es-AR" sz="1600" dirty="0">
                <a:solidFill>
                  <a:schemeClr val="tx2"/>
                </a:solidFill>
              </a:rPr>
              <a:t>.: 54177 - CONTRERAS CARLOS EMMANUEL ANGEL Y OTROS C/ ASCURRA SEBASTIAN GUSTAVO Y OTROS P/ D. Y P. (ACCIDENTE DE TRANSITO)Fecha: 10/10/2019Tribunal: 2° CÁMARA EN LO CIVIL - PRIMERA CIRCUNSCRIPCIÓN</a:t>
            </a:r>
          </a:p>
          <a:p>
            <a:pPr algn="just"/>
            <a:r>
              <a:rPr lang="es-AR" sz="1600" dirty="0">
                <a:solidFill>
                  <a:schemeClr val="tx2"/>
                </a:solidFill>
              </a:rPr>
              <a:t> </a:t>
            </a:r>
            <a:endParaRPr lang="es-AR" sz="1600" dirty="0" smtClean="0">
              <a:solidFill>
                <a:schemeClr val="tx2"/>
              </a:solidFill>
            </a:endParaRPr>
          </a:p>
          <a:p>
            <a:pPr algn="just"/>
            <a:r>
              <a:rPr lang="es-AR" sz="1600" dirty="0" smtClean="0">
                <a:solidFill>
                  <a:srgbClr val="FF0000"/>
                </a:solidFill>
              </a:rPr>
              <a:t>CONTESTA DEFICIENTEMENTE</a:t>
            </a:r>
            <a:endParaRPr lang="es-AR" sz="1600" dirty="0">
              <a:solidFill>
                <a:srgbClr val="FF0000"/>
              </a:solidFill>
            </a:endParaRPr>
          </a:p>
          <a:p>
            <a:pPr algn="just"/>
            <a:r>
              <a:rPr lang="es-AR" sz="1600" dirty="0">
                <a:solidFill>
                  <a:schemeClr val="tx2"/>
                </a:solidFill>
              </a:rPr>
              <a:t>Corresponde dejar sin efecto la regulación de honorarios del perito que contesta con generalidades los puntos cuestionados ante las observaciones formuladas a su informe pericial, lo que equivale a la falta de </a:t>
            </a:r>
            <a:r>
              <a:rPr lang="es-AR" sz="1600" dirty="0" err="1">
                <a:solidFill>
                  <a:schemeClr val="tx2"/>
                </a:solidFill>
              </a:rPr>
              <a:t>contestación.Expte</a:t>
            </a:r>
            <a:r>
              <a:rPr lang="es-AR" sz="1600" dirty="0">
                <a:solidFill>
                  <a:schemeClr val="tx2"/>
                </a:solidFill>
              </a:rPr>
              <a:t>.: 52357 - OLIVA, MARIA ALEJANDRA Y OTROS C/ DAFFRA, OSCAR Y OTS. P/ DAÑOS Y </a:t>
            </a:r>
            <a:r>
              <a:rPr lang="es-AR" sz="1600" dirty="0" err="1">
                <a:solidFill>
                  <a:schemeClr val="tx2"/>
                </a:solidFill>
              </a:rPr>
              <a:t>PERJUICIOSFecha</a:t>
            </a:r>
            <a:r>
              <a:rPr lang="es-AR" sz="1600" dirty="0">
                <a:solidFill>
                  <a:schemeClr val="tx2"/>
                </a:solidFill>
              </a:rPr>
              <a:t>: 16/10/2018Tribunal: 4° CÁMARA EN LO CIVIL - PRIMERA </a:t>
            </a:r>
            <a:r>
              <a:rPr lang="es-AR" sz="1600" dirty="0" err="1">
                <a:solidFill>
                  <a:schemeClr val="tx2"/>
                </a:solidFill>
              </a:rPr>
              <a:t>CIRCUNSCRIPCIÓNMagistrado</a:t>
            </a:r>
            <a:r>
              <a:rPr lang="es-AR" sz="1600" dirty="0">
                <a:solidFill>
                  <a:schemeClr val="tx2"/>
                </a:solidFill>
              </a:rPr>
              <a:t>/s: LEIVA - FERRER </a:t>
            </a:r>
            <a:r>
              <a:rPr lang="es-AR" sz="1600" dirty="0" smtClean="0">
                <a:solidFill>
                  <a:schemeClr val="tx2"/>
                </a:solidFill>
              </a:rPr>
              <a:t>– ABALOS</a:t>
            </a:r>
          </a:p>
          <a:p>
            <a:pPr algn="just"/>
            <a:endParaRPr lang="es-AR" sz="1600" dirty="0">
              <a:solidFill>
                <a:schemeClr val="tx2"/>
              </a:solidFill>
            </a:endParaRPr>
          </a:p>
          <a:p>
            <a:pPr algn="just"/>
            <a:r>
              <a:rPr lang="es-AR" sz="1600" dirty="0" smtClean="0">
                <a:solidFill>
                  <a:srgbClr val="FF0000"/>
                </a:solidFill>
              </a:rPr>
              <a:t>VALIDEZ DEL DICTAMEN</a:t>
            </a:r>
            <a:endParaRPr lang="es-AR" sz="1600" dirty="0">
              <a:solidFill>
                <a:srgbClr val="FF0000"/>
              </a:solidFill>
            </a:endParaRPr>
          </a:p>
          <a:p>
            <a:pPr algn="just"/>
            <a:r>
              <a:rPr lang="es-AR" sz="1600" dirty="0">
                <a:solidFill>
                  <a:schemeClr val="tx2"/>
                </a:solidFill>
              </a:rPr>
              <a:t> </a:t>
            </a:r>
            <a:r>
              <a:rPr lang="es-AR" sz="1600" dirty="0" smtClean="0">
                <a:solidFill>
                  <a:schemeClr val="tx2"/>
                </a:solidFill>
              </a:rPr>
              <a:t>La </a:t>
            </a:r>
            <a:r>
              <a:rPr lang="es-AR" sz="1600" dirty="0">
                <a:solidFill>
                  <a:schemeClr val="tx2"/>
                </a:solidFill>
              </a:rPr>
              <a:t>ausencia de contestación del perito a la impugnación de su pericia no priva a su informe de eficacia probatoria, si el mismo se encuentra suficientemente fundado y resulta coherente con el resto de las pruebas rendidas en la causa </a:t>
            </a:r>
            <a:r>
              <a:rPr lang="es-AR" sz="1600" dirty="0" err="1" smtClean="0">
                <a:solidFill>
                  <a:schemeClr val="tx2"/>
                </a:solidFill>
              </a:rPr>
              <a:t>Expte</a:t>
            </a:r>
            <a:r>
              <a:rPr lang="es-AR" sz="1600" dirty="0">
                <a:solidFill>
                  <a:schemeClr val="tx2"/>
                </a:solidFill>
              </a:rPr>
              <a:t>.: 54275 - </a:t>
            </a:r>
            <a:r>
              <a:rPr lang="es-AR" sz="1600" dirty="0" err="1" smtClean="0">
                <a:solidFill>
                  <a:schemeClr val="tx2"/>
                </a:solidFill>
              </a:rPr>
              <a:t>ORELLANOFecha</a:t>
            </a:r>
            <a:r>
              <a:rPr lang="es-AR" sz="1600" dirty="0">
                <a:solidFill>
                  <a:schemeClr val="tx2"/>
                </a:solidFill>
              </a:rPr>
              <a:t>: 24/05/2019Tribunal: 1° CÁMARA EN LO CIVIL - PRIMERA </a:t>
            </a:r>
            <a:r>
              <a:rPr lang="es-AR" sz="1600" dirty="0" err="1">
                <a:solidFill>
                  <a:schemeClr val="tx2"/>
                </a:solidFill>
              </a:rPr>
              <a:t>CIRCUNSCRIPCIÓNMagistrado</a:t>
            </a:r>
            <a:r>
              <a:rPr lang="es-AR" sz="1600" dirty="0">
                <a:solidFill>
                  <a:schemeClr val="tx2"/>
                </a:solidFill>
              </a:rPr>
              <a:t>/s: ISUANI, ORBELLI Y </a:t>
            </a:r>
            <a:r>
              <a:rPr lang="es-AR" sz="1600" dirty="0" err="1">
                <a:solidFill>
                  <a:schemeClr val="tx2"/>
                </a:solidFill>
              </a:rPr>
              <a:t>MIQUELUbicación</a:t>
            </a:r>
            <a:r>
              <a:rPr lang="es-AR" sz="1600" dirty="0">
                <a:solidFill>
                  <a:schemeClr val="tx2"/>
                </a:solidFill>
              </a:rPr>
              <a:t>: LS206-282</a:t>
            </a:r>
            <a:endParaRPr lang="es-AR" sz="1600" dirty="0"/>
          </a:p>
          <a:p>
            <a:pPr algn="just"/>
            <a:endParaRPr lang="es-AR" sz="1500" dirty="0">
              <a:solidFill>
                <a:schemeClr val="tx2"/>
              </a:solidFill>
            </a:endParaRPr>
          </a:p>
        </p:txBody>
      </p:sp>
    </p:spTree>
    <p:extLst>
      <p:ext uri="{BB962C8B-B14F-4D97-AF65-F5344CB8AC3E}">
        <p14:creationId xmlns:p14="http://schemas.microsoft.com/office/powerpoint/2010/main" val="96728761"/>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INCIDENTE DE NULIDAD</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5859" y="1019130"/>
            <a:ext cx="9017732" cy="5709255"/>
          </a:xfrm>
          <a:prstGeom prst="rect">
            <a:avLst/>
          </a:prstGeom>
        </p:spPr>
        <p:txBody>
          <a:bodyPr wrap="square">
            <a:spAutoFit/>
          </a:bodyPr>
          <a:lstStyle/>
          <a:p>
            <a:pPr marL="342900" indent="-342900">
              <a:buFont typeface="Arial" panose="020B0604020202020204" pitchFamily="34" charset="0"/>
              <a:buChar char="•"/>
            </a:pPr>
            <a:r>
              <a:rPr lang="es-AR" sz="2500" b="1" dirty="0" smtClean="0"/>
              <a:t>Defectos </a:t>
            </a:r>
            <a:r>
              <a:rPr lang="es-AR" sz="2500" b="1" dirty="0"/>
              <a:t>de magnitud tal (no subsanables por explicación), que privan de </a:t>
            </a:r>
            <a:r>
              <a:rPr lang="es-AR" sz="2500" b="1" dirty="0" smtClean="0"/>
              <a:t>cumplir </a:t>
            </a:r>
            <a:r>
              <a:rPr lang="es-AR" sz="2500" b="1" dirty="0"/>
              <a:t>el </a:t>
            </a:r>
            <a:r>
              <a:rPr lang="es-AR" sz="2500" b="1" dirty="0" smtClean="0"/>
              <a:t>fin</a:t>
            </a:r>
            <a:r>
              <a:rPr lang="es-AR" sz="2500" b="1" dirty="0"/>
              <a:t> </a:t>
            </a:r>
            <a:r>
              <a:rPr lang="es-AR" sz="2500" b="1" dirty="0" smtClean="0"/>
              <a:t>de la pericia y afectan el derecho de defensa.</a:t>
            </a:r>
          </a:p>
          <a:p>
            <a:pPr marL="342900" indent="-342900">
              <a:buFont typeface="Arial" panose="020B0604020202020204" pitchFamily="34" charset="0"/>
              <a:buChar char="•"/>
            </a:pPr>
            <a:endParaRPr lang="es-AR" sz="2000" b="1" dirty="0" smtClean="0"/>
          </a:p>
          <a:p>
            <a:pPr marL="342900" indent="-342900">
              <a:buFont typeface="Arial" panose="020B0604020202020204" pitchFamily="34" charset="0"/>
              <a:buChar char="•"/>
            </a:pPr>
            <a:endParaRPr lang="es-AR" sz="2000" b="1" dirty="0"/>
          </a:p>
          <a:p>
            <a:pPr marL="342900" indent="-342900">
              <a:buFont typeface="Arial" panose="020B0604020202020204" pitchFamily="34" charset="0"/>
              <a:buChar char="•"/>
            </a:pPr>
            <a:endParaRPr lang="es-AR" sz="2000" b="1" dirty="0"/>
          </a:p>
          <a:p>
            <a:pPr algn="just">
              <a:lnSpc>
                <a:spcPct val="150000"/>
              </a:lnSpc>
            </a:pPr>
            <a:r>
              <a:rPr lang="es-AR" sz="2000" dirty="0">
                <a:solidFill>
                  <a:schemeClr val="accent2">
                    <a:lumMod val="50000"/>
                  </a:schemeClr>
                </a:solidFill>
              </a:rPr>
              <a:t>lo que distingue la impugnación genérica de la nulidad es la entidad de las omisiones y deficiencias del dictamen; si las mismas pueden subsanarse mediante explicaciones o aclaraciones, nos encontramos en el ámbito del primer supuesto. Si, por el contrario, los defectos formales son de tal magnitud que impiden que el informe pericial cumpla el fin para el cual estaba destinado, afectando el derecho de defensa de alguna de las partes, el remedio que se impone es la nulidad</a:t>
            </a:r>
            <a:r>
              <a:rPr lang="es-AR" sz="2000" dirty="0" smtClean="0">
                <a:solidFill>
                  <a:schemeClr val="accent2">
                    <a:lumMod val="50000"/>
                  </a:schemeClr>
                </a:solidFill>
              </a:rPr>
              <a:t>.-</a:t>
            </a:r>
          </a:p>
          <a:p>
            <a:r>
              <a:rPr lang="es-AR" sz="2000" b="1" dirty="0" smtClean="0">
                <a:solidFill>
                  <a:schemeClr val="accent2">
                    <a:lumMod val="50000"/>
                  </a:schemeClr>
                </a:solidFill>
              </a:rPr>
              <a:t>1ª CC SAN RAFAEL, AUTOS Nª 28,105, DÌAZ, 03/03/2016</a:t>
            </a:r>
            <a:endParaRPr lang="es-AR" sz="1600" b="1" dirty="0">
              <a:solidFill>
                <a:schemeClr val="accent2">
                  <a:lumMod val="50000"/>
                </a:schemeClr>
              </a:solidFill>
            </a:endParaRPr>
          </a:p>
        </p:txBody>
      </p:sp>
    </p:spTree>
    <p:extLst>
      <p:ext uri="{BB962C8B-B14F-4D97-AF65-F5344CB8AC3E}">
        <p14:creationId xmlns:p14="http://schemas.microsoft.com/office/powerpoint/2010/main" val="418956428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INCIDENTE DE NULIDAD</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5859" y="764704"/>
            <a:ext cx="9017732" cy="6247864"/>
          </a:xfrm>
          <a:prstGeom prst="rect">
            <a:avLst/>
          </a:prstGeom>
        </p:spPr>
        <p:txBody>
          <a:bodyPr wrap="square">
            <a:spAutoFit/>
          </a:bodyPr>
          <a:lstStyle/>
          <a:p>
            <a:pPr marL="342900" indent="-342900">
              <a:buFont typeface="Arial" panose="020B0604020202020204" pitchFamily="34" charset="0"/>
              <a:buChar char="•"/>
            </a:pPr>
            <a:endParaRPr lang="es-AR" sz="2000" b="1" dirty="0" smtClean="0"/>
          </a:p>
          <a:p>
            <a:r>
              <a:rPr lang="es-AR" sz="2000" b="1" dirty="0" smtClean="0">
                <a:solidFill>
                  <a:schemeClr val="accent2">
                    <a:lumMod val="50000"/>
                  </a:schemeClr>
                </a:solidFill>
              </a:rPr>
              <a:t>Luego </a:t>
            </a:r>
            <a:r>
              <a:rPr lang="es-AR" sz="2000" b="1" dirty="0">
                <a:solidFill>
                  <a:schemeClr val="accent2">
                    <a:lumMod val="50000"/>
                  </a:schemeClr>
                </a:solidFill>
              </a:rPr>
              <a:t>de referir que ha examinado exhaustivamente a la actora, comienza a responder los puntos de pericia sin detallar los elementos que ha tenido en cuenta para arribar a sus </a:t>
            </a:r>
            <a:r>
              <a:rPr lang="es-AR" sz="2000" b="1" dirty="0" smtClean="0">
                <a:solidFill>
                  <a:schemeClr val="accent2">
                    <a:lumMod val="50000"/>
                  </a:schemeClr>
                </a:solidFill>
              </a:rPr>
              <a:t>conclusiones</a:t>
            </a:r>
          </a:p>
          <a:p>
            <a:r>
              <a:rPr lang="es-AR" sz="2000" b="1" dirty="0" smtClean="0">
                <a:solidFill>
                  <a:schemeClr val="accent2">
                    <a:lumMod val="50000"/>
                  </a:schemeClr>
                </a:solidFill>
              </a:rPr>
              <a:t> </a:t>
            </a:r>
          </a:p>
          <a:p>
            <a:r>
              <a:rPr lang="es-AR" sz="2000" b="1" dirty="0" smtClean="0">
                <a:solidFill>
                  <a:schemeClr val="accent2">
                    <a:lumMod val="50000"/>
                  </a:schemeClr>
                </a:solidFill>
              </a:rPr>
              <a:t>Sólo </a:t>
            </a:r>
            <a:r>
              <a:rPr lang="es-AR" sz="2000" b="1" dirty="0">
                <a:solidFill>
                  <a:schemeClr val="accent2">
                    <a:lumMod val="50000"/>
                  </a:schemeClr>
                </a:solidFill>
              </a:rPr>
              <a:t>se limita a señalar que ha realizado un examen exhaustivo, sin indicar en qué consiste el mismo y qué técnicas ha utilizado</a:t>
            </a:r>
            <a:r>
              <a:rPr lang="es-AR" sz="2000" b="1" dirty="0" smtClean="0">
                <a:solidFill>
                  <a:schemeClr val="accent2">
                    <a:lumMod val="50000"/>
                  </a:schemeClr>
                </a:solidFill>
              </a:rPr>
              <a:t>.</a:t>
            </a:r>
          </a:p>
          <a:p>
            <a:r>
              <a:rPr lang="es-AR" sz="2000" b="1" dirty="0" smtClean="0">
                <a:solidFill>
                  <a:schemeClr val="accent2">
                    <a:lumMod val="50000"/>
                  </a:schemeClr>
                </a:solidFill>
              </a:rPr>
              <a:t> </a:t>
            </a:r>
          </a:p>
          <a:p>
            <a:r>
              <a:rPr lang="es-AR" sz="2000" b="1" dirty="0" smtClean="0">
                <a:solidFill>
                  <a:schemeClr val="accent2">
                    <a:lumMod val="50000"/>
                  </a:schemeClr>
                </a:solidFill>
              </a:rPr>
              <a:t>Tampoco </a:t>
            </a:r>
            <a:r>
              <a:rPr lang="es-AR" sz="2000" b="1" dirty="0">
                <a:solidFill>
                  <a:schemeClr val="accent2">
                    <a:lumMod val="50000"/>
                  </a:schemeClr>
                </a:solidFill>
              </a:rPr>
              <a:t>explica el proceso lógico usado para obtener cada una de sus conclusiones </a:t>
            </a:r>
          </a:p>
          <a:p>
            <a:endParaRPr lang="es-AR" sz="2000" b="1" dirty="0" smtClean="0">
              <a:solidFill>
                <a:schemeClr val="accent2">
                  <a:lumMod val="50000"/>
                </a:schemeClr>
              </a:solidFill>
            </a:endParaRPr>
          </a:p>
          <a:p>
            <a:r>
              <a:rPr lang="es-AR" sz="2000" b="1" dirty="0" smtClean="0">
                <a:solidFill>
                  <a:schemeClr val="accent2">
                    <a:lumMod val="50000"/>
                  </a:schemeClr>
                </a:solidFill>
              </a:rPr>
              <a:t>Al contestar traslado el </a:t>
            </a:r>
            <a:r>
              <a:rPr lang="es-AR" sz="2000" b="1" dirty="0">
                <a:solidFill>
                  <a:schemeClr val="accent2">
                    <a:lumMod val="50000"/>
                  </a:schemeClr>
                </a:solidFill>
              </a:rPr>
              <a:t>profesional sólo se limitó a ratificar “todo lo expuesto en la pericia médica” </a:t>
            </a:r>
            <a:endParaRPr lang="es-AR" sz="2000" b="1" dirty="0" smtClean="0">
              <a:solidFill>
                <a:schemeClr val="accent2">
                  <a:lumMod val="50000"/>
                </a:schemeClr>
              </a:solidFill>
            </a:endParaRPr>
          </a:p>
          <a:p>
            <a:endParaRPr lang="es-AR" sz="2000" b="1" dirty="0" smtClean="0">
              <a:solidFill>
                <a:schemeClr val="accent2">
                  <a:lumMod val="50000"/>
                </a:schemeClr>
              </a:solidFill>
            </a:endParaRPr>
          </a:p>
          <a:p>
            <a:r>
              <a:rPr lang="es-AR" sz="2000" b="1" dirty="0" smtClean="0">
                <a:solidFill>
                  <a:schemeClr val="accent2">
                    <a:lumMod val="50000"/>
                  </a:schemeClr>
                </a:solidFill>
              </a:rPr>
              <a:t>Establece </a:t>
            </a:r>
            <a:r>
              <a:rPr lang="es-AR" sz="2000" b="1" dirty="0">
                <a:solidFill>
                  <a:schemeClr val="accent2">
                    <a:lumMod val="50000"/>
                  </a:schemeClr>
                </a:solidFill>
              </a:rPr>
              <a:t>de forma arbitraria la existencia de lesiones y un porcentaje de incapacidad, completamente desprovistos de fundamento racional alguno. </a:t>
            </a:r>
            <a:endParaRPr lang="es-AR" sz="2000" b="1" dirty="0" smtClean="0">
              <a:solidFill>
                <a:schemeClr val="accent2">
                  <a:lumMod val="50000"/>
                </a:schemeClr>
              </a:solidFill>
            </a:endParaRPr>
          </a:p>
          <a:p>
            <a:endParaRPr lang="es-AR" sz="2000" b="1" dirty="0" smtClean="0"/>
          </a:p>
          <a:p>
            <a:r>
              <a:rPr lang="es-AR" sz="2000" b="1" dirty="0">
                <a:solidFill>
                  <a:schemeClr val="accent2">
                    <a:lumMod val="50000"/>
                  </a:schemeClr>
                </a:solidFill>
              </a:rPr>
              <a:t>1ª CC SAN RAFAEL, AUTOS Nª 28,105, DÌAZ, 03/03/2016</a:t>
            </a:r>
            <a:endParaRPr lang="es-AR" sz="1600" b="1" dirty="0">
              <a:solidFill>
                <a:schemeClr val="accent2">
                  <a:lumMod val="50000"/>
                </a:schemeClr>
              </a:solidFill>
            </a:endParaRPr>
          </a:p>
          <a:p>
            <a:endParaRPr lang="es-AR" sz="2000" b="1" dirty="0"/>
          </a:p>
        </p:txBody>
      </p:sp>
    </p:spTree>
    <p:extLst>
      <p:ext uri="{BB962C8B-B14F-4D97-AF65-F5344CB8AC3E}">
        <p14:creationId xmlns:p14="http://schemas.microsoft.com/office/powerpoint/2010/main" val="127568668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INCIDENTE DE NULIDAD</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5859" y="1019130"/>
            <a:ext cx="9017732" cy="5709255"/>
          </a:xfrm>
          <a:prstGeom prst="rect">
            <a:avLst/>
          </a:prstGeom>
        </p:spPr>
        <p:txBody>
          <a:bodyPr wrap="square">
            <a:spAutoFit/>
          </a:bodyPr>
          <a:lstStyle/>
          <a:p>
            <a:pPr marL="342900" indent="-342900">
              <a:buFont typeface="Arial" panose="020B0604020202020204" pitchFamily="34" charset="0"/>
              <a:buChar char="•"/>
            </a:pPr>
            <a:endParaRPr lang="es-AR" sz="2000" b="1" dirty="0" smtClean="0"/>
          </a:p>
          <a:p>
            <a:pPr marL="342900" indent="-342900">
              <a:buFont typeface="Arial" panose="020B0604020202020204" pitchFamily="34" charset="0"/>
              <a:buChar char="•"/>
            </a:pPr>
            <a:endParaRPr lang="es-AR" sz="2000" b="1" dirty="0"/>
          </a:p>
          <a:p>
            <a:pPr marL="342900" indent="-342900">
              <a:buFont typeface="Arial" panose="020B0604020202020204" pitchFamily="34" charset="0"/>
              <a:buChar char="•"/>
            </a:pPr>
            <a:r>
              <a:rPr lang="es-AR" sz="2500" b="1" dirty="0" smtClean="0"/>
              <a:t>Cumplimiento </a:t>
            </a:r>
            <a:r>
              <a:rPr lang="es-AR" sz="2500" b="1" dirty="0"/>
              <a:t>de los recaudos de la </a:t>
            </a:r>
            <a:r>
              <a:rPr lang="es-AR" sz="2500" b="1" dirty="0" smtClean="0"/>
              <a:t>nulidad ART. 94 (vicio, incumplimiento del fin, interés jurídico, que </a:t>
            </a:r>
            <a:r>
              <a:rPr lang="es-AR" sz="2500" b="1" dirty="0"/>
              <a:t>no lo haya consentido y que no </a:t>
            </a:r>
            <a:r>
              <a:rPr lang="es-AR" sz="2500" b="1" dirty="0" smtClean="0"/>
              <a:t>lo haya provocado)</a:t>
            </a:r>
            <a:endParaRPr lang="es-AR" sz="2500" b="1" dirty="0"/>
          </a:p>
          <a:p>
            <a:r>
              <a:rPr lang="es-AR" sz="2500" dirty="0"/>
              <a:t> </a:t>
            </a:r>
            <a:endParaRPr lang="es-AR" sz="2500" dirty="0" smtClean="0"/>
          </a:p>
          <a:p>
            <a:r>
              <a:rPr lang="es-AR" sz="2500" b="1" dirty="0" smtClean="0"/>
              <a:t>PLAZO CINCO DÍAS</a:t>
            </a:r>
            <a:endParaRPr lang="es-AR" sz="2500" b="1" dirty="0"/>
          </a:p>
          <a:p>
            <a:endParaRPr lang="es-AR" sz="2500" b="1" dirty="0" smtClean="0"/>
          </a:p>
          <a:p>
            <a:r>
              <a:rPr lang="es-AR" sz="2500" b="1" dirty="0" smtClean="0"/>
              <a:t>TRAMITA </a:t>
            </a:r>
            <a:r>
              <a:rPr lang="es-AR" sz="2500" b="1" dirty="0"/>
              <a:t>COMO INCIDENTE </a:t>
            </a:r>
            <a:r>
              <a:rPr lang="es-AR" sz="2500" b="1" dirty="0" smtClean="0"/>
              <a:t>(ART</a:t>
            </a:r>
            <a:r>
              <a:rPr lang="es-AR" sz="2500" b="1" dirty="0"/>
              <a:t>. </a:t>
            </a:r>
            <a:r>
              <a:rPr lang="es-AR" sz="2500" b="1" dirty="0" smtClean="0"/>
              <a:t>94).</a:t>
            </a:r>
          </a:p>
          <a:p>
            <a:endParaRPr lang="es-AR" sz="2500" dirty="0" smtClean="0"/>
          </a:p>
          <a:p>
            <a:r>
              <a:rPr lang="es-AR" sz="2500" b="1" dirty="0" smtClean="0"/>
              <a:t>PATROCINIO </a:t>
            </a:r>
            <a:r>
              <a:rPr lang="es-AR" sz="2500" b="1" dirty="0"/>
              <a:t>LETRADO </a:t>
            </a:r>
            <a:r>
              <a:rPr lang="es-AR" sz="2500" b="1" dirty="0" smtClean="0"/>
              <a:t>OBLIGATORIO</a:t>
            </a:r>
            <a:r>
              <a:rPr lang="es-AR" sz="2500" b="1" dirty="0"/>
              <a:t> </a:t>
            </a:r>
            <a:r>
              <a:rPr lang="es-AR" sz="2500" b="1" dirty="0" smtClean="0"/>
              <a:t>(ART. 33)</a:t>
            </a:r>
          </a:p>
          <a:p>
            <a:endParaRPr lang="es-AR" sz="2500" b="1" dirty="0"/>
          </a:p>
          <a:p>
            <a:r>
              <a:rPr lang="es-AR" sz="2500" b="1" dirty="0" smtClean="0"/>
              <a:t>EL PERITO PUEDE SER CONDENADO EN COSTAS (ART. 36)</a:t>
            </a:r>
            <a:endParaRPr lang="es-AR" sz="2500" b="1" dirty="0"/>
          </a:p>
        </p:txBody>
      </p:sp>
    </p:spTree>
    <p:extLst>
      <p:ext uri="{BB962C8B-B14F-4D97-AF65-F5344CB8AC3E}">
        <p14:creationId xmlns:p14="http://schemas.microsoft.com/office/powerpoint/2010/main" val="173181670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INCIDENTE DE NULIDAD</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5859" y="1019130"/>
            <a:ext cx="9017732" cy="5016758"/>
          </a:xfrm>
          <a:prstGeom prst="rect">
            <a:avLst/>
          </a:prstGeom>
        </p:spPr>
        <p:txBody>
          <a:bodyPr wrap="square">
            <a:spAutoFit/>
          </a:bodyPr>
          <a:lstStyle/>
          <a:p>
            <a:pPr marL="342900" indent="-342900">
              <a:buFont typeface="Arial" panose="020B0604020202020204" pitchFamily="34" charset="0"/>
              <a:buChar char="•"/>
            </a:pPr>
            <a:r>
              <a:rPr lang="es-AR" sz="2000" b="1" dirty="0" smtClean="0"/>
              <a:t>RECHAZO POR EXTEMPORÀNEO</a:t>
            </a:r>
          </a:p>
          <a:p>
            <a:pPr marL="342900" indent="-342900">
              <a:buFont typeface="Arial" panose="020B0604020202020204" pitchFamily="34" charset="0"/>
              <a:buChar char="•"/>
            </a:pPr>
            <a:endParaRPr lang="es-AR" sz="2000" b="1" dirty="0"/>
          </a:p>
          <a:p>
            <a:r>
              <a:rPr lang="es-AR" sz="2800" dirty="0">
                <a:solidFill>
                  <a:schemeClr val="accent2">
                    <a:lumMod val="50000"/>
                  </a:schemeClr>
                </a:solidFill>
              </a:rPr>
              <a:t>En primera instancia la aseguradora sólo se limitó a impugnar la pericia, el incidente de nulidad contra el dictamen pericial nunca fue planteado, de modo que, encontrándose consentido el acto, cualquier eventual pretensión de privación de eficacia sobre la base de defectos de forma, resulta inviable</a:t>
            </a:r>
            <a:r>
              <a:rPr lang="es-AR" sz="2800" dirty="0" smtClean="0">
                <a:solidFill>
                  <a:schemeClr val="accent2">
                    <a:lumMod val="50000"/>
                  </a:schemeClr>
                </a:solidFill>
              </a:rPr>
              <a:t>.</a:t>
            </a:r>
          </a:p>
          <a:p>
            <a:endParaRPr lang="es-AR" sz="2800" b="1" dirty="0" smtClean="0">
              <a:solidFill>
                <a:schemeClr val="accent2">
                  <a:lumMod val="50000"/>
                </a:schemeClr>
              </a:solidFill>
            </a:endParaRPr>
          </a:p>
          <a:p>
            <a:r>
              <a:rPr lang="es-AR" sz="2800" b="1" dirty="0" smtClean="0">
                <a:solidFill>
                  <a:schemeClr val="accent2">
                    <a:lumMod val="50000"/>
                  </a:schemeClr>
                </a:solidFill>
              </a:rPr>
              <a:t>1ª CC SAN RAFAEL</a:t>
            </a:r>
            <a:endParaRPr lang="es-AR" sz="2800" b="1" dirty="0">
              <a:solidFill>
                <a:schemeClr val="accent2">
                  <a:lumMod val="50000"/>
                </a:schemeClr>
              </a:solidFill>
            </a:endParaRPr>
          </a:p>
          <a:p>
            <a:r>
              <a:rPr lang="es-AR" sz="2800" dirty="0">
                <a:solidFill>
                  <a:schemeClr val="accent2">
                    <a:lumMod val="50000"/>
                  </a:schemeClr>
                </a:solidFill>
              </a:rPr>
              <a:t>causa N° 28.335/120.037, </a:t>
            </a:r>
            <a:r>
              <a:rPr lang="es-AR" sz="2800" dirty="0" smtClean="0">
                <a:solidFill>
                  <a:schemeClr val="accent2">
                    <a:lumMod val="50000"/>
                  </a:schemeClr>
                </a:solidFill>
              </a:rPr>
              <a:t>"BERDUGO”</a:t>
            </a:r>
            <a:endParaRPr lang="es-AR" sz="2800" b="1" dirty="0" smtClean="0">
              <a:solidFill>
                <a:schemeClr val="accent2">
                  <a:lumMod val="50000"/>
                </a:schemeClr>
              </a:solidFill>
            </a:endParaRPr>
          </a:p>
          <a:p>
            <a:r>
              <a:rPr lang="es-AR" sz="2800" b="1" dirty="0" smtClean="0">
                <a:solidFill>
                  <a:schemeClr val="accent2">
                    <a:lumMod val="50000"/>
                  </a:schemeClr>
                </a:solidFill>
              </a:rPr>
              <a:t>29/11/2016</a:t>
            </a:r>
            <a:endParaRPr lang="es-AR" sz="2500" b="1" dirty="0">
              <a:solidFill>
                <a:schemeClr val="accent2">
                  <a:lumMod val="50000"/>
                </a:schemeClr>
              </a:solidFill>
            </a:endParaRPr>
          </a:p>
        </p:txBody>
      </p:sp>
    </p:spTree>
    <p:extLst>
      <p:ext uri="{BB962C8B-B14F-4D97-AF65-F5344CB8AC3E}">
        <p14:creationId xmlns:p14="http://schemas.microsoft.com/office/powerpoint/2010/main" val="39189773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179512" y="1124744"/>
            <a:ext cx="8640960" cy="5170646"/>
          </a:xfrm>
          <a:prstGeom prst="rect">
            <a:avLst/>
          </a:prstGeom>
        </p:spPr>
        <p:txBody>
          <a:bodyPr wrap="square">
            <a:spAutoFit/>
          </a:bodyPr>
          <a:lstStyle/>
          <a:p>
            <a:endParaRPr lang="es-ES_tradnl" sz="2500" dirty="0" smtClean="0"/>
          </a:p>
          <a:p>
            <a:r>
              <a:rPr lang="es-AR" sz="2800" dirty="0"/>
              <a:t> </a:t>
            </a:r>
            <a:r>
              <a:rPr lang="es-AR" sz="2800" dirty="0">
                <a:solidFill>
                  <a:schemeClr val="accent2">
                    <a:lumMod val="50000"/>
                  </a:schemeClr>
                </a:solidFill>
              </a:rPr>
              <a:t>la jurisprudencia provincial es coincidente acerca de que la transgresión a la norma que establece los </a:t>
            </a:r>
            <a:r>
              <a:rPr lang="es-AR" sz="2800" dirty="0">
                <a:solidFill>
                  <a:srgbClr val="C00000"/>
                </a:solidFill>
              </a:rPr>
              <a:t>límites de velocidad</a:t>
            </a:r>
            <a:r>
              <a:rPr lang="es-AR" sz="2800" dirty="0">
                <a:solidFill>
                  <a:schemeClr val="accent2">
                    <a:lumMod val="50000"/>
                  </a:schemeClr>
                </a:solidFill>
              </a:rPr>
              <a:t>, no puede presumirse por los Jueces exclusivamente en función de inferencias sobre la posición final de los vehículos, los hundimientos o daños materiales observados en las fotografías acompañadas, sin contar con otros elementos, fundamentalmente de carácter técnico, que determinen la velocidad a la que circulaba el automotor.</a:t>
            </a:r>
            <a:endParaRPr lang="es-ES_tradnl" sz="2500" dirty="0">
              <a:solidFill>
                <a:schemeClr val="accent2">
                  <a:lumMod val="50000"/>
                </a:schemeClr>
              </a:solidFill>
            </a:endParaRPr>
          </a:p>
          <a:p>
            <a:r>
              <a:rPr lang="es-ES_tradnl" sz="2500" dirty="0" smtClean="0">
                <a:solidFill>
                  <a:schemeClr val="accent2">
                    <a:lumMod val="50000"/>
                  </a:schemeClr>
                </a:solidFill>
              </a:rPr>
              <a:t>1 CC, SAN RAFAEL autos 31,088, PALMA</a:t>
            </a:r>
            <a:endParaRPr lang="es-AR" sz="2500" dirty="0">
              <a:solidFill>
                <a:schemeClr val="accent2">
                  <a:lumMod val="50000"/>
                </a:schemeClr>
              </a:solidFill>
            </a:endParaRPr>
          </a:p>
        </p:txBody>
      </p:sp>
    </p:spTree>
    <p:extLst>
      <p:ext uri="{BB962C8B-B14F-4D97-AF65-F5344CB8AC3E}">
        <p14:creationId xmlns:p14="http://schemas.microsoft.com/office/powerpoint/2010/main" val="427399403"/>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477601"/>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INCIDENTE DE NULIDAD</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5859" y="764704"/>
            <a:ext cx="9017732" cy="6709529"/>
          </a:xfrm>
          <a:prstGeom prst="rect">
            <a:avLst/>
          </a:prstGeom>
        </p:spPr>
        <p:txBody>
          <a:bodyPr wrap="square">
            <a:spAutoFit/>
          </a:bodyPr>
          <a:lstStyle/>
          <a:p>
            <a:pPr marL="342900" indent="-342900">
              <a:buFont typeface="Arial" panose="020B0604020202020204" pitchFamily="34" charset="0"/>
              <a:buChar char="•"/>
            </a:pPr>
            <a:r>
              <a:rPr lang="es-AR" sz="2000" b="1" dirty="0" smtClean="0"/>
              <a:t>RECHAZO POR FALTA DE RECAUDOS</a:t>
            </a:r>
          </a:p>
          <a:p>
            <a:pPr>
              <a:lnSpc>
                <a:spcPct val="150000"/>
              </a:lnSpc>
            </a:pPr>
            <a:endParaRPr lang="es-AR" sz="2000" dirty="0" smtClean="0">
              <a:solidFill>
                <a:schemeClr val="accent2">
                  <a:lumMod val="50000"/>
                </a:schemeClr>
              </a:solidFill>
            </a:endParaRPr>
          </a:p>
          <a:p>
            <a:pPr algn="just">
              <a:lnSpc>
                <a:spcPct val="150000"/>
              </a:lnSpc>
            </a:pPr>
            <a:r>
              <a:rPr lang="es-AR" sz="2000" dirty="0" smtClean="0">
                <a:solidFill>
                  <a:schemeClr val="accent2">
                    <a:lumMod val="50000"/>
                  </a:schemeClr>
                </a:solidFill>
              </a:rPr>
              <a:t>No </a:t>
            </a:r>
            <a:r>
              <a:rPr lang="es-AR" sz="2000" dirty="0">
                <a:solidFill>
                  <a:schemeClr val="accent2">
                    <a:lumMod val="50000"/>
                  </a:schemeClr>
                </a:solidFill>
              </a:rPr>
              <a:t>procede declarar la nulidad de un informe pericial, cuando los supuestos vicios denunciados, no hacen a la validez de la pericia como acto procesal sino más bien a la eficacia probatoria que la misma pueda llegar tener al momento de sentenciar, puesto que lo que pretende en realidad el </a:t>
            </a:r>
            <a:r>
              <a:rPr lang="es-AR" sz="2000" dirty="0" err="1">
                <a:solidFill>
                  <a:schemeClr val="accent2">
                    <a:lumMod val="50000"/>
                  </a:schemeClr>
                </a:solidFill>
              </a:rPr>
              <a:t>incidentante</a:t>
            </a:r>
            <a:r>
              <a:rPr lang="es-AR" sz="2000" dirty="0">
                <a:solidFill>
                  <a:schemeClr val="accent2">
                    <a:lumMod val="50000"/>
                  </a:schemeClr>
                </a:solidFill>
              </a:rPr>
              <a:t> es restarle valor (en el caso, sea porque utilizó un programa de computación o porque utilizó variables subjetivas que no se condicen con las constancias del sumario penal, etc.), lo cual merita el juez al momento de sentenciar</a:t>
            </a:r>
            <a:r>
              <a:rPr lang="es-AR" sz="2000" dirty="0" smtClean="0">
                <a:solidFill>
                  <a:schemeClr val="accent2">
                    <a:lumMod val="50000"/>
                  </a:schemeClr>
                </a:solidFill>
              </a:rPr>
              <a:t>.</a:t>
            </a:r>
          </a:p>
          <a:p>
            <a:endParaRPr lang="es-AR" sz="2000" dirty="0">
              <a:solidFill>
                <a:schemeClr val="accent2">
                  <a:lumMod val="50000"/>
                </a:schemeClr>
              </a:solidFill>
            </a:endParaRPr>
          </a:p>
          <a:p>
            <a:r>
              <a:rPr lang="es-AR" sz="2000" dirty="0" err="1" smtClean="0">
                <a:solidFill>
                  <a:schemeClr val="accent2">
                    <a:lumMod val="50000"/>
                  </a:schemeClr>
                </a:solidFill>
              </a:rPr>
              <a:t>Expte</a:t>
            </a:r>
            <a:r>
              <a:rPr lang="es-AR" sz="2000" dirty="0">
                <a:solidFill>
                  <a:schemeClr val="accent2">
                    <a:lumMod val="50000"/>
                  </a:schemeClr>
                </a:solidFill>
              </a:rPr>
              <a:t>.: 13-04615663-8 - CONTRERAS ADRIAN RAMON C/ CONTRERAS PEDRO RAUL Y LIBRA </a:t>
            </a:r>
            <a:r>
              <a:rPr lang="es-AR" sz="2000" dirty="0" smtClean="0">
                <a:solidFill>
                  <a:schemeClr val="accent2">
                    <a:lumMod val="50000"/>
                  </a:schemeClr>
                </a:solidFill>
              </a:rPr>
              <a:t>Fecha</a:t>
            </a:r>
            <a:r>
              <a:rPr lang="es-AR" sz="2000" dirty="0">
                <a:solidFill>
                  <a:schemeClr val="accent2">
                    <a:lumMod val="50000"/>
                  </a:schemeClr>
                </a:solidFill>
              </a:rPr>
              <a:t>: 20/08/2020Tribunal: 5° CÁMARA EN LO CIVIL - PRIMERA CIRCUNSCRIPCIÓN</a:t>
            </a:r>
          </a:p>
          <a:p>
            <a:r>
              <a:rPr lang="es-AR" sz="2000" dirty="0"/>
              <a:t> </a:t>
            </a:r>
          </a:p>
          <a:p>
            <a:r>
              <a:rPr lang="es-AR" sz="2000" dirty="0"/>
              <a:t> </a:t>
            </a:r>
          </a:p>
          <a:p>
            <a:endParaRPr lang="es-AR" sz="2000" b="1" dirty="0"/>
          </a:p>
        </p:txBody>
      </p:sp>
    </p:spTree>
    <p:extLst>
      <p:ext uri="{BB962C8B-B14F-4D97-AF65-F5344CB8AC3E}">
        <p14:creationId xmlns:p14="http://schemas.microsoft.com/office/powerpoint/2010/main" val="249330474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CITACIÓN A </a:t>
            </a:r>
          </a:p>
          <a:p>
            <a:pPr algn="ctr"/>
            <a:r>
              <a:rPr lang="es-AR" sz="4500" b="1" dirty="0" smtClean="0">
                <a:effectLst>
                  <a:outerShdw blurRad="38100" dist="38100" dir="2700000" algn="tl">
                    <a:srgbClr val="000000">
                      <a:alpha val="43137"/>
                    </a:srgbClr>
                  </a:outerShdw>
                </a:effectLst>
              </a:rPr>
              <a:t>AUDIENCIA FINAL</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42525" y="1530647"/>
            <a:ext cx="9017732" cy="5709255"/>
          </a:xfrm>
          <a:prstGeom prst="rect">
            <a:avLst/>
          </a:prstGeom>
        </p:spPr>
        <p:txBody>
          <a:bodyPr wrap="square">
            <a:spAutoFit/>
          </a:bodyPr>
          <a:lstStyle/>
          <a:p>
            <a:endParaRPr lang="es-AR" sz="2000" dirty="0">
              <a:solidFill>
                <a:schemeClr val="accent2">
                  <a:lumMod val="50000"/>
                </a:schemeClr>
              </a:solidFill>
            </a:endParaRPr>
          </a:p>
          <a:p>
            <a:pPr algn="just"/>
            <a:r>
              <a:rPr lang="es-AR" sz="2500" b="1" dirty="0"/>
              <a:t>V.-</a:t>
            </a:r>
            <a:r>
              <a:rPr lang="es-AR" sz="2500" dirty="0"/>
              <a:t> </a:t>
            </a:r>
            <a:r>
              <a:rPr lang="es-AR" sz="2500" b="1" u="sng" dirty="0"/>
              <a:t>A petición de parte o de oficio</a:t>
            </a:r>
            <a:r>
              <a:rPr lang="es-AR" sz="2500" dirty="0"/>
              <a:t>, en caso de ser necesario, se podrá </a:t>
            </a:r>
            <a:r>
              <a:rPr lang="es-AR" sz="2500" b="1" dirty="0"/>
              <a:t>citar a los peritos a comparecer a la audiencia final, donde podrán solicitárseles aclaraciones </a:t>
            </a:r>
            <a:r>
              <a:rPr lang="es-AR" sz="2500" b="1" dirty="0">
                <a:solidFill>
                  <a:srgbClr val="336600"/>
                </a:solidFill>
              </a:rPr>
              <a:t>(SE HAYA IMPUGNADO O NO)</a:t>
            </a:r>
            <a:r>
              <a:rPr lang="es-AR" sz="2500" dirty="0"/>
              <a:t> sobre los puntos que les fueron sometidos. </a:t>
            </a:r>
            <a:r>
              <a:rPr lang="es-AR" sz="2500" dirty="0" smtClean="0"/>
              <a:t>Al </a:t>
            </a:r>
            <a:r>
              <a:rPr lang="es-AR" sz="2500" dirty="0"/>
              <a:t>efecto serán debidamente notificados. </a:t>
            </a:r>
            <a:endParaRPr lang="es-AR" sz="2500" dirty="0" smtClean="0"/>
          </a:p>
          <a:p>
            <a:pPr algn="just"/>
            <a:r>
              <a:rPr lang="es-AR" sz="2500" b="1" dirty="0" smtClean="0"/>
              <a:t>Si </a:t>
            </a:r>
            <a:r>
              <a:rPr lang="es-AR" sz="2500" b="1" dirty="0"/>
              <a:t>no pudieran comparecer con justa causa, deberán hacerlo saber al Tribunal con una antelación de cinco (5) días</a:t>
            </a:r>
            <a:r>
              <a:rPr lang="es-AR" sz="2500" dirty="0" smtClean="0"/>
              <a:t>.</a:t>
            </a:r>
          </a:p>
          <a:p>
            <a:pPr algn="just"/>
            <a:r>
              <a:rPr lang="es-AR" sz="2500" dirty="0" smtClean="0"/>
              <a:t>La </a:t>
            </a:r>
            <a:r>
              <a:rPr lang="es-AR" sz="2500" dirty="0"/>
              <a:t>incomparecencia </a:t>
            </a:r>
            <a:r>
              <a:rPr lang="es-AR" sz="2500" b="1" dirty="0"/>
              <a:t>sin justa causa</a:t>
            </a:r>
            <a:r>
              <a:rPr lang="es-AR" sz="2500" dirty="0"/>
              <a:t> a la audiencia, los hará pasibles de una </a:t>
            </a:r>
            <a:r>
              <a:rPr lang="es-AR" sz="2500" b="1" u="sng" dirty="0"/>
              <a:t>multa</a:t>
            </a:r>
            <a:r>
              <a:rPr lang="es-AR" sz="2500" b="1" dirty="0"/>
              <a:t> </a:t>
            </a:r>
            <a:r>
              <a:rPr lang="es-AR" sz="2500" dirty="0"/>
              <a:t>de hasta un JUS, sin perjuicio de que puedan ser obligados a comparecer por la </a:t>
            </a:r>
            <a:r>
              <a:rPr lang="es-AR" sz="2500" b="1" dirty="0"/>
              <a:t>fuerza pública</a:t>
            </a:r>
            <a:r>
              <a:rPr lang="es-AR" sz="2500" dirty="0"/>
              <a:t>. </a:t>
            </a:r>
            <a:r>
              <a:rPr lang="es-AR" sz="2500" dirty="0" smtClean="0"/>
              <a:t>(</a:t>
            </a:r>
            <a:r>
              <a:rPr lang="es-AR" sz="2500" b="1" dirty="0" smtClean="0">
                <a:solidFill>
                  <a:srgbClr val="336600"/>
                </a:solidFill>
              </a:rPr>
              <a:t>SE ELIMINÓ PÉRDIDA DE HONORARIOS)</a:t>
            </a:r>
            <a:endParaRPr lang="es-AR" sz="2500" b="1" dirty="0">
              <a:solidFill>
                <a:srgbClr val="336600"/>
              </a:solidFill>
            </a:endParaRPr>
          </a:p>
          <a:p>
            <a:endParaRPr lang="es-AR" sz="2000" b="1" dirty="0"/>
          </a:p>
        </p:txBody>
      </p:sp>
    </p:spTree>
    <p:extLst>
      <p:ext uri="{BB962C8B-B14F-4D97-AF65-F5344CB8AC3E}">
        <p14:creationId xmlns:p14="http://schemas.microsoft.com/office/powerpoint/2010/main" val="1219695135"/>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9395" y="1817237"/>
            <a:ext cx="9017732" cy="2985433"/>
          </a:xfrm>
          <a:prstGeom prst="rect">
            <a:avLst/>
          </a:prstGeom>
        </p:spPr>
        <p:txBody>
          <a:bodyPr wrap="square">
            <a:spAutoFit/>
          </a:bodyPr>
          <a:lstStyle/>
          <a:p>
            <a:endParaRPr lang="es-AR" sz="2000" dirty="0">
              <a:solidFill>
                <a:schemeClr val="accent2">
                  <a:lumMod val="50000"/>
                </a:schemeClr>
              </a:solidFill>
            </a:endParaRPr>
          </a:p>
          <a:p>
            <a:r>
              <a:rPr lang="es-AR" sz="2800" b="1" dirty="0"/>
              <a:t>ART. 199 APRECIACIÓN DE LA PRUEBA</a:t>
            </a:r>
            <a:r>
              <a:rPr lang="es-AR" sz="2800" dirty="0"/>
              <a:t>.</a:t>
            </a:r>
          </a:p>
          <a:p>
            <a:r>
              <a:rPr lang="es-AR" sz="2800" dirty="0"/>
              <a:t>Todas y cada una de las pruebas serán apreciadas según las reglas de la sana crítica, salvo disposición expresa de la ley en contrario.</a:t>
            </a:r>
          </a:p>
          <a:p>
            <a:r>
              <a:rPr lang="es-AR" sz="2800" dirty="0"/>
              <a:t> </a:t>
            </a:r>
          </a:p>
          <a:p>
            <a:r>
              <a:rPr lang="es-AR" sz="2800" dirty="0"/>
              <a:t> </a:t>
            </a:r>
          </a:p>
        </p:txBody>
      </p:sp>
    </p:spTree>
    <p:extLst>
      <p:ext uri="{BB962C8B-B14F-4D97-AF65-F5344CB8AC3E}">
        <p14:creationId xmlns:p14="http://schemas.microsoft.com/office/powerpoint/2010/main" val="4152751467"/>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9395" y="1484784"/>
            <a:ext cx="9017732" cy="6263253"/>
          </a:xfrm>
          <a:prstGeom prst="rect">
            <a:avLst/>
          </a:prstGeom>
        </p:spPr>
        <p:txBody>
          <a:bodyPr wrap="square">
            <a:spAutoFit/>
          </a:bodyPr>
          <a:lstStyle/>
          <a:p>
            <a:pPr algn="just"/>
            <a:r>
              <a:rPr lang="es-AR" sz="2300" dirty="0" smtClean="0">
                <a:solidFill>
                  <a:srgbClr val="0070C0"/>
                </a:solidFill>
              </a:rPr>
              <a:t>La </a:t>
            </a:r>
            <a:r>
              <a:rPr lang="es-AR" sz="2300" dirty="0">
                <a:solidFill>
                  <a:srgbClr val="0070C0"/>
                </a:solidFill>
              </a:rPr>
              <a:t>tarea de apreciación de la prueba será conjunta con las demás y con sujeción a la sana crítica y a las máximas de la experiencia. </a:t>
            </a:r>
          </a:p>
          <a:p>
            <a:pPr algn="just"/>
            <a:r>
              <a:rPr lang="es-AR" sz="2300" dirty="0" err="1" smtClean="0">
                <a:solidFill>
                  <a:srgbClr val="0070C0"/>
                </a:solidFill>
              </a:rPr>
              <a:t>Expte</a:t>
            </a:r>
            <a:r>
              <a:rPr lang="es-AR" sz="2300" dirty="0">
                <a:solidFill>
                  <a:srgbClr val="0070C0"/>
                </a:solidFill>
              </a:rPr>
              <a:t>.: 100063 - ZEBALLOS LETICIA BEATRIZ EN J 41.763/97.530 ZEBALLOS LETICIA BEATRIZ Y OTS. C/ GARCIA BERTRAND FEDERICO GASTON Y OTS. P/ D. Y P. S/ </a:t>
            </a:r>
            <a:r>
              <a:rPr lang="es-AR" sz="2300" dirty="0" err="1">
                <a:solidFill>
                  <a:srgbClr val="0070C0"/>
                </a:solidFill>
              </a:rPr>
              <a:t>INC.Fecha</a:t>
            </a:r>
            <a:r>
              <a:rPr lang="es-AR" sz="2300" dirty="0">
                <a:solidFill>
                  <a:srgbClr val="0070C0"/>
                </a:solidFill>
              </a:rPr>
              <a:t>: 09/03/2011 - </a:t>
            </a:r>
            <a:r>
              <a:rPr lang="es-AR" sz="2300" dirty="0" err="1">
                <a:solidFill>
                  <a:srgbClr val="0070C0"/>
                </a:solidFill>
              </a:rPr>
              <a:t>SENTENCIATribunal</a:t>
            </a:r>
            <a:r>
              <a:rPr lang="es-AR" sz="2300" dirty="0">
                <a:solidFill>
                  <a:srgbClr val="0070C0"/>
                </a:solidFill>
              </a:rPr>
              <a:t>: SUPREMA CORTE - SALA N° 1Magistrado/s: ROMANO-</a:t>
            </a:r>
            <a:r>
              <a:rPr lang="es-AR" sz="2300" dirty="0" err="1">
                <a:solidFill>
                  <a:srgbClr val="0070C0"/>
                </a:solidFill>
              </a:rPr>
              <a:t>NANCLARESUbicación</a:t>
            </a:r>
            <a:r>
              <a:rPr lang="es-AR" sz="2300" dirty="0">
                <a:solidFill>
                  <a:srgbClr val="0070C0"/>
                </a:solidFill>
              </a:rPr>
              <a:t>: </a:t>
            </a:r>
            <a:r>
              <a:rPr lang="es-AR" sz="2300" dirty="0" smtClean="0">
                <a:solidFill>
                  <a:srgbClr val="0070C0"/>
                </a:solidFill>
              </a:rPr>
              <a:t>LS423-184</a:t>
            </a:r>
          </a:p>
          <a:p>
            <a:pPr algn="just"/>
            <a:endParaRPr lang="es-AR" sz="2300" dirty="0">
              <a:solidFill>
                <a:srgbClr val="0070C0"/>
              </a:solidFill>
            </a:endParaRPr>
          </a:p>
          <a:p>
            <a:pPr algn="just"/>
            <a:r>
              <a:rPr lang="es-AR" sz="2300" dirty="0">
                <a:solidFill>
                  <a:srgbClr val="0070C0"/>
                </a:solidFill>
              </a:rPr>
              <a:t>La libertad de apreciación de las pruebas que tiene el </a:t>
            </a:r>
            <a:r>
              <a:rPr lang="es-AR" sz="2300" dirty="0" err="1">
                <a:solidFill>
                  <a:srgbClr val="0070C0"/>
                </a:solidFill>
              </a:rPr>
              <a:t>sentenciante</a:t>
            </a:r>
            <a:r>
              <a:rPr lang="es-AR" sz="2300" dirty="0">
                <a:solidFill>
                  <a:srgbClr val="0070C0"/>
                </a:solidFill>
              </a:rPr>
              <a:t>, no desaparece ni se limita por una pericia..</a:t>
            </a:r>
            <a:r>
              <a:rPr lang="es-AR" sz="2300" dirty="0" err="1">
                <a:solidFill>
                  <a:srgbClr val="0070C0"/>
                </a:solidFill>
              </a:rPr>
              <a:t>Expte</a:t>
            </a:r>
            <a:r>
              <a:rPr lang="es-AR" sz="2300" dirty="0">
                <a:solidFill>
                  <a:srgbClr val="0070C0"/>
                </a:solidFill>
              </a:rPr>
              <a:t>.: 98611 - PROVINCIA ART S.A. EN J 181.795/32.522 PROVINCIA ART S.A. C/ PROVINCIA DE MENDOZA P/ EJECUTIVO S/ INC. </a:t>
            </a:r>
            <a:r>
              <a:rPr lang="es-AR" sz="2300" dirty="0" err="1">
                <a:solidFill>
                  <a:srgbClr val="0070C0"/>
                </a:solidFill>
              </a:rPr>
              <a:t>CAS.Fecha</a:t>
            </a:r>
            <a:r>
              <a:rPr lang="es-AR" sz="2300" dirty="0">
                <a:solidFill>
                  <a:srgbClr val="0070C0"/>
                </a:solidFill>
              </a:rPr>
              <a:t>: 15/02/2011 - </a:t>
            </a:r>
            <a:r>
              <a:rPr lang="es-AR" sz="2300" dirty="0" err="1">
                <a:solidFill>
                  <a:srgbClr val="0070C0"/>
                </a:solidFill>
              </a:rPr>
              <a:t>SENTENCIATribunal</a:t>
            </a:r>
            <a:r>
              <a:rPr lang="es-AR" sz="2300" dirty="0">
                <a:solidFill>
                  <a:srgbClr val="0070C0"/>
                </a:solidFill>
              </a:rPr>
              <a:t>: SUPREMA CORTE - SALA N° 1</a:t>
            </a:r>
          </a:p>
          <a:p>
            <a:endParaRPr lang="es-AR" sz="2800" dirty="0">
              <a:solidFill>
                <a:srgbClr val="0070C0"/>
              </a:solidFill>
            </a:endParaRPr>
          </a:p>
          <a:p>
            <a:r>
              <a:rPr lang="es-ES_tradnl" sz="2800" dirty="0">
                <a:solidFill>
                  <a:srgbClr val="0070C0"/>
                </a:solidFill>
              </a:rPr>
              <a:t> </a:t>
            </a:r>
            <a:endParaRPr lang="es-AR" sz="2800" dirty="0">
              <a:solidFill>
                <a:srgbClr val="0070C0"/>
              </a:solidFill>
            </a:endParaRPr>
          </a:p>
        </p:txBody>
      </p:sp>
    </p:spTree>
    <p:extLst>
      <p:ext uri="{BB962C8B-B14F-4D97-AF65-F5344CB8AC3E}">
        <p14:creationId xmlns:p14="http://schemas.microsoft.com/office/powerpoint/2010/main" val="395257118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9395" y="1412776"/>
            <a:ext cx="9017732" cy="5355312"/>
          </a:xfrm>
          <a:prstGeom prst="rect">
            <a:avLst/>
          </a:prstGeom>
        </p:spPr>
        <p:txBody>
          <a:bodyPr wrap="square">
            <a:spAutoFit/>
          </a:bodyPr>
          <a:lstStyle/>
          <a:p>
            <a:r>
              <a:rPr lang="es-AR" sz="2000" dirty="0" smtClean="0">
                <a:solidFill>
                  <a:srgbClr val="FF0000"/>
                </a:solidFill>
              </a:rPr>
              <a:t>PRIORIDAD DE LA PERICIA EN MATERIA TÉCNICA</a:t>
            </a:r>
            <a:endParaRPr lang="es-AR" sz="2000" dirty="0">
              <a:solidFill>
                <a:srgbClr val="FF0000"/>
              </a:solidFill>
            </a:endParaRPr>
          </a:p>
          <a:p>
            <a:pPr algn="just"/>
            <a:r>
              <a:rPr lang="es-AR" sz="2300" dirty="0">
                <a:solidFill>
                  <a:srgbClr val="0070C0"/>
                </a:solidFill>
              </a:rPr>
              <a:t>E</a:t>
            </a:r>
            <a:r>
              <a:rPr lang="es-AR" sz="2300" dirty="0" smtClean="0">
                <a:solidFill>
                  <a:srgbClr val="0070C0"/>
                </a:solidFill>
              </a:rPr>
              <a:t>l </a:t>
            </a:r>
            <a:r>
              <a:rPr lang="es-AR" sz="2300" dirty="0">
                <a:solidFill>
                  <a:srgbClr val="0070C0"/>
                </a:solidFill>
              </a:rPr>
              <a:t>Juez en su decisión no debe hacer mérito de conocimiento técnico sobre la materia del dictamen del perito</a:t>
            </a:r>
            <a:r>
              <a:rPr lang="es-AR" sz="2300" dirty="0" smtClean="0">
                <a:solidFill>
                  <a:srgbClr val="0070C0"/>
                </a:solidFill>
              </a:rPr>
              <a:t>.</a:t>
            </a:r>
          </a:p>
          <a:p>
            <a:pPr algn="just"/>
            <a:endParaRPr lang="es-AR" sz="2300" dirty="0">
              <a:solidFill>
                <a:srgbClr val="0070C0"/>
              </a:solidFill>
            </a:endParaRPr>
          </a:p>
          <a:p>
            <a:pPr algn="just"/>
            <a:r>
              <a:rPr lang="es-AR" sz="2300" dirty="0" smtClean="0">
                <a:solidFill>
                  <a:srgbClr val="0070C0"/>
                </a:solidFill>
              </a:rPr>
              <a:t>Consecuentemente</a:t>
            </a:r>
            <a:r>
              <a:rPr lang="es-AR" sz="2300" dirty="0">
                <a:solidFill>
                  <a:srgbClr val="0070C0"/>
                </a:solidFill>
              </a:rPr>
              <a:t>, cuando el peritaje aparece fundado en principios técnicos y no existe otra prueba que lo desvirtúe, la sana crítica aconseja </a:t>
            </a:r>
            <a:r>
              <a:rPr lang="es-AR" sz="2300" dirty="0">
                <a:solidFill>
                  <a:srgbClr val="FF0000"/>
                </a:solidFill>
              </a:rPr>
              <a:t>aceptar el dictamen</a:t>
            </a:r>
            <a:r>
              <a:rPr lang="es-AR" sz="2300" dirty="0">
                <a:solidFill>
                  <a:srgbClr val="0070C0"/>
                </a:solidFill>
              </a:rPr>
              <a:t>, pues el perito actúa como auxiliar de la justicia y contribuye con su saber, ciencia y conciencia a esclarecer aquellos puntos que requieren conocimientos especiales.</a:t>
            </a:r>
          </a:p>
          <a:p>
            <a:pPr algn="just"/>
            <a:r>
              <a:rPr lang="es-AR" sz="2300" dirty="0" err="1">
                <a:solidFill>
                  <a:srgbClr val="0070C0"/>
                </a:solidFill>
              </a:rPr>
              <a:t>Expte</a:t>
            </a:r>
            <a:r>
              <a:rPr lang="es-AR" sz="2300" dirty="0">
                <a:solidFill>
                  <a:srgbClr val="0070C0"/>
                </a:solidFill>
              </a:rPr>
              <a:t>.: 100063 - ZEBALLOS LETICIA BEATRIZ EN J 41.763/97.530 ZEBALLOS LETICIA BEATRIZ Y OTS. C/ GARCIA BERTRAND FEDERICO GASTON Y OTS. P/ D. Y P. S/ </a:t>
            </a:r>
            <a:r>
              <a:rPr lang="es-AR" sz="2300" dirty="0" err="1">
                <a:solidFill>
                  <a:srgbClr val="0070C0"/>
                </a:solidFill>
              </a:rPr>
              <a:t>INC.Fecha</a:t>
            </a:r>
            <a:r>
              <a:rPr lang="es-AR" sz="2300" dirty="0">
                <a:solidFill>
                  <a:srgbClr val="0070C0"/>
                </a:solidFill>
              </a:rPr>
              <a:t>: 09/03/2011 - </a:t>
            </a:r>
            <a:r>
              <a:rPr lang="es-AR" sz="2300" dirty="0" smtClean="0">
                <a:solidFill>
                  <a:srgbClr val="0070C0"/>
                </a:solidFill>
              </a:rPr>
              <a:t>SUPREMA </a:t>
            </a:r>
            <a:r>
              <a:rPr lang="es-AR" sz="2300" dirty="0">
                <a:solidFill>
                  <a:srgbClr val="0070C0"/>
                </a:solidFill>
              </a:rPr>
              <a:t>CORTE - SALA N° 1Magistrado/s: ROMANO-</a:t>
            </a:r>
            <a:r>
              <a:rPr lang="es-AR" sz="2300" dirty="0" err="1">
                <a:solidFill>
                  <a:srgbClr val="0070C0"/>
                </a:solidFill>
              </a:rPr>
              <a:t>NANCLARESUbicación</a:t>
            </a:r>
            <a:r>
              <a:rPr lang="es-AR" sz="2300" dirty="0">
                <a:solidFill>
                  <a:srgbClr val="0070C0"/>
                </a:solidFill>
              </a:rPr>
              <a:t>: LS423-184</a:t>
            </a:r>
          </a:p>
        </p:txBody>
      </p:sp>
    </p:spTree>
    <p:extLst>
      <p:ext uri="{BB962C8B-B14F-4D97-AF65-F5344CB8AC3E}">
        <p14:creationId xmlns:p14="http://schemas.microsoft.com/office/powerpoint/2010/main" val="2371983670"/>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9395" y="1412776"/>
            <a:ext cx="9017732" cy="5201424"/>
          </a:xfrm>
          <a:prstGeom prst="rect">
            <a:avLst/>
          </a:prstGeom>
        </p:spPr>
        <p:txBody>
          <a:bodyPr wrap="square">
            <a:spAutoFit/>
          </a:bodyPr>
          <a:lstStyle/>
          <a:p>
            <a:r>
              <a:rPr lang="es-AR" sz="2000" dirty="0" smtClean="0">
                <a:solidFill>
                  <a:srgbClr val="FF0000"/>
                </a:solidFill>
              </a:rPr>
              <a:t>APARTAMIENTO DE LA PERICIA</a:t>
            </a:r>
            <a:endParaRPr lang="es-AR" sz="2000" dirty="0">
              <a:solidFill>
                <a:srgbClr val="FF0000"/>
              </a:solidFill>
            </a:endParaRPr>
          </a:p>
          <a:p>
            <a:r>
              <a:rPr lang="es-AR" sz="2400" dirty="0">
                <a:solidFill>
                  <a:schemeClr val="accent2">
                    <a:lumMod val="75000"/>
                  </a:schemeClr>
                </a:solidFill>
              </a:rPr>
              <a:t>Puede desecharlo por </a:t>
            </a:r>
            <a:r>
              <a:rPr lang="es-AR" sz="2400" dirty="0">
                <a:solidFill>
                  <a:srgbClr val="C00000"/>
                </a:solidFill>
              </a:rPr>
              <a:t>carencia de fundamentación</a:t>
            </a:r>
            <a:r>
              <a:rPr lang="es-AR" sz="2400" dirty="0">
                <a:solidFill>
                  <a:schemeClr val="accent2">
                    <a:lumMod val="75000"/>
                  </a:schemeClr>
                </a:solidFill>
              </a:rPr>
              <a:t>, por la </a:t>
            </a:r>
            <a:r>
              <a:rPr lang="es-AR" sz="2400" dirty="0">
                <a:solidFill>
                  <a:srgbClr val="C00000"/>
                </a:solidFill>
              </a:rPr>
              <a:t>fuerza de convicción de otras pruebas </a:t>
            </a:r>
            <a:r>
              <a:rPr lang="es-AR" sz="2400" dirty="0">
                <a:solidFill>
                  <a:schemeClr val="accent2">
                    <a:lumMod val="75000"/>
                  </a:schemeClr>
                </a:solidFill>
              </a:rPr>
              <a:t>que concurran en la especie o por otras causas, pero no oponiendo consideraciones propias de la ciencia, arte o técnica del perito, pues tal conducta puede resultar peligrosa. En el caso de apartamiento o devaluación de la prueba científica, la decisión deberá sustentarse en </a:t>
            </a:r>
            <a:r>
              <a:rPr lang="es-AR" sz="2400" dirty="0">
                <a:solidFill>
                  <a:srgbClr val="C00000"/>
                </a:solidFill>
              </a:rPr>
              <a:t>razones existentes y de entidad que así lo justifiquen.</a:t>
            </a:r>
          </a:p>
          <a:p>
            <a:r>
              <a:rPr lang="es-AR" sz="2400" dirty="0">
                <a:solidFill>
                  <a:schemeClr val="accent2">
                    <a:lumMod val="75000"/>
                  </a:schemeClr>
                </a:solidFill>
              </a:rPr>
              <a:t> </a:t>
            </a:r>
          </a:p>
          <a:p>
            <a:r>
              <a:rPr lang="es-AR" sz="2400" dirty="0" err="1">
                <a:solidFill>
                  <a:schemeClr val="accent2">
                    <a:lumMod val="75000"/>
                  </a:schemeClr>
                </a:solidFill>
              </a:rPr>
              <a:t>Expte</a:t>
            </a:r>
            <a:r>
              <a:rPr lang="es-AR" sz="2400" dirty="0">
                <a:solidFill>
                  <a:schemeClr val="accent2">
                    <a:lumMod val="75000"/>
                  </a:schemeClr>
                </a:solidFill>
              </a:rPr>
              <a:t>.: 100063 - ZEBALLOS LETICIA BEATRIZ EN J 41.763/97.530 ZEBALLOS LETICIA BEATRIZ Y OTS. C/ GARCIA BERTRAND FEDERICO GASTON Y OTS. P/ D. Y P. S/ </a:t>
            </a:r>
            <a:r>
              <a:rPr lang="es-AR" sz="2400" dirty="0" err="1">
                <a:solidFill>
                  <a:schemeClr val="accent2">
                    <a:lumMod val="75000"/>
                  </a:schemeClr>
                </a:solidFill>
              </a:rPr>
              <a:t>INC.Fecha</a:t>
            </a:r>
            <a:r>
              <a:rPr lang="es-AR" sz="2400" dirty="0">
                <a:solidFill>
                  <a:schemeClr val="accent2">
                    <a:lumMod val="75000"/>
                  </a:schemeClr>
                </a:solidFill>
              </a:rPr>
              <a:t>: 09/03/2011 - </a:t>
            </a:r>
            <a:r>
              <a:rPr lang="es-AR" sz="2400" dirty="0" smtClean="0">
                <a:solidFill>
                  <a:schemeClr val="accent2">
                    <a:lumMod val="75000"/>
                  </a:schemeClr>
                </a:solidFill>
              </a:rPr>
              <a:t>LS423-184 SCJM</a:t>
            </a:r>
            <a:endParaRPr lang="es-AR" sz="2400" dirty="0">
              <a:solidFill>
                <a:schemeClr val="accent2">
                  <a:lumMod val="75000"/>
                </a:schemeClr>
              </a:solidFill>
            </a:endParaRPr>
          </a:p>
        </p:txBody>
      </p:sp>
    </p:spTree>
    <p:extLst>
      <p:ext uri="{BB962C8B-B14F-4D97-AF65-F5344CB8AC3E}">
        <p14:creationId xmlns:p14="http://schemas.microsoft.com/office/powerpoint/2010/main" val="62572177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409342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gn="just">
              <a:lnSpc>
                <a:spcPct val="150000"/>
              </a:lnSpc>
            </a:pPr>
            <a:endParaRPr lang="es-AR" sz="2000" b="1" dirty="0">
              <a:solidFill>
                <a:srgbClr val="C00000"/>
              </a:solidFill>
            </a:endParaRPr>
          </a:p>
          <a:p>
            <a:pPr algn="just">
              <a:lnSpc>
                <a:spcPct val="150000"/>
              </a:lnSpc>
            </a:pPr>
            <a:endParaRPr lang="es-AR" sz="2000" b="1" dirty="0" smtClean="0">
              <a:solidFill>
                <a:srgbClr val="C00000"/>
              </a:solidFill>
            </a:endParaRP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9395" y="1412776"/>
            <a:ext cx="9017732" cy="2985433"/>
          </a:xfrm>
          <a:prstGeom prst="rect">
            <a:avLst/>
          </a:prstGeom>
        </p:spPr>
        <p:txBody>
          <a:bodyPr wrap="square">
            <a:spAutoFit/>
          </a:bodyPr>
          <a:lstStyle/>
          <a:p>
            <a:r>
              <a:rPr lang="es-AR" sz="2000" dirty="0" smtClean="0">
                <a:solidFill>
                  <a:srgbClr val="FF0000"/>
                </a:solidFill>
              </a:rPr>
              <a:t>APARTAMIENTO DE LA PERICIA</a:t>
            </a:r>
            <a:endParaRPr lang="es-AR" sz="2000" dirty="0">
              <a:solidFill>
                <a:srgbClr val="FF0000"/>
              </a:solidFill>
            </a:endParaRPr>
          </a:p>
          <a:p>
            <a:endParaRPr lang="es-AR" sz="2400" dirty="0" smtClean="0">
              <a:solidFill>
                <a:schemeClr val="accent2">
                  <a:lumMod val="50000"/>
                </a:schemeClr>
              </a:solidFill>
            </a:endParaRPr>
          </a:p>
          <a:p>
            <a:endParaRPr lang="es-AR" sz="2400" dirty="0">
              <a:solidFill>
                <a:schemeClr val="accent2">
                  <a:lumMod val="50000"/>
                </a:schemeClr>
              </a:solidFill>
            </a:endParaRPr>
          </a:p>
          <a:p>
            <a:endParaRPr lang="es-AR" sz="2400" dirty="0" smtClean="0">
              <a:solidFill>
                <a:schemeClr val="accent2">
                  <a:lumMod val="50000"/>
                </a:schemeClr>
              </a:solidFill>
            </a:endParaRPr>
          </a:p>
          <a:p>
            <a:r>
              <a:rPr lang="es-AR" sz="2400" dirty="0" smtClean="0">
                <a:solidFill>
                  <a:schemeClr val="accent2">
                    <a:lumMod val="50000"/>
                  </a:schemeClr>
                </a:solidFill>
              </a:rPr>
              <a:t>la </a:t>
            </a:r>
            <a:r>
              <a:rPr lang="es-AR" sz="2400" dirty="0">
                <a:solidFill>
                  <a:schemeClr val="accent2">
                    <a:lumMod val="50000"/>
                  </a:schemeClr>
                </a:solidFill>
              </a:rPr>
              <a:t>falta de impugnación de la pericia no releva al juzgador de la obligación de valorarla de acuerdo con los principios de la sana crítica racional. </a:t>
            </a:r>
          </a:p>
          <a:p>
            <a:r>
              <a:rPr lang="es-AR" sz="2400" dirty="0" smtClean="0">
                <a:solidFill>
                  <a:schemeClr val="accent2">
                    <a:lumMod val="50000"/>
                  </a:schemeClr>
                </a:solidFill>
              </a:rPr>
              <a:t>1 CC SAN RAFAEL AUTOS Nª 29,515, PEREYRA</a:t>
            </a:r>
            <a:endParaRPr lang="es-AR" sz="2400" dirty="0">
              <a:solidFill>
                <a:schemeClr val="accent2">
                  <a:lumMod val="50000"/>
                </a:schemeClr>
              </a:solidFill>
            </a:endParaRPr>
          </a:p>
        </p:txBody>
      </p:sp>
    </p:spTree>
    <p:extLst>
      <p:ext uri="{BB962C8B-B14F-4D97-AF65-F5344CB8AC3E}">
        <p14:creationId xmlns:p14="http://schemas.microsoft.com/office/powerpoint/2010/main" val="325899283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170099"/>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a:solidFill>
                <a:srgbClr val="C00000"/>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9395" y="1268760"/>
            <a:ext cx="9017732" cy="5386090"/>
          </a:xfrm>
          <a:prstGeom prst="rect">
            <a:avLst/>
          </a:prstGeom>
        </p:spPr>
        <p:txBody>
          <a:bodyPr wrap="square">
            <a:spAutoFit/>
          </a:bodyPr>
          <a:lstStyle/>
          <a:p>
            <a:r>
              <a:rPr lang="es-AR" sz="2000" dirty="0" smtClean="0">
                <a:solidFill>
                  <a:srgbClr val="FF0000"/>
                </a:solidFill>
              </a:rPr>
              <a:t>PERICIAS CONTRADICTORIAS</a:t>
            </a:r>
          </a:p>
          <a:p>
            <a:endParaRPr lang="es-AR" sz="2000" dirty="0">
              <a:solidFill>
                <a:srgbClr val="FF0000"/>
              </a:solidFill>
            </a:endParaRPr>
          </a:p>
          <a:p>
            <a:r>
              <a:rPr lang="es-AR" sz="1600" dirty="0">
                <a:solidFill>
                  <a:schemeClr val="accent2">
                    <a:lumMod val="50000"/>
                  </a:schemeClr>
                </a:solidFill>
              </a:rPr>
              <a:t>En materia de valoración de pruebas, cuando se ha rendido más de una pericia respecto de un mismo hecho, y ellas son coincidentes en los tópicos fundamentales, seguramente potenciarán el convencimiento del juzgador sobre la cuestión sometida a estudio. Pero cuando los expertos en una misma ciencia o técnica elaboran conclusiones contradictorias sobre igual tema, la labor del juez se torna más dificultosa, cobrando en el caso más fuerza su cotejo con las restantes pruebas, de acuerdo con las reglas de la sana crítica </a:t>
            </a:r>
            <a:r>
              <a:rPr lang="es-AR" sz="1600" dirty="0" err="1">
                <a:solidFill>
                  <a:schemeClr val="accent2">
                    <a:lumMod val="50000"/>
                  </a:schemeClr>
                </a:solidFill>
              </a:rPr>
              <a:t>racional.Expte</a:t>
            </a:r>
            <a:r>
              <a:rPr lang="es-AR" sz="1600" dirty="0">
                <a:solidFill>
                  <a:schemeClr val="accent2">
                    <a:lumMod val="50000"/>
                  </a:schemeClr>
                </a:solidFill>
              </a:rPr>
              <a:t>.: 111305 - VANELLA, FRANCISCO GABRIEL EN J 40.606/44.948 VANELLA FRANCISCO GABRIEL Y OTS. C/ LIRA FERNANDO MANUEL P/ D. Y P. S/ </a:t>
            </a:r>
            <a:r>
              <a:rPr lang="es-AR" sz="1600" dirty="0" err="1">
                <a:solidFill>
                  <a:schemeClr val="accent2">
                    <a:lumMod val="50000"/>
                  </a:schemeClr>
                </a:solidFill>
              </a:rPr>
              <a:t>INC.Fecha</a:t>
            </a:r>
            <a:r>
              <a:rPr lang="es-AR" sz="1600" dirty="0">
                <a:solidFill>
                  <a:schemeClr val="accent2">
                    <a:lumMod val="50000"/>
                  </a:schemeClr>
                </a:solidFill>
              </a:rPr>
              <a:t>: 13/08/2014 - </a:t>
            </a:r>
            <a:r>
              <a:rPr lang="es-AR" sz="1600" dirty="0" err="1">
                <a:solidFill>
                  <a:schemeClr val="accent2">
                    <a:lumMod val="50000"/>
                  </a:schemeClr>
                </a:solidFill>
              </a:rPr>
              <a:t>SENTENCIATribunal</a:t>
            </a:r>
            <a:r>
              <a:rPr lang="es-AR" sz="1600" dirty="0">
                <a:solidFill>
                  <a:schemeClr val="accent2">
                    <a:lumMod val="50000"/>
                  </a:schemeClr>
                </a:solidFill>
              </a:rPr>
              <a:t>: SUPREMA CORTE - SALA N° 1Magistrado/s: NANCLARES-PEREZ HUALDE-PALERMO</a:t>
            </a:r>
          </a:p>
          <a:p>
            <a:r>
              <a:rPr lang="es-AR" sz="1600" dirty="0">
                <a:solidFill>
                  <a:schemeClr val="accent2">
                    <a:lumMod val="50000"/>
                  </a:schemeClr>
                </a:solidFill>
              </a:rPr>
              <a:t> </a:t>
            </a:r>
          </a:p>
          <a:p>
            <a:r>
              <a:rPr lang="es-AR" sz="1600" dirty="0">
                <a:solidFill>
                  <a:schemeClr val="accent2">
                    <a:lumMod val="50000"/>
                  </a:schemeClr>
                </a:solidFill>
              </a:rPr>
              <a:t>No resulta arbitraria una sentencia de Cámara que, ante dos pericias médicas contradictorias, da prioridad a aquella que, además del examen físico del actor, se basa en los estudios radiográficos del mismo, configurando ello una valoración de prueba pericial propia de los jueces de grado, </a:t>
            </a:r>
            <a:r>
              <a:rPr lang="es-AR" sz="1600" dirty="0" err="1">
                <a:solidFill>
                  <a:schemeClr val="accent2">
                    <a:lumMod val="50000"/>
                  </a:schemeClr>
                </a:solidFill>
              </a:rPr>
              <a:t>insusceptible</a:t>
            </a:r>
            <a:r>
              <a:rPr lang="es-AR" sz="1600" dirty="0">
                <a:solidFill>
                  <a:schemeClr val="accent2">
                    <a:lumMod val="50000"/>
                  </a:schemeClr>
                </a:solidFill>
              </a:rPr>
              <a:t> de ser analizada mediante recurso extraordinario salvo que se configure el vicio de </a:t>
            </a:r>
            <a:r>
              <a:rPr lang="es-AR" sz="1600" dirty="0" err="1">
                <a:solidFill>
                  <a:schemeClr val="accent2">
                    <a:lumMod val="50000"/>
                  </a:schemeClr>
                </a:solidFill>
              </a:rPr>
              <a:t>arbitrariedad.Expte</a:t>
            </a:r>
            <a:r>
              <a:rPr lang="es-AR" sz="1600" dirty="0">
                <a:solidFill>
                  <a:schemeClr val="accent2">
                    <a:lumMod val="50000"/>
                  </a:schemeClr>
                </a:solidFill>
              </a:rPr>
              <a:t>.: 104743 - LIDERAR COMPAÑÍA GENERAL DE SEGUROS S.A. EN </a:t>
            </a:r>
            <a:r>
              <a:rPr lang="es-AR" sz="1600" dirty="0" err="1">
                <a:solidFill>
                  <a:schemeClr val="accent2">
                    <a:lumMod val="50000"/>
                  </a:schemeClr>
                </a:solidFill>
              </a:rPr>
              <a:t>J°</a:t>
            </a:r>
            <a:r>
              <a:rPr lang="es-AR" sz="1600" dirty="0">
                <a:solidFill>
                  <a:schemeClr val="accent2">
                    <a:lumMod val="50000"/>
                  </a:schemeClr>
                </a:solidFill>
              </a:rPr>
              <a:t> 121.432/43.579 SALCEDO, MIGUEL MARCELO C/ QUIROGA HORACIO ENRIQUE Y OTS. P/ D. Y P. S/ </a:t>
            </a:r>
            <a:r>
              <a:rPr lang="es-AR" sz="1600" dirty="0" err="1">
                <a:solidFill>
                  <a:schemeClr val="accent2">
                    <a:lumMod val="50000"/>
                  </a:schemeClr>
                </a:solidFill>
              </a:rPr>
              <a:t>INCFecha</a:t>
            </a:r>
            <a:r>
              <a:rPr lang="es-AR" sz="1600" dirty="0">
                <a:solidFill>
                  <a:schemeClr val="accent2">
                    <a:lumMod val="50000"/>
                  </a:schemeClr>
                </a:solidFill>
              </a:rPr>
              <a:t>: 10/04/2013 - </a:t>
            </a:r>
            <a:r>
              <a:rPr lang="es-AR" sz="1600" dirty="0" err="1">
                <a:solidFill>
                  <a:schemeClr val="accent2">
                    <a:lumMod val="50000"/>
                  </a:schemeClr>
                </a:solidFill>
              </a:rPr>
              <a:t>SENTENCIATribunal</a:t>
            </a:r>
            <a:r>
              <a:rPr lang="es-AR" sz="1600" dirty="0">
                <a:solidFill>
                  <a:schemeClr val="accent2">
                    <a:lumMod val="50000"/>
                  </a:schemeClr>
                </a:solidFill>
              </a:rPr>
              <a:t>: SUPREMA CORTE - SALA N° 1</a:t>
            </a:r>
          </a:p>
        </p:txBody>
      </p:sp>
    </p:spTree>
    <p:extLst>
      <p:ext uri="{BB962C8B-B14F-4D97-AF65-F5344CB8AC3E}">
        <p14:creationId xmlns:p14="http://schemas.microsoft.com/office/powerpoint/2010/main" val="272531382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486287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a:p>
            <a:r>
              <a:rPr lang="es-AR" sz="2000" b="1" dirty="0" smtClean="0">
                <a:solidFill>
                  <a:schemeClr val="accent2">
                    <a:lumMod val="50000"/>
                  </a:schemeClr>
                </a:solidFill>
              </a:rPr>
              <a:t>SCJM SALA I</a:t>
            </a:r>
          </a:p>
          <a:p>
            <a:r>
              <a:rPr lang="es-AR" sz="2000" b="1" dirty="0" smtClean="0">
                <a:solidFill>
                  <a:schemeClr val="accent2">
                    <a:lumMod val="50000"/>
                  </a:schemeClr>
                </a:solidFill>
              </a:rPr>
              <a:t>CUIJ</a:t>
            </a:r>
            <a:r>
              <a:rPr lang="es-AR" sz="2000" b="1" dirty="0">
                <a:solidFill>
                  <a:schemeClr val="accent2">
                    <a:lumMod val="50000"/>
                  </a:schemeClr>
                </a:solidFill>
              </a:rPr>
              <a:t>: 13-00640398-5/1((010305-51635))</a:t>
            </a:r>
            <a:endParaRPr lang="es-AR" sz="2000" dirty="0">
              <a:solidFill>
                <a:schemeClr val="accent2">
                  <a:lumMod val="50000"/>
                </a:schemeClr>
              </a:solidFill>
            </a:endParaRPr>
          </a:p>
          <a:p>
            <a:r>
              <a:rPr lang="es-AR" sz="2000" b="1" dirty="0">
                <a:solidFill>
                  <a:schemeClr val="accent2">
                    <a:lumMod val="50000"/>
                  </a:schemeClr>
                </a:solidFill>
              </a:rPr>
              <a:t>LIVELLARA</a:t>
            </a:r>
            <a:endParaRPr lang="es-AR" sz="2000" dirty="0">
              <a:solidFill>
                <a:schemeClr val="accent2">
                  <a:lumMod val="50000"/>
                </a:schemeClr>
              </a:solidFill>
            </a:endParaRPr>
          </a:p>
          <a:p>
            <a:pPr algn="just">
              <a:lnSpc>
                <a:spcPct val="150000"/>
              </a:lnSpc>
            </a:pPr>
            <a:r>
              <a:rPr lang="es-AR" sz="2000" b="1" dirty="0" smtClean="0">
                <a:solidFill>
                  <a:schemeClr val="accent2">
                    <a:lumMod val="50000"/>
                  </a:schemeClr>
                </a:solidFill>
              </a:rPr>
              <a:t>08/05/2017</a:t>
            </a:r>
            <a:endParaRPr lang="es-AR" sz="2000" b="1" dirty="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4040" y="1463966"/>
            <a:ext cx="9017732" cy="1446550"/>
          </a:xfrm>
          <a:prstGeom prst="rect">
            <a:avLst/>
          </a:prstGeom>
        </p:spPr>
        <p:txBody>
          <a:bodyPr wrap="square">
            <a:spAutoFit/>
          </a:bodyPr>
          <a:lstStyle/>
          <a:p>
            <a:r>
              <a:rPr lang="es-AR" sz="2000" dirty="0" smtClean="0">
                <a:solidFill>
                  <a:srgbClr val="FF0000"/>
                </a:solidFill>
              </a:rPr>
              <a:t>PERICIAS CONTRADICTORIAS</a:t>
            </a:r>
          </a:p>
          <a:p>
            <a:endParaRPr lang="es-AR" sz="2000" dirty="0">
              <a:solidFill>
                <a:srgbClr val="FF0000"/>
              </a:solidFill>
            </a:endParaRPr>
          </a:p>
          <a:p>
            <a:r>
              <a:rPr lang="es-AR" sz="1600" dirty="0" smtClean="0">
                <a:solidFill>
                  <a:schemeClr val="accent2">
                    <a:lumMod val="50000"/>
                  </a:schemeClr>
                </a:solidFill>
              </a:rPr>
              <a:t>en </a:t>
            </a:r>
            <a:r>
              <a:rPr lang="es-AR" sz="1600" dirty="0">
                <a:solidFill>
                  <a:schemeClr val="accent2">
                    <a:lumMod val="50000"/>
                  </a:schemeClr>
                </a:solidFill>
              </a:rPr>
              <a:t>la especie se rindieron dos pericias médicas, una a cargo del clínico (general) y otra a cargo del traumatólogo (especial), considero que es esta última experticia la que debe prevalecer, puesto que es la específica</a:t>
            </a:r>
            <a:r>
              <a:rPr lang="es-AR" sz="1600" dirty="0"/>
              <a:t>. </a:t>
            </a:r>
            <a:endParaRPr lang="es-AR" sz="1600" dirty="0">
              <a:solidFill>
                <a:schemeClr val="accent2">
                  <a:lumMod val="50000"/>
                </a:schemeClr>
              </a:solidFill>
            </a:endParaRPr>
          </a:p>
        </p:txBody>
      </p:sp>
    </p:spTree>
    <p:extLst>
      <p:ext uri="{BB962C8B-B14F-4D97-AF65-F5344CB8AC3E}">
        <p14:creationId xmlns:p14="http://schemas.microsoft.com/office/powerpoint/2010/main" val="1317309522"/>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532453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VALORACIÓN DEL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a:p>
            <a:endParaRPr lang="es-AR" sz="2000" b="1" dirty="0" smtClean="0">
              <a:solidFill>
                <a:schemeClr val="accent2">
                  <a:lumMod val="50000"/>
                </a:schemeClr>
              </a:solidFill>
            </a:endParaRPr>
          </a:p>
          <a:p>
            <a:endParaRPr lang="es-AR" sz="2000" b="1" dirty="0">
              <a:solidFill>
                <a:schemeClr val="accent2">
                  <a:lumMod val="50000"/>
                </a:schemeClr>
              </a:solidFill>
            </a:endParaRPr>
          </a:p>
          <a:p>
            <a:r>
              <a:rPr lang="es-AR" sz="2000" b="1" dirty="0" smtClean="0">
                <a:solidFill>
                  <a:schemeClr val="accent2">
                    <a:lumMod val="50000"/>
                  </a:schemeClr>
                </a:solidFill>
              </a:rPr>
              <a:t>SCJM SALA I</a:t>
            </a:r>
          </a:p>
          <a:p>
            <a:r>
              <a:rPr lang="pt-BR" sz="2000" dirty="0">
                <a:solidFill>
                  <a:schemeClr val="accent2">
                    <a:lumMod val="50000"/>
                  </a:schemeClr>
                </a:solidFill>
              </a:rPr>
              <a:t>causa N</a:t>
            </a:r>
            <a:r>
              <a:rPr lang="pt-BR" sz="2000" b="1" dirty="0">
                <a:solidFill>
                  <a:schemeClr val="accent2">
                    <a:lumMod val="50000"/>
                  </a:schemeClr>
                </a:solidFill>
              </a:rPr>
              <a:t>° </a:t>
            </a:r>
            <a:r>
              <a:rPr lang="pt-BR" sz="2000" b="1" dirty="0" smtClean="0">
                <a:solidFill>
                  <a:schemeClr val="accent2">
                    <a:lumMod val="50000"/>
                  </a:schemeClr>
                </a:solidFill>
              </a:rPr>
              <a:t>13-03936104-8/1(010303-53881)</a:t>
            </a:r>
          </a:p>
          <a:p>
            <a:r>
              <a:rPr lang="pt-BR" sz="2000" b="1" dirty="0" smtClean="0">
                <a:solidFill>
                  <a:schemeClr val="accent2">
                    <a:lumMod val="50000"/>
                  </a:schemeClr>
                </a:solidFill>
              </a:rPr>
              <a:t>“VIDELA”</a:t>
            </a:r>
            <a:r>
              <a:rPr lang="pt-BR" sz="2000" b="1" dirty="0">
                <a:solidFill>
                  <a:schemeClr val="accent2">
                    <a:lumMod val="50000"/>
                  </a:schemeClr>
                </a:solidFill>
              </a:rPr>
              <a:t> </a:t>
            </a:r>
            <a:endParaRPr lang="pt-BR" sz="2000" b="1" dirty="0" smtClean="0">
              <a:solidFill>
                <a:schemeClr val="accent2">
                  <a:lumMod val="50000"/>
                </a:schemeClr>
              </a:solidFill>
            </a:endParaRPr>
          </a:p>
          <a:p>
            <a:r>
              <a:rPr lang="es-AR" sz="2000" b="1" dirty="0" smtClean="0">
                <a:solidFill>
                  <a:schemeClr val="accent2">
                    <a:lumMod val="50000"/>
                  </a:schemeClr>
                </a:solidFill>
              </a:rPr>
              <a:t>01/02/2021</a:t>
            </a:r>
            <a:endParaRPr lang="es-AR" sz="2000" b="1" dirty="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1908698"/>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4040" y="1463966"/>
            <a:ext cx="9017732" cy="1938992"/>
          </a:xfrm>
          <a:prstGeom prst="rect">
            <a:avLst/>
          </a:prstGeom>
        </p:spPr>
        <p:txBody>
          <a:bodyPr wrap="square">
            <a:spAutoFit/>
          </a:bodyPr>
          <a:lstStyle/>
          <a:p>
            <a:r>
              <a:rPr lang="es-AR" sz="2000" dirty="0" smtClean="0">
                <a:solidFill>
                  <a:srgbClr val="FF0000"/>
                </a:solidFill>
              </a:rPr>
              <a:t>RELACIÒN DE CAUSALIDAD EN INCAPACIDAD</a:t>
            </a:r>
          </a:p>
          <a:p>
            <a:endParaRPr lang="es-AR" sz="2000" dirty="0">
              <a:solidFill>
                <a:srgbClr val="FF0000"/>
              </a:solidFill>
            </a:endParaRPr>
          </a:p>
          <a:p>
            <a:r>
              <a:rPr lang="es-AR" sz="1600" dirty="0"/>
              <a:t> </a:t>
            </a:r>
            <a:r>
              <a:rPr lang="es-AR" sz="1600" dirty="0">
                <a:solidFill>
                  <a:schemeClr val="accent2">
                    <a:lumMod val="50000"/>
                  </a:schemeClr>
                </a:solidFill>
              </a:rPr>
              <a:t>no es el perito quien debe determinar la relación causal entre la incapacidad y el accidente. El perito médico puede afirmar que las lesiones que padece la actora pueden haberse originado en tal o cual suceso, pero es el juez quien, sobre la base de la prueba rendida, debe determinar la existencia del nexo de causalidad adecuado o no, ya que se trata de un concepto jurídico y no médico</a:t>
            </a:r>
          </a:p>
        </p:txBody>
      </p:sp>
    </p:spTree>
    <p:extLst>
      <p:ext uri="{BB962C8B-B14F-4D97-AF65-F5344CB8AC3E}">
        <p14:creationId xmlns:p14="http://schemas.microsoft.com/office/powerpoint/2010/main" val="4279175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784830"/>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MEDIO DE PRUEBA</a:t>
            </a:r>
            <a:endParaRPr lang="es-AR" sz="4500" dirty="0"/>
          </a:p>
        </p:txBody>
      </p:sp>
      <p:sp>
        <p:nvSpPr>
          <p:cNvPr id="7" name="6 Rectángulo"/>
          <p:cNvSpPr/>
          <p:nvPr/>
        </p:nvSpPr>
        <p:spPr>
          <a:xfrm>
            <a:off x="251487" y="1700808"/>
            <a:ext cx="8640960" cy="2585323"/>
          </a:xfrm>
          <a:prstGeom prst="rect">
            <a:avLst/>
          </a:prstGeom>
        </p:spPr>
        <p:txBody>
          <a:bodyPr wrap="square">
            <a:spAutoFit/>
          </a:bodyPr>
          <a:lstStyle/>
          <a:p>
            <a:endParaRPr lang="es-ES_tradnl" sz="2500" dirty="0" smtClean="0"/>
          </a:p>
          <a:p>
            <a:r>
              <a:rPr lang="es-AR" sz="2800" dirty="0"/>
              <a:t> </a:t>
            </a:r>
            <a:r>
              <a:rPr lang="es-AR" sz="2800" dirty="0">
                <a:solidFill>
                  <a:srgbClr val="002060"/>
                </a:solidFill>
              </a:rPr>
              <a:t> la determinación de la efectiva existencia de </a:t>
            </a:r>
            <a:r>
              <a:rPr lang="es-AR" sz="2800" dirty="0" smtClean="0">
                <a:solidFill>
                  <a:srgbClr val="002060"/>
                </a:solidFill>
              </a:rPr>
              <a:t>la </a:t>
            </a:r>
            <a:r>
              <a:rPr lang="es-AR" sz="2800" dirty="0" smtClean="0">
                <a:solidFill>
                  <a:srgbClr val="C00000"/>
                </a:solidFill>
              </a:rPr>
              <a:t>desvalorización de un rodado</a:t>
            </a:r>
            <a:r>
              <a:rPr lang="es-AR" sz="2800" dirty="0" smtClean="0">
                <a:solidFill>
                  <a:srgbClr val="002060"/>
                </a:solidFill>
              </a:rPr>
              <a:t>, requiere </a:t>
            </a:r>
            <a:r>
              <a:rPr lang="es-AR" sz="2800" dirty="0">
                <a:solidFill>
                  <a:srgbClr val="002060"/>
                </a:solidFill>
              </a:rPr>
              <a:t>la opinión de </a:t>
            </a:r>
            <a:r>
              <a:rPr lang="es-AR" sz="2800" dirty="0" smtClean="0">
                <a:solidFill>
                  <a:srgbClr val="002060"/>
                </a:solidFill>
              </a:rPr>
              <a:t>expertos</a:t>
            </a:r>
          </a:p>
          <a:p>
            <a:endParaRPr lang="es-AR" sz="2800" dirty="0">
              <a:solidFill>
                <a:schemeClr val="accent2">
                  <a:lumMod val="50000"/>
                </a:schemeClr>
              </a:solidFill>
            </a:endParaRPr>
          </a:p>
          <a:p>
            <a:r>
              <a:rPr lang="es-ES_tradnl" sz="2500" dirty="0" smtClean="0">
                <a:solidFill>
                  <a:schemeClr val="accent2">
                    <a:lumMod val="50000"/>
                  </a:schemeClr>
                </a:solidFill>
              </a:rPr>
              <a:t>1 CC, SAN RAFAEL autos 30.607, MISCOVICH</a:t>
            </a:r>
            <a:endParaRPr lang="es-AR" sz="2500" dirty="0">
              <a:solidFill>
                <a:schemeClr val="accent2">
                  <a:lumMod val="50000"/>
                </a:schemeClr>
              </a:solidFill>
            </a:endParaRPr>
          </a:p>
        </p:txBody>
      </p:sp>
    </p:spTree>
    <p:extLst>
      <p:ext uri="{BB962C8B-B14F-4D97-AF65-F5344CB8AC3E}">
        <p14:creationId xmlns:p14="http://schemas.microsoft.com/office/powerpoint/2010/main" val="1625085485"/>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147732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 </a:t>
            </a:r>
          </a:p>
          <a:p>
            <a:pPr algn="ctr"/>
            <a:r>
              <a:rPr lang="es-AR" sz="4500" b="1" dirty="0" smtClean="0">
                <a:effectLst>
                  <a:outerShdw blurRad="38100" dist="38100" dir="2700000" algn="tl">
                    <a:srgbClr val="000000">
                      <a:alpha val="43137"/>
                    </a:srgbClr>
                  </a:outerShdw>
                </a:effectLst>
              </a:rPr>
              <a:t>DE LOS PERITOS</a:t>
            </a: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2239184"/>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967577"/>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571154" y="3993660"/>
            <a:ext cx="8228400" cy="1938992"/>
          </a:xfrm>
          <a:prstGeom prst="rect">
            <a:avLst/>
          </a:prstGeom>
        </p:spPr>
        <p:txBody>
          <a:bodyPr wrap="square">
            <a:spAutoFit/>
          </a:bodyPr>
          <a:lstStyle/>
          <a:p>
            <a:endParaRPr lang="es-AR" sz="2000" dirty="0" smtClean="0">
              <a:solidFill>
                <a:srgbClr val="FF0000"/>
              </a:solidFill>
            </a:endParaRPr>
          </a:p>
          <a:p>
            <a:r>
              <a:rPr lang="es-AR" sz="2000" dirty="0"/>
              <a:t>T</a:t>
            </a:r>
            <a:r>
              <a:rPr lang="es-AR" sz="2000" dirty="0" smtClean="0"/>
              <a:t>ienen </a:t>
            </a:r>
            <a:r>
              <a:rPr lang="es-AR" sz="2000" dirty="0"/>
              <a:t>carácter alimentario </a:t>
            </a:r>
            <a:r>
              <a:rPr lang="es-AR" sz="2000" dirty="0" smtClean="0"/>
              <a:t>, </a:t>
            </a:r>
            <a:r>
              <a:rPr lang="es-AR" sz="2000" dirty="0"/>
              <a:t>en tanto constituyen "el medio por el cual el profesional satisface sus necesidades vitales propias y la de su familia, incluyendo lo necesario para conservar la mínima </a:t>
            </a:r>
            <a:r>
              <a:rPr lang="es-AR" sz="2000" dirty="0" smtClean="0"/>
              <a:t>subsistencia".</a:t>
            </a:r>
            <a:endParaRPr lang="es-AR" sz="2000" dirty="0"/>
          </a:p>
          <a:p>
            <a:endParaRPr lang="es-AR" sz="2000" dirty="0" smtClean="0">
              <a:solidFill>
                <a:srgbClr val="FF0000"/>
              </a:solidFill>
            </a:endParaRPr>
          </a:p>
        </p:txBody>
      </p:sp>
      <p:pic>
        <p:nvPicPr>
          <p:cNvPr id="8" name="Picture 2" descr="http://www.optionsbingo.org/6253315-abstract-3d-illustration-of-red-dollar-sign-over-white-background.jpg"/>
          <p:cNvPicPr>
            <a:picLocks noChangeAspect="1" noChangeArrowheads="1"/>
          </p:cNvPicPr>
          <p:nvPr/>
        </p:nvPicPr>
        <p:blipFill>
          <a:blip r:embed="rId2"/>
          <a:srcRect/>
          <a:stretch>
            <a:fillRect/>
          </a:stretch>
        </p:blipFill>
        <p:spPr bwMode="auto">
          <a:xfrm>
            <a:off x="971600" y="1903103"/>
            <a:ext cx="2214578" cy="1660934"/>
          </a:xfrm>
          <a:prstGeom prst="rect">
            <a:avLst/>
          </a:prstGeom>
          <a:noFill/>
        </p:spPr>
      </p:pic>
      <p:pic>
        <p:nvPicPr>
          <p:cNvPr id="10" name="Picture 4" descr="Resultado de imagen para pesos argentinos"/>
          <p:cNvPicPr>
            <a:picLocks noChangeAspect="1" noChangeArrowheads="1"/>
          </p:cNvPicPr>
          <p:nvPr/>
        </p:nvPicPr>
        <p:blipFill>
          <a:blip r:embed="rId3"/>
          <a:srcRect/>
          <a:stretch>
            <a:fillRect/>
          </a:stretch>
        </p:blipFill>
        <p:spPr bwMode="auto">
          <a:xfrm>
            <a:off x="4182648" y="1903103"/>
            <a:ext cx="3747879" cy="1885937"/>
          </a:xfrm>
          <a:prstGeom prst="rect">
            <a:avLst/>
          </a:prstGeom>
          <a:noFill/>
        </p:spPr>
      </p:pic>
    </p:spTree>
    <p:extLst>
      <p:ext uri="{BB962C8B-B14F-4D97-AF65-F5344CB8AC3E}">
        <p14:creationId xmlns:p14="http://schemas.microsoft.com/office/powerpoint/2010/main" val="29049594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147732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 </a:t>
            </a:r>
          </a:p>
          <a:p>
            <a:pPr algn="ctr"/>
            <a:r>
              <a:rPr lang="es-AR" sz="4500" b="1" dirty="0" smtClean="0">
                <a:effectLst>
                  <a:outerShdw blurRad="38100" dist="38100" dir="2700000" algn="tl">
                    <a:srgbClr val="000000">
                      <a:alpha val="43137"/>
                    </a:srgbClr>
                  </a:outerShdw>
                </a:effectLst>
              </a:rPr>
              <a:t>DE LOS PERITOS</a:t>
            </a: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3" name="Rectángulo 2"/>
          <p:cNvSpPr/>
          <p:nvPr/>
        </p:nvSpPr>
        <p:spPr>
          <a:xfrm>
            <a:off x="323528" y="2239184"/>
            <a:ext cx="8424936" cy="423449"/>
          </a:xfrm>
          <a:prstGeom prst="rect">
            <a:avLst/>
          </a:prstGeom>
        </p:spPr>
        <p:txBody>
          <a:bodyPr wrap="square">
            <a:spAutoFit/>
          </a:bodyPr>
          <a:lstStyle/>
          <a:p>
            <a:pPr algn="just">
              <a:lnSpc>
                <a:spcPct val="150000"/>
              </a:lnSpc>
              <a:spcAft>
                <a:spcPts val="0"/>
              </a:spcAft>
            </a:pPr>
            <a:endParaRPr lang="es-A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ángulo 4"/>
          <p:cNvSpPr/>
          <p:nvPr/>
        </p:nvSpPr>
        <p:spPr>
          <a:xfrm>
            <a:off x="96258" y="1967577"/>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664079" y="1633132"/>
            <a:ext cx="8228400" cy="3477875"/>
          </a:xfrm>
          <a:prstGeom prst="rect">
            <a:avLst/>
          </a:prstGeom>
        </p:spPr>
        <p:txBody>
          <a:bodyPr wrap="square">
            <a:spAutoFit/>
          </a:bodyPr>
          <a:lstStyle/>
          <a:p>
            <a:endParaRPr lang="es-AR" sz="2000" dirty="0" smtClean="0">
              <a:solidFill>
                <a:srgbClr val="FF0000"/>
              </a:solidFill>
            </a:endParaRPr>
          </a:p>
          <a:p>
            <a:r>
              <a:rPr lang="es-AR" sz="2000" dirty="0" smtClean="0"/>
              <a:t>LEY APLICABLE</a:t>
            </a:r>
          </a:p>
          <a:p>
            <a:endParaRPr lang="es-AR" sz="2000" dirty="0"/>
          </a:p>
          <a:p>
            <a:r>
              <a:rPr lang="es-AR" sz="2000" dirty="0">
                <a:solidFill>
                  <a:srgbClr val="0070C0"/>
                </a:solidFill>
              </a:rPr>
              <a:t>los honorarios, en cuanto a su regulación, se rigen por la ley vigente al momento de la realización de las </a:t>
            </a:r>
            <a:r>
              <a:rPr lang="es-AR" sz="2000" dirty="0" smtClean="0">
                <a:solidFill>
                  <a:srgbClr val="0070C0"/>
                </a:solidFill>
              </a:rPr>
              <a:t>tareas, </a:t>
            </a:r>
            <a:r>
              <a:rPr lang="es-AR" sz="2000" dirty="0">
                <a:solidFill>
                  <a:srgbClr val="0070C0"/>
                </a:solidFill>
              </a:rPr>
              <a:t>criterio también aplicable a los honorarios del perito </a:t>
            </a:r>
            <a:endParaRPr lang="es-AR" sz="2000" dirty="0" smtClean="0">
              <a:solidFill>
                <a:srgbClr val="0070C0"/>
              </a:solidFill>
            </a:endParaRPr>
          </a:p>
          <a:p>
            <a:endParaRPr lang="es-AR" sz="2000" dirty="0">
              <a:solidFill>
                <a:srgbClr val="0070C0"/>
              </a:solidFill>
            </a:endParaRPr>
          </a:p>
          <a:p>
            <a:r>
              <a:rPr lang="es-AR" sz="2000" dirty="0" smtClean="0">
                <a:solidFill>
                  <a:srgbClr val="0070C0"/>
                </a:solidFill>
              </a:rPr>
              <a:t>SCJM SALA I</a:t>
            </a:r>
          </a:p>
          <a:p>
            <a:r>
              <a:rPr lang="es-AR" sz="2000" dirty="0">
                <a:solidFill>
                  <a:srgbClr val="0070C0"/>
                </a:solidFill>
              </a:rPr>
              <a:t>(CUIJ N° 13-00675054-5/1((010304-51755)), “</a:t>
            </a:r>
            <a:r>
              <a:rPr lang="es-AR" sz="2000" dirty="0" err="1">
                <a:solidFill>
                  <a:srgbClr val="0070C0"/>
                </a:solidFill>
              </a:rPr>
              <a:t>Roitman</a:t>
            </a:r>
            <a:r>
              <a:rPr lang="es-AR" sz="2000" dirty="0">
                <a:solidFill>
                  <a:srgbClr val="0070C0"/>
                </a:solidFill>
              </a:rPr>
              <a:t> en j: </a:t>
            </a:r>
            <a:r>
              <a:rPr lang="es-AR" sz="2000" dirty="0" err="1">
                <a:solidFill>
                  <a:srgbClr val="0070C0"/>
                </a:solidFill>
              </a:rPr>
              <a:t>Mut</a:t>
            </a:r>
            <a:r>
              <a:rPr lang="es-AR" sz="2000" dirty="0">
                <a:solidFill>
                  <a:srgbClr val="0070C0"/>
                </a:solidFill>
              </a:rPr>
              <a:t> c/ Díaz </a:t>
            </a:r>
            <a:r>
              <a:rPr lang="es-AR" sz="2000" dirty="0" err="1">
                <a:solidFill>
                  <a:srgbClr val="0070C0"/>
                </a:solidFill>
              </a:rPr>
              <a:t>Capello</a:t>
            </a:r>
            <a:r>
              <a:rPr lang="es-AR" sz="2000" dirty="0">
                <a:solidFill>
                  <a:srgbClr val="0070C0"/>
                </a:solidFill>
              </a:rPr>
              <a:t>”, 26/09/2018).</a:t>
            </a:r>
          </a:p>
          <a:p>
            <a:endParaRPr lang="es-AR" sz="2000" dirty="0" smtClean="0">
              <a:solidFill>
                <a:srgbClr val="FF0000"/>
              </a:solidFill>
            </a:endParaRPr>
          </a:p>
        </p:txBody>
      </p:sp>
      <p:sp>
        <p:nvSpPr>
          <p:cNvPr id="6" name="Rectángulo 5"/>
          <p:cNvSpPr/>
          <p:nvPr/>
        </p:nvSpPr>
        <p:spPr>
          <a:xfrm>
            <a:off x="482556" y="5014884"/>
            <a:ext cx="7940369" cy="1754326"/>
          </a:xfrm>
          <a:prstGeom prst="rect">
            <a:avLst/>
          </a:prstGeom>
        </p:spPr>
        <p:txBody>
          <a:bodyPr wrap="square">
            <a:spAutoFit/>
          </a:bodyPr>
          <a:lstStyle/>
          <a:p>
            <a:r>
              <a:rPr lang="es-AR" dirty="0" smtClean="0">
                <a:solidFill>
                  <a:srgbClr val="000000"/>
                </a:solidFill>
                <a:latin typeface="Times New Roman" panose="02020603050405020304" pitchFamily="18" charset="0"/>
              </a:rPr>
              <a:t>EXCEPCIÓN – VARIAS PERICIAS EN DISTINTAS FECHAS</a:t>
            </a:r>
          </a:p>
          <a:p>
            <a:r>
              <a:rPr lang="es-AR" dirty="0" smtClean="0">
                <a:solidFill>
                  <a:srgbClr val="000000"/>
                </a:solidFill>
                <a:latin typeface="Times New Roman" panose="02020603050405020304" pitchFamily="18" charset="0"/>
              </a:rPr>
              <a:t>en </a:t>
            </a:r>
            <a:r>
              <a:rPr lang="es-AR" dirty="0">
                <a:solidFill>
                  <a:srgbClr val="000000"/>
                </a:solidFill>
                <a:latin typeface="Times New Roman" panose="02020603050405020304" pitchFamily="18" charset="0"/>
              </a:rPr>
              <a:t>el caso particular de autos la estricta aplicación de la doctrina señalada conlleva una solución </a:t>
            </a:r>
            <a:r>
              <a:rPr lang="es-AR" dirty="0" err="1">
                <a:solidFill>
                  <a:srgbClr val="000000"/>
                </a:solidFill>
                <a:latin typeface="Times New Roman" panose="02020603050405020304" pitchFamily="18" charset="0"/>
              </a:rPr>
              <a:t>disvaliosa</a:t>
            </a:r>
            <a:r>
              <a:rPr lang="es-AR" dirty="0">
                <a:solidFill>
                  <a:srgbClr val="000000"/>
                </a:solidFill>
                <a:latin typeface="Times New Roman" panose="02020603050405020304" pitchFamily="18" charset="0"/>
              </a:rPr>
              <a:t> e injusta al establecer honorarios a los peritos por sumas muy diferentes a tenor de la fecha de la presentación de sus </a:t>
            </a:r>
            <a:r>
              <a:rPr lang="es-AR" dirty="0" smtClean="0">
                <a:solidFill>
                  <a:srgbClr val="000000"/>
                </a:solidFill>
                <a:latin typeface="Times New Roman" panose="02020603050405020304" pitchFamily="18" charset="0"/>
              </a:rPr>
              <a:t>informes</a:t>
            </a:r>
            <a:r>
              <a:rPr lang="es-AR" dirty="0">
                <a:solidFill>
                  <a:srgbClr val="000000"/>
                </a:solidFill>
                <a:latin typeface="Times New Roman" panose="02020603050405020304" pitchFamily="18" charset="0"/>
              </a:rPr>
              <a:t> </a:t>
            </a:r>
            <a:r>
              <a:rPr lang="es-AR" dirty="0">
                <a:solidFill>
                  <a:srgbClr val="000000"/>
                </a:solidFill>
                <a:latin typeface="Arial Narrow, sans-serif"/>
              </a:rPr>
              <a:t>(</a:t>
            </a:r>
            <a:r>
              <a:rPr lang="es-AR" dirty="0" err="1">
                <a:solidFill>
                  <a:srgbClr val="000000"/>
                </a:solidFill>
                <a:latin typeface="Arial Narrow, sans-serif"/>
              </a:rPr>
              <a:t>expte</a:t>
            </a:r>
            <a:r>
              <a:rPr lang="es-AR" dirty="0">
                <a:solidFill>
                  <a:srgbClr val="000000"/>
                </a:solidFill>
                <a:latin typeface="Arial Narrow, sans-serif"/>
              </a:rPr>
              <a:t>. CUIJ N° 13-04123473-8/1((010401-157188)), “</a:t>
            </a:r>
            <a:r>
              <a:rPr lang="es-AR" dirty="0" err="1">
                <a:solidFill>
                  <a:srgbClr val="000000"/>
                </a:solidFill>
                <a:latin typeface="Arial Narrow, sans-serif"/>
              </a:rPr>
              <a:t>Alanis</a:t>
            </a:r>
            <a:r>
              <a:rPr lang="es-AR" dirty="0">
                <a:solidFill>
                  <a:srgbClr val="000000"/>
                </a:solidFill>
                <a:latin typeface="Arial Narrow, sans-serif"/>
              </a:rPr>
              <a:t> en j: Santillán c/ Provincia ART”, 20/10/2020</a:t>
            </a:r>
            <a:r>
              <a:rPr lang="es-AR" dirty="0" smtClean="0">
                <a:solidFill>
                  <a:srgbClr val="000000"/>
                </a:solidFill>
                <a:latin typeface="Arial Narrow, sans-serif"/>
              </a:rPr>
              <a:t>). 1 CC SAN RAFAEL, AUTOS 30.934, OFICIO</a:t>
            </a:r>
            <a:endParaRPr lang="es-AR" dirty="0"/>
          </a:p>
        </p:txBody>
      </p:sp>
    </p:spTree>
    <p:extLst>
      <p:ext uri="{BB962C8B-B14F-4D97-AF65-F5344CB8AC3E}">
        <p14:creationId xmlns:p14="http://schemas.microsoft.com/office/powerpoint/2010/main" val="289925040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4040" y="1463966"/>
            <a:ext cx="9017732" cy="4770537"/>
          </a:xfrm>
          <a:prstGeom prst="rect">
            <a:avLst/>
          </a:prstGeom>
        </p:spPr>
        <p:txBody>
          <a:bodyPr wrap="square">
            <a:spAutoFit/>
          </a:bodyPr>
          <a:lstStyle/>
          <a:p>
            <a:r>
              <a:rPr lang="es-AR" sz="2000" dirty="0" smtClean="0">
                <a:solidFill>
                  <a:srgbClr val="FF0000"/>
                </a:solidFill>
              </a:rPr>
              <a:t>ART. 184 - I</a:t>
            </a:r>
          </a:p>
          <a:p>
            <a:endParaRPr lang="es-AR" sz="2000" dirty="0" smtClean="0">
              <a:solidFill>
                <a:srgbClr val="FF0000"/>
              </a:solidFill>
            </a:endParaRPr>
          </a:p>
          <a:p>
            <a:pPr marL="342900" indent="-342900">
              <a:buFont typeface="Wingdings" panose="05000000000000000000" pitchFamily="2" charset="2"/>
              <a:buChar char="ü"/>
            </a:pPr>
            <a:r>
              <a:rPr lang="es-AR" sz="2400" b="1" dirty="0" smtClean="0"/>
              <a:t>cuatro por ciento </a:t>
            </a:r>
            <a:r>
              <a:rPr lang="es-AR" sz="2400" b="1" u="sng" dirty="0" smtClean="0"/>
              <a:t>(4%) del monto del juicio</a:t>
            </a:r>
          </a:p>
          <a:p>
            <a:pPr marL="342900" indent="-342900">
              <a:buFont typeface="Wingdings" panose="05000000000000000000" pitchFamily="2" charset="2"/>
              <a:buChar char="ü"/>
            </a:pPr>
            <a:r>
              <a:rPr lang="es-AR" sz="2400" dirty="0" smtClean="0"/>
              <a:t>puede ser incrementado al 6%, fundadamente, por complejidad y relevancia</a:t>
            </a:r>
          </a:p>
          <a:p>
            <a:pPr marL="342900" indent="-342900">
              <a:buFont typeface="Wingdings" panose="05000000000000000000" pitchFamily="2" charset="2"/>
              <a:buChar char="ü"/>
            </a:pPr>
            <a:endParaRPr lang="es-AR" sz="2400" b="1" u="sng" dirty="0"/>
          </a:p>
          <a:p>
            <a:pPr marL="342900" indent="-342900">
              <a:buFont typeface="Wingdings" panose="05000000000000000000" pitchFamily="2" charset="2"/>
              <a:buChar char="ü"/>
            </a:pPr>
            <a:r>
              <a:rPr lang="es-AR" sz="2400" b="1" dirty="0" smtClean="0"/>
              <a:t>Mínimo: </a:t>
            </a:r>
            <a:r>
              <a:rPr lang="es-AR" sz="2400" b="1" dirty="0"/>
              <a:t>cuarto (1/4) de JUS </a:t>
            </a:r>
            <a:r>
              <a:rPr lang="es-AR" sz="2400" b="1" dirty="0" smtClean="0"/>
              <a:t>($ 11.389).</a:t>
            </a:r>
          </a:p>
          <a:p>
            <a:pPr marL="342900" indent="-342900">
              <a:buFont typeface="Wingdings" panose="05000000000000000000" pitchFamily="2" charset="2"/>
              <a:buChar char="ü"/>
            </a:pPr>
            <a:r>
              <a:rPr lang="es-AR" sz="2400" b="1" dirty="0" smtClean="0"/>
              <a:t>Máximo: </a:t>
            </a:r>
            <a:r>
              <a:rPr lang="es-AR" sz="2400" b="1" dirty="0"/>
              <a:t>veinte (20) JUS </a:t>
            </a:r>
            <a:r>
              <a:rPr lang="es-AR" sz="2400" b="1" dirty="0" smtClean="0"/>
              <a:t>($ 911.127)</a:t>
            </a:r>
            <a:r>
              <a:rPr lang="es-AR" sz="2400" dirty="0" smtClean="0"/>
              <a:t>.</a:t>
            </a:r>
          </a:p>
          <a:p>
            <a:pPr marL="342900" indent="-342900">
              <a:buFont typeface="Wingdings" panose="05000000000000000000" pitchFamily="2" charset="2"/>
              <a:buChar char="ü"/>
            </a:pPr>
            <a:endParaRPr lang="es-AR" sz="2400" dirty="0"/>
          </a:p>
          <a:p>
            <a:pPr marL="342900" indent="-342900">
              <a:buFont typeface="Wingdings" panose="05000000000000000000" pitchFamily="2" charset="2"/>
              <a:buChar char="ü"/>
            </a:pPr>
            <a:r>
              <a:rPr lang="es-AR" sz="2400" dirty="0" smtClean="0"/>
              <a:t> Tres peritos p/ mismo dictamen: 6% en partes iguales</a:t>
            </a:r>
          </a:p>
          <a:p>
            <a:pPr marL="342900" indent="-342900">
              <a:buFont typeface="Wingdings" panose="05000000000000000000" pitchFamily="2" charset="2"/>
              <a:buChar char="ü"/>
            </a:pPr>
            <a:endParaRPr lang="es-AR" sz="2400" dirty="0"/>
          </a:p>
          <a:p>
            <a:pPr marL="342900" indent="-342900">
              <a:buFont typeface="Wingdings" panose="05000000000000000000" pitchFamily="2" charset="2"/>
              <a:buChar char="ü"/>
            </a:pPr>
            <a:r>
              <a:rPr lang="es-AR" sz="2400" b="1" dirty="0" smtClean="0"/>
              <a:t>Pericias múltiples: 9% total, </a:t>
            </a:r>
            <a:r>
              <a:rPr lang="es-AR" sz="2400" dirty="0" smtClean="0"/>
              <a:t>distribución proporcional según labor, valor, complejidad, </a:t>
            </a:r>
            <a:r>
              <a:rPr lang="es-AR" sz="2400" dirty="0" err="1" smtClean="0"/>
              <a:t>etc</a:t>
            </a:r>
            <a:endParaRPr lang="es-AR" sz="2400" dirty="0"/>
          </a:p>
        </p:txBody>
      </p:sp>
    </p:spTree>
    <p:extLst>
      <p:ext uri="{BB962C8B-B14F-4D97-AF65-F5344CB8AC3E}">
        <p14:creationId xmlns:p14="http://schemas.microsoft.com/office/powerpoint/2010/main" val="219779433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4040" y="1463966"/>
            <a:ext cx="9017732" cy="5324535"/>
          </a:xfrm>
          <a:prstGeom prst="rect">
            <a:avLst/>
          </a:prstGeom>
        </p:spPr>
        <p:txBody>
          <a:bodyPr wrap="square">
            <a:spAutoFit/>
          </a:bodyPr>
          <a:lstStyle/>
          <a:p>
            <a:r>
              <a:rPr lang="es-AR" sz="2000" u="sng" dirty="0" smtClean="0">
                <a:solidFill>
                  <a:srgbClr val="336600"/>
                </a:solidFill>
              </a:rPr>
              <a:t>S/ CÓD. PROC. COMENTADO ASC 2019</a:t>
            </a:r>
          </a:p>
          <a:p>
            <a:endParaRPr lang="es-AR" sz="2000" dirty="0">
              <a:solidFill>
                <a:srgbClr val="336600"/>
              </a:solidFill>
            </a:endParaRPr>
          </a:p>
          <a:p>
            <a:endParaRPr lang="es-AR" sz="2000" dirty="0" smtClean="0">
              <a:solidFill>
                <a:srgbClr val="336600"/>
              </a:solidFill>
            </a:endParaRPr>
          </a:p>
          <a:p>
            <a:r>
              <a:rPr lang="es-AR" sz="2000" dirty="0" smtClean="0">
                <a:solidFill>
                  <a:srgbClr val="336600"/>
                </a:solidFill>
              </a:rPr>
              <a:t>EL PORCENTUAL ES PARA PROCESO PRINCIPAL</a:t>
            </a:r>
          </a:p>
          <a:p>
            <a:endParaRPr lang="es-AR" sz="2000" dirty="0">
              <a:solidFill>
                <a:srgbClr val="336600"/>
              </a:solidFill>
            </a:endParaRPr>
          </a:p>
          <a:p>
            <a:r>
              <a:rPr lang="es-AR" sz="2000" dirty="0">
                <a:solidFill>
                  <a:srgbClr val="336600"/>
                </a:solidFill>
              </a:rPr>
              <a:t>SI ES EN ALZADA – REDUCCIÓN ART. 15</a:t>
            </a:r>
            <a:endParaRPr lang="es-AR" sz="2400" dirty="0">
              <a:solidFill>
                <a:srgbClr val="336600"/>
              </a:solidFill>
            </a:endParaRPr>
          </a:p>
          <a:p>
            <a:endParaRPr lang="es-AR" sz="2000" dirty="0" smtClean="0">
              <a:solidFill>
                <a:srgbClr val="336600"/>
              </a:solidFill>
            </a:endParaRPr>
          </a:p>
          <a:p>
            <a:r>
              <a:rPr lang="es-AR" sz="2000" dirty="0" smtClean="0">
                <a:solidFill>
                  <a:srgbClr val="336600"/>
                </a:solidFill>
              </a:rPr>
              <a:t>SI ES INCIDENTE – REDUCCIÓN ART. 14 </a:t>
            </a:r>
          </a:p>
          <a:p>
            <a:r>
              <a:rPr lang="es-AR" sz="2000" dirty="0" smtClean="0">
                <a:solidFill>
                  <a:srgbClr val="0070C0"/>
                </a:solidFill>
              </a:rPr>
              <a:t>(1 CC SAN RAFAEL, AUTOS </a:t>
            </a:r>
            <a:r>
              <a:rPr lang="es-AR" sz="2000" dirty="0" smtClean="0">
                <a:solidFill>
                  <a:srgbClr val="0070C0"/>
                </a:solidFill>
              </a:rPr>
              <a:t>31.188</a:t>
            </a:r>
            <a:r>
              <a:rPr lang="es-AR" sz="2000" dirty="0" smtClean="0">
                <a:solidFill>
                  <a:srgbClr val="0070C0"/>
                </a:solidFill>
              </a:rPr>
              <a:t>, Díaz)</a:t>
            </a:r>
          </a:p>
          <a:p>
            <a:endParaRPr lang="es-AR" sz="2000" dirty="0" smtClean="0">
              <a:solidFill>
                <a:srgbClr val="336600"/>
              </a:solidFill>
            </a:endParaRPr>
          </a:p>
          <a:p>
            <a:r>
              <a:rPr lang="es-AR" sz="2000" dirty="0" smtClean="0">
                <a:solidFill>
                  <a:schemeClr val="accent2">
                    <a:lumMod val="75000"/>
                  </a:schemeClr>
                </a:solidFill>
              </a:rPr>
              <a:t>Base regulatoria, perito tasador, en estimación de honorarios</a:t>
            </a:r>
            <a:endParaRPr lang="es-AR" sz="2000" dirty="0">
              <a:solidFill>
                <a:schemeClr val="accent2">
                  <a:lumMod val="75000"/>
                </a:schemeClr>
              </a:solidFill>
            </a:endParaRPr>
          </a:p>
          <a:p>
            <a:r>
              <a:rPr lang="es-AR" sz="2000" dirty="0" smtClean="0">
                <a:solidFill>
                  <a:schemeClr val="accent2">
                    <a:lumMod val="75000"/>
                  </a:schemeClr>
                </a:solidFill>
              </a:rPr>
              <a:t>La pretensión </a:t>
            </a:r>
            <a:r>
              <a:rPr lang="es-AR" sz="2000" dirty="0">
                <a:solidFill>
                  <a:schemeClr val="accent2">
                    <a:lumMod val="75000"/>
                  </a:schemeClr>
                </a:solidFill>
              </a:rPr>
              <a:t>de aplicación de la alícuota </a:t>
            </a:r>
            <a:r>
              <a:rPr lang="es-AR" sz="2000" dirty="0" smtClean="0">
                <a:solidFill>
                  <a:schemeClr val="accent2">
                    <a:lumMod val="75000"/>
                  </a:schemeClr>
                </a:solidFill>
              </a:rPr>
              <a:t>sobre </a:t>
            </a:r>
            <a:r>
              <a:rPr lang="es-AR" sz="2000" dirty="0">
                <a:solidFill>
                  <a:schemeClr val="accent2">
                    <a:lumMod val="75000"/>
                  </a:schemeClr>
                </a:solidFill>
              </a:rPr>
              <a:t>el valor de la tasación, </a:t>
            </a:r>
            <a:r>
              <a:rPr lang="es-AR" sz="2000" dirty="0" smtClean="0">
                <a:solidFill>
                  <a:schemeClr val="accent2">
                    <a:lumMod val="75000"/>
                  </a:schemeClr>
                </a:solidFill>
              </a:rPr>
              <a:t>resulta </a:t>
            </a:r>
            <a:r>
              <a:rPr lang="es-AR" sz="2000" dirty="0">
                <a:solidFill>
                  <a:schemeClr val="accent2">
                    <a:lumMod val="75000"/>
                  </a:schemeClr>
                </a:solidFill>
              </a:rPr>
              <a:t>absolutamente </a:t>
            </a:r>
            <a:r>
              <a:rPr lang="es-AR" sz="2000" dirty="0" smtClean="0">
                <a:solidFill>
                  <a:schemeClr val="accent2">
                    <a:lumMod val="75000"/>
                  </a:schemeClr>
                </a:solidFill>
              </a:rPr>
              <a:t>improcedente</a:t>
            </a:r>
            <a:r>
              <a:rPr lang="es-AR" sz="2000" dirty="0">
                <a:solidFill>
                  <a:schemeClr val="accent2">
                    <a:lumMod val="75000"/>
                  </a:schemeClr>
                </a:solidFill>
              </a:rPr>
              <a:t>, </a:t>
            </a:r>
            <a:r>
              <a:rPr lang="es-AR" sz="2000" dirty="0" smtClean="0">
                <a:solidFill>
                  <a:schemeClr val="accent2">
                    <a:lumMod val="75000"/>
                  </a:schemeClr>
                </a:solidFill>
              </a:rPr>
              <a:t>pues la </a:t>
            </a:r>
            <a:r>
              <a:rPr lang="es-AR" sz="2000" dirty="0">
                <a:solidFill>
                  <a:schemeClr val="accent2">
                    <a:lumMod val="75000"/>
                  </a:schemeClr>
                </a:solidFill>
              </a:rPr>
              <a:t>labor del </a:t>
            </a:r>
            <a:r>
              <a:rPr lang="es-AR" sz="2000" dirty="0" smtClean="0">
                <a:solidFill>
                  <a:schemeClr val="accent2">
                    <a:lumMod val="75000"/>
                  </a:schemeClr>
                </a:solidFill>
              </a:rPr>
              <a:t>perito </a:t>
            </a:r>
            <a:r>
              <a:rPr lang="es-AR" sz="2000" dirty="0">
                <a:solidFill>
                  <a:schemeClr val="accent2">
                    <a:lumMod val="75000"/>
                  </a:schemeClr>
                </a:solidFill>
              </a:rPr>
              <a:t>no se ha desarrollado en el proceso </a:t>
            </a:r>
            <a:r>
              <a:rPr lang="es-AR" sz="2000" dirty="0" smtClean="0">
                <a:solidFill>
                  <a:schemeClr val="accent2">
                    <a:lumMod val="75000"/>
                  </a:schemeClr>
                </a:solidFill>
              </a:rPr>
              <a:t>principal, </a:t>
            </a:r>
            <a:r>
              <a:rPr lang="es-AR" sz="2000" dirty="0">
                <a:solidFill>
                  <a:schemeClr val="accent2">
                    <a:lumMod val="75000"/>
                  </a:schemeClr>
                </a:solidFill>
              </a:rPr>
              <a:t>sino en el incidente de estimación de </a:t>
            </a:r>
            <a:r>
              <a:rPr lang="es-AR" sz="2000" dirty="0" smtClean="0">
                <a:solidFill>
                  <a:schemeClr val="accent2">
                    <a:lumMod val="75000"/>
                  </a:schemeClr>
                </a:solidFill>
              </a:rPr>
              <a:t>honorarios</a:t>
            </a:r>
            <a:r>
              <a:rPr lang="es-AR" sz="2000" dirty="0">
                <a:solidFill>
                  <a:schemeClr val="accent2">
                    <a:lumMod val="75000"/>
                  </a:schemeClr>
                </a:solidFill>
              </a:rPr>
              <a:t>” </a:t>
            </a:r>
            <a:r>
              <a:rPr lang="es-AR" sz="2000" dirty="0" smtClean="0">
                <a:solidFill>
                  <a:schemeClr val="accent2">
                    <a:lumMod val="75000"/>
                  </a:schemeClr>
                </a:solidFill>
              </a:rPr>
              <a:t>(1ª CC SAN RAFAEL L.A.C</a:t>
            </a:r>
            <a:r>
              <a:rPr lang="es-AR" sz="2000" dirty="0">
                <a:solidFill>
                  <a:schemeClr val="accent2">
                    <a:lumMod val="75000"/>
                  </a:schemeClr>
                </a:solidFill>
              </a:rPr>
              <a:t>. 46, FS. 467/469, 06/07/2001).-</a:t>
            </a:r>
            <a:endParaRPr lang="es-AR" sz="2000" dirty="0" smtClean="0">
              <a:solidFill>
                <a:schemeClr val="accent2">
                  <a:lumMod val="75000"/>
                </a:schemeClr>
              </a:solidFill>
            </a:endParaRPr>
          </a:p>
          <a:p>
            <a:endParaRPr lang="es-AR" sz="2000" dirty="0">
              <a:solidFill>
                <a:srgbClr val="336600"/>
              </a:solidFill>
            </a:endParaRPr>
          </a:p>
          <a:p>
            <a:endParaRPr lang="es-AR" sz="2000" dirty="0">
              <a:solidFill>
                <a:srgbClr val="336600"/>
              </a:solidFill>
            </a:endParaRPr>
          </a:p>
        </p:txBody>
      </p:sp>
    </p:spTree>
    <p:extLst>
      <p:ext uri="{BB962C8B-B14F-4D97-AF65-F5344CB8AC3E}">
        <p14:creationId xmlns:p14="http://schemas.microsoft.com/office/powerpoint/2010/main" val="3406126040"/>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AJUSTE EQUITATIVO</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4040" y="1463966"/>
            <a:ext cx="8300408" cy="2862322"/>
          </a:xfrm>
          <a:prstGeom prst="rect">
            <a:avLst/>
          </a:prstGeom>
        </p:spPr>
        <p:txBody>
          <a:bodyPr wrap="square">
            <a:spAutoFit/>
          </a:bodyPr>
          <a:lstStyle/>
          <a:p>
            <a:r>
              <a:rPr lang="es-AR" sz="2000" dirty="0" smtClean="0">
                <a:solidFill>
                  <a:srgbClr val="336600"/>
                </a:solidFill>
              </a:rPr>
              <a:t>ART. 1255 CCYCN</a:t>
            </a:r>
          </a:p>
          <a:p>
            <a:endParaRPr lang="es-AR" sz="2000" dirty="0">
              <a:solidFill>
                <a:srgbClr val="336600"/>
              </a:solidFill>
            </a:endParaRPr>
          </a:p>
          <a:p>
            <a:r>
              <a:rPr lang="es-AR" sz="2000" dirty="0">
                <a:solidFill>
                  <a:srgbClr val="336600"/>
                </a:solidFill>
              </a:rPr>
              <a:t>Si la aplicación estricta de los aranceles locales </a:t>
            </a:r>
            <a:endParaRPr lang="es-AR" sz="2000" dirty="0" smtClean="0">
              <a:solidFill>
                <a:srgbClr val="336600"/>
              </a:solidFill>
            </a:endParaRPr>
          </a:p>
          <a:p>
            <a:endParaRPr lang="es-AR" sz="2000" dirty="0">
              <a:solidFill>
                <a:srgbClr val="336600"/>
              </a:solidFill>
            </a:endParaRPr>
          </a:p>
          <a:p>
            <a:r>
              <a:rPr lang="es-AR" sz="2000" dirty="0" smtClean="0">
                <a:solidFill>
                  <a:srgbClr val="336600"/>
                </a:solidFill>
              </a:rPr>
              <a:t>conduce </a:t>
            </a:r>
            <a:r>
              <a:rPr lang="es-AR" sz="2000" dirty="0">
                <a:solidFill>
                  <a:srgbClr val="336600"/>
                </a:solidFill>
              </a:rPr>
              <a:t>a una evidente e injustificada desproporción entre la retribución resultante y la importancia de la labor cumplida</a:t>
            </a:r>
            <a:r>
              <a:rPr lang="es-AR" sz="2000" dirty="0" smtClean="0">
                <a:solidFill>
                  <a:srgbClr val="336600"/>
                </a:solidFill>
              </a:rPr>
              <a:t>,</a:t>
            </a:r>
          </a:p>
          <a:p>
            <a:endParaRPr lang="es-AR" sz="2000" dirty="0">
              <a:solidFill>
                <a:srgbClr val="336600"/>
              </a:solidFill>
            </a:endParaRPr>
          </a:p>
          <a:p>
            <a:r>
              <a:rPr lang="es-AR" sz="2000" dirty="0" smtClean="0">
                <a:solidFill>
                  <a:srgbClr val="336600"/>
                </a:solidFill>
              </a:rPr>
              <a:t> </a:t>
            </a:r>
            <a:r>
              <a:rPr lang="es-AR" sz="2000" dirty="0">
                <a:solidFill>
                  <a:srgbClr val="336600"/>
                </a:solidFill>
              </a:rPr>
              <a:t>el juez puede </a:t>
            </a:r>
            <a:r>
              <a:rPr lang="es-AR" sz="2000" b="1" dirty="0">
                <a:solidFill>
                  <a:srgbClr val="336600"/>
                </a:solidFill>
              </a:rPr>
              <a:t>fijar (</a:t>
            </a:r>
            <a:r>
              <a:rPr lang="es-AR" sz="2000" b="1" dirty="0" smtClean="0">
                <a:solidFill>
                  <a:srgbClr val="336600"/>
                </a:solidFill>
              </a:rPr>
              <a:t>antes decía </a:t>
            </a:r>
            <a:r>
              <a:rPr lang="es-AR" sz="2000" b="1" dirty="0">
                <a:solidFill>
                  <a:srgbClr val="336600"/>
                </a:solidFill>
              </a:rPr>
              <a:t>reducir)</a:t>
            </a:r>
            <a:r>
              <a:rPr lang="es-AR" sz="2000" dirty="0">
                <a:solidFill>
                  <a:srgbClr val="336600"/>
                </a:solidFill>
              </a:rPr>
              <a:t> equitativamente la retribución</a:t>
            </a:r>
            <a:endParaRPr lang="es-AR" sz="2000" dirty="0">
              <a:solidFill>
                <a:srgbClr val="336600"/>
              </a:solidFill>
            </a:endParaRPr>
          </a:p>
        </p:txBody>
      </p:sp>
    </p:spTree>
    <p:extLst>
      <p:ext uri="{BB962C8B-B14F-4D97-AF65-F5344CB8AC3E}">
        <p14:creationId xmlns:p14="http://schemas.microsoft.com/office/powerpoint/2010/main" val="262778786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JUICIO SIN MONTO</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23528" y="1649988"/>
            <a:ext cx="8300408" cy="3477875"/>
          </a:xfrm>
          <a:prstGeom prst="rect">
            <a:avLst/>
          </a:prstGeom>
        </p:spPr>
        <p:txBody>
          <a:bodyPr wrap="square">
            <a:spAutoFit/>
          </a:bodyPr>
          <a:lstStyle/>
          <a:p>
            <a:r>
              <a:rPr lang="es-AR" sz="2000" dirty="0">
                <a:solidFill>
                  <a:srgbClr val="0070C0"/>
                </a:solidFill>
              </a:rPr>
              <a:t>A los fines de establecer la regulación de los honorarios de los </a:t>
            </a:r>
            <a:r>
              <a:rPr lang="es-AR" sz="2000" dirty="0" smtClean="0">
                <a:solidFill>
                  <a:srgbClr val="0070C0"/>
                </a:solidFill>
              </a:rPr>
              <a:t>CONTADORES en </a:t>
            </a:r>
            <a:r>
              <a:rPr lang="es-AR" sz="2000" dirty="0">
                <a:solidFill>
                  <a:srgbClr val="0070C0"/>
                </a:solidFill>
              </a:rPr>
              <a:t>un proceso carente de contenido económico directo, como es una acción de </a:t>
            </a:r>
            <a:r>
              <a:rPr lang="es-AR" sz="2000" dirty="0" smtClean="0">
                <a:solidFill>
                  <a:srgbClr val="0070C0"/>
                </a:solidFill>
              </a:rPr>
              <a:t>amparo, </a:t>
            </a:r>
            <a:r>
              <a:rPr lang="es-AR" sz="2000" dirty="0">
                <a:solidFill>
                  <a:srgbClr val="0070C0"/>
                </a:solidFill>
              </a:rPr>
              <a:t>no corresponde la aplicación de la escala legal prevista por el art. 7° de la ley 3522 de la Provincia de Mendoza, sino la solución dispuesta por el art. 18 del mismo cuerpo normativo.</a:t>
            </a:r>
          </a:p>
          <a:p>
            <a:r>
              <a:rPr lang="es-AR" sz="2000" dirty="0">
                <a:solidFill>
                  <a:srgbClr val="0070C0"/>
                </a:solidFill>
              </a:rPr>
              <a:t>Suprema Corte de Justicia de la Provincia de Mendoza, sala I, 03/02/2006, </a:t>
            </a:r>
            <a:r>
              <a:rPr lang="es-AR" sz="2000" dirty="0" err="1">
                <a:solidFill>
                  <a:srgbClr val="0070C0"/>
                </a:solidFill>
              </a:rPr>
              <a:t>Gongora</a:t>
            </a:r>
            <a:r>
              <a:rPr lang="es-AR" sz="2000" dirty="0">
                <a:solidFill>
                  <a:srgbClr val="0070C0"/>
                </a:solidFill>
              </a:rPr>
              <a:t>, Víctor Hugo en: Estrella, Juan Ángel c. DI.N.A.A.D.YF (</a:t>
            </a:r>
            <a:r>
              <a:rPr lang="es-AR" sz="2000" dirty="0" err="1">
                <a:solidFill>
                  <a:srgbClr val="0070C0"/>
                </a:solidFill>
              </a:rPr>
              <a:t>Dcción</a:t>
            </a:r>
            <a:r>
              <a:rPr lang="es-AR" sz="2000" dirty="0">
                <a:solidFill>
                  <a:srgbClr val="0070C0"/>
                </a:solidFill>
              </a:rPr>
              <a:t>. </a:t>
            </a:r>
            <a:r>
              <a:rPr lang="es-AR" sz="2000" dirty="0" err="1">
                <a:solidFill>
                  <a:srgbClr val="0070C0"/>
                </a:solidFill>
              </a:rPr>
              <a:t>Nñez</a:t>
            </a:r>
            <a:r>
              <a:rPr lang="es-AR" sz="2000" dirty="0">
                <a:solidFill>
                  <a:srgbClr val="0070C0"/>
                </a:solidFill>
              </a:rPr>
              <a:t> </a:t>
            </a:r>
            <a:r>
              <a:rPr lang="es-AR" sz="2000" dirty="0" err="1">
                <a:solidFill>
                  <a:srgbClr val="0070C0"/>
                </a:solidFill>
              </a:rPr>
              <a:t>Adol</a:t>
            </a:r>
            <a:r>
              <a:rPr lang="es-AR" sz="2000" dirty="0">
                <a:solidFill>
                  <a:srgbClr val="0070C0"/>
                </a:solidFill>
              </a:rPr>
              <a:t>., </a:t>
            </a:r>
            <a:r>
              <a:rPr lang="es-AR" sz="2000" dirty="0" err="1">
                <a:solidFill>
                  <a:srgbClr val="0070C0"/>
                </a:solidFill>
              </a:rPr>
              <a:t>Anc</a:t>
            </a:r>
            <a:r>
              <a:rPr lang="es-AR" sz="2000" dirty="0">
                <a:solidFill>
                  <a:srgbClr val="0070C0"/>
                </a:solidFill>
              </a:rPr>
              <a:t>. </a:t>
            </a:r>
            <a:r>
              <a:rPr lang="es-AR" sz="2000" dirty="0" err="1">
                <a:solidFill>
                  <a:srgbClr val="0070C0"/>
                </a:solidFill>
              </a:rPr>
              <a:t>Discap</a:t>
            </a:r>
            <a:r>
              <a:rPr lang="es-AR" sz="2000" dirty="0">
                <a:solidFill>
                  <a:srgbClr val="0070C0"/>
                </a:solidFill>
              </a:rPr>
              <a:t>. y </a:t>
            </a:r>
            <a:r>
              <a:rPr lang="es-AR" sz="2000" dirty="0" err="1">
                <a:solidFill>
                  <a:srgbClr val="0070C0"/>
                </a:solidFill>
              </a:rPr>
              <a:t>Flia</a:t>
            </a:r>
            <a:r>
              <a:rPr lang="es-AR" sz="2000" dirty="0">
                <a:solidFill>
                  <a:srgbClr val="0070C0"/>
                </a:solidFill>
              </a:rPr>
              <a:t>.), </a:t>
            </a:r>
            <a:r>
              <a:rPr lang="es-AR" sz="2000" dirty="0" err="1">
                <a:solidFill>
                  <a:srgbClr val="0070C0"/>
                </a:solidFill>
              </a:rPr>
              <a:t>LLGran</a:t>
            </a:r>
            <a:r>
              <a:rPr lang="es-AR" sz="2000" dirty="0">
                <a:solidFill>
                  <a:srgbClr val="0070C0"/>
                </a:solidFill>
              </a:rPr>
              <a:t> Cuyo, 2007-77.</a:t>
            </a:r>
          </a:p>
          <a:p>
            <a:r>
              <a:rPr lang="es-AR" sz="2000" dirty="0"/>
              <a:t> </a:t>
            </a:r>
          </a:p>
        </p:txBody>
      </p:sp>
    </p:spTree>
    <p:extLst>
      <p:ext uri="{BB962C8B-B14F-4D97-AF65-F5344CB8AC3E}">
        <p14:creationId xmlns:p14="http://schemas.microsoft.com/office/powerpoint/2010/main" val="189674787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JUICIO SIN MONTO</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24556" y="1249963"/>
            <a:ext cx="8300408" cy="5632311"/>
          </a:xfrm>
          <a:prstGeom prst="rect">
            <a:avLst/>
          </a:prstGeom>
        </p:spPr>
        <p:txBody>
          <a:bodyPr wrap="square">
            <a:spAutoFit/>
          </a:bodyPr>
          <a:lstStyle/>
          <a:p>
            <a:r>
              <a:rPr lang="es-AR" sz="2000" dirty="0"/>
              <a:t>Art. 18 LEY </a:t>
            </a:r>
            <a:r>
              <a:rPr lang="es-AR" sz="2000" dirty="0" smtClean="0"/>
              <a:t>3522 (CONTADORES)  </a:t>
            </a:r>
            <a:r>
              <a:rPr lang="es-AR" sz="2000" dirty="0"/>
              <a:t>-Cuando se trate de juicios no susceptibles de apreciación </a:t>
            </a:r>
            <a:r>
              <a:rPr lang="es-AR" sz="2000" dirty="0" err="1"/>
              <a:t>pecunaria</a:t>
            </a:r>
            <a:r>
              <a:rPr lang="es-AR" sz="2000" dirty="0"/>
              <a:t> o cuando de la </a:t>
            </a:r>
            <a:r>
              <a:rPr lang="es-AR" sz="2000" dirty="0" err="1"/>
              <a:t>litis</a:t>
            </a:r>
            <a:r>
              <a:rPr lang="es-AR" sz="2000" dirty="0"/>
              <a:t> no surja o no se cuestione un monto preciso, el profesional deberá estimar sus honorarios y éstos serán en definitiva fijados por el Juez, atendiendo las </a:t>
            </a:r>
            <a:r>
              <a:rPr lang="es-AR" sz="2000" dirty="0" err="1"/>
              <a:t>caraterísticas</a:t>
            </a:r>
            <a:r>
              <a:rPr lang="es-AR" sz="2000" dirty="0"/>
              <a:t> del juicio, el mérito e importancia de los trabajos presentados, la complejidad y carácter de la cuestión planteada y la transcendencia moral o económica que para las partes reviste la cuestión en debate</a:t>
            </a:r>
            <a:r>
              <a:rPr lang="es-AR" sz="2000" dirty="0" smtClean="0"/>
              <a:t>.</a:t>
            </a:r>
          </a:p>
          <a:p>
            <a:endParaRPr lang="es-AR" sz="2000" dirty="0"/>
          </a:p>
          <a:p>
            <a:r>
              <a:rPr lang="es-AR" sz="2000" dirty="0" smtClean="0"/>
              <a:t>SIMILAR AL ART. 10 DE LA LEY 9131 (ABOGADOS Y PROC.)</a:t>
            </a:r>
          </a:p>
          <a:p>
            <a:r>
              <a:rPr lang="es-AR" sz="2000" dirty="0"/>
              <a:t>ART. 10 PROCESO CUYO OBJETO NO PUEDE SER VALUADO. </a:t>
            </a:r>
            <a:r>
              <a:rPr lang="es-AR" sz="1200" dirty="0"/>
              <a:t>Cuando el objeto de un</a:t>
            </a:r>
          </a:p>
          <a:p>
            <a:r>
              <a:rPr lang="es-AR" sz="1200" dirty="0"/>
              <a:t>proceso no pueda ser valuado por ningún procedimiento, se tendrán en cuenta al regular</a:t>
            </a:r>
          </a:p>
          <a:p>
            <a:r>
              <a:rPr lang="es-AR" sz="1200" dirty="0"/>
              <a:t>honorarios:</a:t>
            </a:r>
          </a:p>
          <a:p>
            <a:r>
              <a:rPr lang="es-AR" sz="1200" dirty="0"/>
              <a:t>a) Las actuaciones establecidas por la Ley para su desarrollo;</a:t>
            </a:r>
          </a:p>
          <a:p>
            <a:r>
              <a:rPr lang="es-AR" sz="1200" dirty="0"/>
              <a:t>b) Las actuaciones de prueba;</a:t>
            </a:r>
          </a:p>
          <a:p>
            <a:r>
              <a:rPr lang="es-AR" sz="1200" dirty="0"/>
              <a:t>c) Las actuaciones de trámite;</a:t>
            </a:r>
          </a:p>
          <a:p>
            <a:r>
              <a:rPr lang="es-AR" sz="1200" dirty="0"/>
              <a:t>d) El mérito jurídico de la labor profesional y resultado obtenido;</a:t>
            </a:r>
          </a:p>
          <a:p>
            <a:r>
              <a:rPr lang="es-AR" sz="1200" dirty="0"/>
              <a:t>e) El tiempo empleado y la dedicación otorgada;.</a:t>
            </a:r>
          </a:p>
          <a:p>
            <a:r>
              <a:rPr lang="es-AR" sz="1200" dirty="0"/>
              <a:t>f) La novedad del problema discutido y la probable trascendencia de la solución a que se llegue</a:t>
            </a:r>
          </a:p>
          <a:p>
            <a:r>
              <a:rPr lang="es-AR" sz="1200" dirty="0"/>
              <a:t>para casos futuros.</a:t>
            </a:r>
          </a:p>
          <a:p>
            <a:endParaRPr lang="es-AR" sz="2000" dirty="0"/>
          </a:p>
        </p:txBody>
      </p:sp>
    </p:spTree>
    <p:extLst>
      <p:ext uri="{BB962C8B-B14F-4D97-AF65-F5344CB8AC3E}">
        <p14:creationId xmlns:p14="http://schemas.microsoft.com/office/powerpoint/2010/main" val="3379796981"/>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47787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 complementarios</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23528" y="2264825"/>
            <a:ext cx="9017732" cy="2862322"/>
          </a:xfrm>
          <a:prstGeom prst="rect">
            <a:avLst/>
          </a:prstGeom>
        </p:spPr>
        <p:txBody>
          <a:bodyPr wrap="square">
            <a:spAutoFit/>
          </a:bodyPr>
          <a:lstStyle/>
          <a:p>
            <a:r>
              <a:rPr lang="es-AR" sz="2000" b="1" dirty="0" smtClean="0"/>
              <a:t>184 - IV</a:t>
            </a:r>
            <a:r>
              <a:rPr lang="es-AR" sz="2000" b="1" dirty="0"/>
              <a:t>.-</a:t>
            </a:r>
            <a:r>
              <a:rPr lang="es-AR" sz="2000" dirty="0"/>
              <a:t> A los fines regulatorios, </a:t>
            </a:r>
            <a:r>
              <a:rPr lang="es-AR" sz="2000" b="1" dirty="0"/>
              <a:t>los intereses y la depreciación monetaria, cuando ésta sea procedente, integran el monto del juicio</a:t>
            </a:r>
            <a:r>
              <a:rPr lang="es-AR" sz="2000" dirty="0"/>
              <a:t>. </a:t>
            </a:r>
            <a:endParaRPr lang="es-AR" sz="2000" dirty="0" smtClean="0"/>
          </a:p>
          <a:p>
            <a:endParaRPr lang="es-AR" sz="2000" dirty="0"/>
          </a:p>
          <a:p>
            <a:r>
              <a:rPr lang="es-AR" sz="2000" dirty="0" smtClean="0"/>
              <a:t>Si </a:t>
            </a:r>
            <a:r>
              <a:rPr lang="es-AR" sz="2000" dirty="0"/>
              <a:t>al momento de practicarse la regulación éstos no estuvieran determinados, el perito tendrá derecho a una </a:t>
            </a:r>
            <a:r>
              <a:rPr lang="es-AR" sz="2000" b="1" dirty="0"/>
              <a:t>regulación complementaria</a:t>
            </a:r>
            <a:r>
              <a:rPr lang="es-AR" sz="2000" dirty="0"/>
              <a:t> cuando los citados rubros queden establecidos</a:t>
            </a:r>
            <a:r>
              <a:rPr lang="es-AR" sz="2000" dirty="0" smtClean="0"/>
              <a:t>.</a:t>
            </a:r>
          </a:p>
          <a:p>
            <a:endParaRPr lang="es-AR" sz="2000" dirty="0"/>
          </a:p>
          <a:p>
            <a:endParaRPr lang="es-AR" sz="2000" dirty="0"/>
          </a:p>
        </p:txBody>
      </p:sp>
    </p:spTree>
    <p:extLst>
      <p:ext uri="{BB962C8B-B14F-4D97-AF65-F5344CB8AC3E}">
        <p14:creationId xmlns:p14="http://schemas.microsoft.com/office/powerpoint/2010/main" val="694603014"/>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Aportes Previsionales</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96258" y="1019130"/>
            <a:ext cx="9017732" cy="6170920"/>
          </a:xfrm>
          <a:prstGeom prst="rect">
            <a:avLst/>
          </a:prstGeom>
        </p:spPr>
        <p:txBody>
          <a:bodyPr wrap="square">
            <a:spAutoFit/>
          </a:bodyPr>
          <a:lstStyle/>
          <a:p>
            <a:r>
              <a:rPr lang="es-ES_tradnl" sz="1500" dirty="0" smtClean="0"/>
              <a:t>Pasando </a:t>
            </a:r>
            <a:r>
              <a:rPr lang="es-ES_tradnl" sz="1500" dirty="0"/>
              <a:t>al análisis de la otra queja del perito recurrente, destaco que el </a:t>
            </a:r>
            <a:r>
              <a:rPr lang="es-ES_tradnl" sz="1500" b="1" dirty="0">
                <a:solidFill>
                  <a:srgbClr val="C00000"/>
                </a:solidFill>
              </a:rPr>
              <a:t>artículo 30 de la Ley N° 7.361 </a:t>
            </a:r>
            <a:r>
              <a:rPr lang="es-AR" sz="1500" b="1" dirty="0">
                <a:solidFill>
                  <a:srgbClr val="C00000"/>
                </a:solidFill>
              </a:rPr>
              <a:t>Caja de Previsión para Profesionales de la Agrimensura,</a:t>
            </a:r>
          </a:p>
          <a:p>
            <a:r>
              <a:rPr lang="es-AR" sz="1500" b="1" dirty="0">
                <a:solidFill>
                  <a:srgbClr val="C00000"/>
                </a:solidFill>
              </a:rPr>
              <a:t>Arquitectura, Ingeniería, Geología y Técnicos de la Construcción e Industria</a:t>
            </a:r>
          </a:p>
          <a:p>
            <a:r>
              <a:rPr lang="es-ES_tradnl" sz="1500" dirty="0"/>
              <a:t> dispone que los aportes de los Profesionales serán integrados por: “a) Una Cuota Anual Mínima Obligatoria (C.A.M.O.), variable con la categoría a la que pertenezca cada afiliado. Esta Cuota se irá integrando de la siguiente forma; De cada labor profesional  que se realice, el afiliado efectuará un aporte a la Caja determinado de la siguiente manera: A los fines de la determinación de los aportes y contribuciones, se calculará el honorario profesional según Decreto Nº 4761/51, Nº 1052/72, y las reglamentaciones que al respecto emitan los distintos Colegios o Consejo. Sobre el honorario así determinado, se fijará un porcentaje cuyo monto resultante correrá por cuenta del Comitente. Dicho monto será imputado al afiliado como aporte a su Cuota Anual Mínima Obligatoria. Si la Cuota Anual no se cumplimentara en su totalidad con los aportes mencionados, la misma se completará en forma personal hasta llegar al mínimo exigido. Cada afiliado, independientemente de la labor profesional que realice, podrá efectuar aportes a la Caja, los que serán imputados a su Cuota Anual Mínima Obligatoria. Esta, al igual que el porcentaje determinado sobre el honorario profesional, será fijado por la Asamblea de Representantes, en base a los datos aportados por el Informe Técnico Actuarial; b) Una Cuota de Inscripción, cuyo monto será fijada por la Asamblea de Representantes”.</a:t>
            </a:r>
            <a:endParaRPr lang="es-AR" sz="1500" dirty="0"/>
          </a:p>
          <a:p>
            <a:r>
              <a:rPr lang="es-ES_tradnl" sz="1500" dirty="0">
                <a:solidFill>
                  <a:srgbClr val="C00000"/>
                </a:solidFill>
              </a:rPr>
              <a:t>De la norma transcripta, surge que la petición del perito recurrente resulta ajustada a derecho, toda vez que no habría razón alguna para excluir del ámbito de aplicación de la misma, los honorarios generados en un proceso judicial a los efectos de dar cumplimiento a los fines jubilatorios perseguidos por la ley N° 7.361, por lo que debe adicionarse a la regulación practicada el porcentaje correspondiente a este concepto.</a:t>
            </a:r>
            <a:endParaRPr lang="es-AR" sz="1500" dirty="0">
              <a:solidFill>
                <a:srgbClr val="C00000"/>
              </a:solidFill>
            </a:endParaRPr>
          </a:p>
          <a:p>
            <a:r>
              <a:rPr lang="es-AR" sz="1500" dirty="0" err="1"/>
              <a:t>Expte</a:t>
            </a:r>
            <a:r>
              <a:rPr lang="es-AR" sz="1500" dirty="0"/>
              <a:t>.: 51668 - SEGOVIA, ROSENDO C/CACERES DIAZ, ALEJANDRO MIGUEL P/D. Y P. (ACCIDENTE DE TRANSITO)Fecha: 09/06/2016Tribunal: 4° CÁMARA EN LO CIVIL - PRIMERA </a:t>
            </a:r>
            <a:r>
              <a:rPr lang="es-AR" sz="1500" dirty="0" err="1"/>
              <a:t>CIRCUNSCRIPCIÓNMagistrado</a:t>
            </a:r>
            <a:r>
              <a:rPr lang="es-AR" sz="1500" dirty="0"/>
              <a:t>/s: LEIVA - ABALOS - FERRER</a:t>
            </a:r>
          </a:p>
          <a:p>
            <a:endParaRPr lang="es-AR" sz="2000" dirty="0"/>
          </a:p>
        </p:txBody>
      </p:sp>
    </p:spTree>
    <p:extLst>
      <p:ext uri="{BB962C8B-B14F-4D97-AF65-F5344CB8AC3E}">
        <p14:creationId xmlns:p14="http://schemas.microsoft.com/office/powerpoint/2010/main" val="1048366345"/>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GARANTÍA DE PAGO</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7933" y="1552896"/>
            <a:ext cx="9017732" cy="5632311"/>
          </a:xfrm>
          <a:prstGeom prst="rect">
            <a:avLst/>
          </a:prstGeom>
        </p:spPr>
        <p:txBody>
          <a:bodyPr wrap="square">
            <a:spAutoFit/>
          </a:bodyPr>
          <a:lstStyle/>
          <a:p>
            <a:r>
              <a:rPr lang="es-AR" sz="2000" b="1" dirty="0"/>
              <a:t>V.-</a:t>
            </a:r>
            <a:r>
              <a:rPr lang="es-AR" sz="2000" dirty="0"/>
              <a:t> Los jueces </a:t>
            </a:r>
            <a:r>
              <a:rPr lang="es-AR" sz="2000" b="1" dirty="0"/>
              <a:t>no podrán dar por terminado ningún expediente</a:t>
            </a:r>
            <a:r>
              <a:rPr lang="es-AR" sz="2000" dirty="0"/>
              <a:t>, ni ordenarán levantamiento de embargos, inhibiciones o cualquier otra interdicción, </a:t>
            </a:r>
            <a:r>
              <a:rPr lang="es-AR" sz="2000" b="1" dirty="0"/>
              <a:t>ni harán entrega de fondos o valores depositados</a:t>
            </a:r>
            <a:r>
              <a:rPr lang="es-AR" sz="2000" dirty="0" smtClean="0"/>
              <a:t>,</a:t>
            </a:r>
          </a:p>
          <a:p>
            <a:endParaRPr lang="es-AR" sz="2000" dirty="0"/>
          </a:p>
          <a:p>
            <a:r>
              <a:rPr lang="es-AR" sz="2000" dirty="0" smtClean="0"/>
              <a:t> </a:t>
            </a:r>
            <a:r>
              <a:rPr lang="es-AR" sz="2000" b="1" dirty="0"/>
              <a:t>mientras no resulte de autos haber sido pagados los honorarios y gastos de los peritos intervinientes, cuando tales medidas interesen al condenado en costas o a la parte vencedora que hubiera propuesto la prueba</a:t>
            </a:r>
            <a:r>
              <a:rPr lang="es-AR" sz="2000" dirty="0"/>
              <a:t>. </a:t>
            </a:r>
            <a:endParaRPr lang="es-AR" sz="2000" dirty="0" smtClean="0"/>
          </a:p>
          <a:p>
            <a:endParaRPr lang="es-AR" sz="2000" dirty="0" smtClean="0"/>
          </a:p>
          <a:p>
            <a:r>
              <a:rPr lang="es-AR" sz="2000" dirty="0" smtClean="0"/>
              <a:t>El </a:t>
            </a:r>
            <a:r>
              <a:rPr lang="es-AR" sz="2000" dirty="0"/>
              <a:t>pago puede ser </a:t>
            </a:r>
            <a:r>
              <a:rPr lang="es-AR" sz="2000" b="1" dirty="0"/>
              <a:t>suplido</a:t>
            </a:r>
            <a:r>
              <a:rPr lang="es-AR" sz="2000" dirty="0"/>
              <a:t> por la </a:t>
            </a:r>
            <a:r>
              <a:rPr lang="es-AR" sz="2000" b="1" dirty="0"/>
              <a:t>conformidad</a:t>
            </a:r>
            <a:r>
              <a:rPr lang="es-AR" sz="2000" dirty="0"/>
              <a:t> presentada por escrito en autos o por </a:t>
            </a:r>
            <a:r>
              <a:rPr lang="es-AR" sz="2000" b="1" dirty="0"/>
              <a:t>depósito judicial</a:t>
            </a:r>
            <a:r>
              <a:rPr lang="es-AR" sz="2000" dirty="0"/>
              <a:t> de la suma que el juez fije para responder a honorarios no regulados o susceptibles de algún recurso. </a:t>
            </a:r>
            <a:endParaRPr lang="es-AR" sz="2000" dirty="0" smtClean="0"/>
          </a:p>
          <a:p>
            <a:endParaRPr lang="es-AR" sz="2000" dirty="0"/>
          </a:p>
          <a:p>
            <a:r>
              <a:rPr lang="es-AR" sz="2000" dirty="0" smtClean="0">
                <a:solidFill>
                  <a:srgbClr val="336600"/>
                </a:solidFill>
              </a:rPr>
              <a:t>La </a:t>
            </a:r>
            <a:r>
              <a:rPr lang="es-AR" sz="2000" dirty="0">
                <a:solidFill>
                  <a:srgbClr val="336600"/>
                </a:solidFill>
              </a:rPr>
              <a:t>Cláusula De Garantía e</a:t>
            </a:r>
            <a:r>
              <a:rPr lang="es-AR" sz="2000" dirty="0" smtClean="0">
                <a:solidFill>
                  <a:srgbClr val="336600"/>
                </a:solidFill>
              </a:rPr>
              <a:t>stá </a:t>
            </a:r>
            <a:r>
              <a:rPr lang="es-AR" sz="2000" dirty="0">
                <a:solidFill>
                  <a:srgbClr val="336600"/>
                </a:solidFill>
              </a:rPr>
              <a:t>Prevista en la ley de aranceles de abogados y procuradores, art. 30. Ley de martilleros art. 13 de la ley 3043 de martilleros, ley 3522 de contadores art. 28, ley 4178 de peritos calígrafos art. 13 y decreto ley N° 3485/63 de ingenieros art. 40.</a:t>
            </a:r>
          </a:p>
          <a:p>
            <a:endParaRPr lang="es-AR" sz="2000" dirty="0">
              <a:solidFill>
                <a:srgbClr val="336600"/>
              </a:solidFill>
            </a:endParaRPr>
          </a:p>
        </p:txBody>
      </p:sp>
    </p:spTree>
    <p:extLst>
      <p:ext uri="{BB962C8B-B14F-4D97-AF65-F5344CB8AC3E}">
        <p14:creationId xmlns:p14="http://schemas.microsoft.com/office/powerpoint/2010/main" val="24137457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a:xfrm>
            <a:off x="-32" y="260648"/>
            <a:ext cx="9143999" cy="147732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OFRECIMIENTO </a:t>
            </a:r>
          </a:p>
          <a:p>
            <a:pPr algn="ctr"/>
            <a:r>
              <a:rPr lang="es-AR" sz="4500" b="1" dirty="0" smtClean="0">
                <a:effectLst>
                  <a:outerShdw blurRad="38100" dist="38100" dir="2700000" algn="tl">
                    <a:srgbClr val="000000">
                      <a:alpha val="43137"/>
                    </a:srgbClr>
                  </a:outerShdw>
                </a:effectLst>
              </a:rPr>
              <a:t>POR LAS PARTES</a:t>
            </a:r>
            <a:endParaRPr lang="es-AR" sz="4500" dirty="0"/>
          </a:p>
        </p:txBody>
      </p:sp>
      <p:sp>
        <p:nvSpPr>
          <p:cNvPr id="7" name="6 Rectángulo"/>
          <p:cNvSpPr/>
          <p:nvPr/>
        </p:nvSpPr>
        <p:spPr>
          <a:xfrm>
            <a:off x="-32" y="1846991"/>
            <a:ext cx="9144032" cy="7486665"/>
          </a:xfrm>
          <a:prstGeom prst="rect">
            <a:avLst/>
          </a:prstGeom>
        </p:spPr>
        <p:txBody>
          <a:bodyPr wrap="square">
            <a:spAutoFit/>
          </a:bodyPr>
          <a:lstStyle/>
          <a:p>
            <a:r>
              <a:rPr lang="es-AR" sz="3200" b="1" dirty="0"/>
              <a:t>ART. 153 PRUEBA ANTICIPADA.</a:t>
            </a:r>
            <a:endParaRPr lang="es-AR" sz="3200" dirty="0"/>
          </a:p>
          <a:p>
            <a:r>
              <a:rPr lang="es-AR" sz="3200" b="1" dirty="0" smtClean="0">
                <a:solidFill>
                  <a:srgbClr val="FF0000"/>
                </a:solidFill>
              </a:rPr>
              <a:t>ART</a:t>
            </a:r>
            <a:r>
              <a:rPr lang="es-AR" sz="3200" b="1" dirty="0">
                <a:solidFill>
                  <a:srgbClr val="FF0000"/>
                </a:solidFill>
              </a:rPr>
              <a:t>. 156 </a:t>
            </a:r>
            <a:r>
              <a:rPr lang="es-AR" sz="3200" b="1" dirty="0" smtClean="0">
                <a:solidFill>
                  <a:srgbClr val="FF0000"/>
                </a:solidFill>
              </a:rPr>
              <a:t>DEMANDA</a:t>
            </a:r>
            <a:endParaRPr lang="es-AR" sz="3200" dirty="0">
              <a:solidFill>
                <a:srgbClr val="FF0000"/>
              </a:solidFill>
            </a:endParaRPr>
          </a:p>
          <a:p>
            <a:r>
              <a:rPr lang="es-AR" sz="3200" dirty="0">
                <a:solidFill>
                  <a:srgbClr val="FF0000"/>
                </a:solidFill>
              </a:rPr>
              <a:t>8) Ofrecimiento </a:t>
            </a:r>
            <a:r>
              <a:rPr lang="es-AR" sz="3200" dirty="0" smtClean="0">
                <a:solidFill>
                  <a:srgbClr val="FF0000"/>
                </a:solidFill>
              </a:rPr>
              <a:t>de toda </a:t>
            </a:r>
            <a:r>
              <a:rPr lang="es-AR" sz="3200" dirty="0">
                <a:solidFill>
                  <a:srgbClr val="FF0000"/>
                </a:solidFill>
              </a:rPr>
              <a:t>la </a:t>
            </a:r>
            <a:r>
              <a:rPr lang="es-AR" sz="3200" dirty="0" smtClean="0">
                <a:solidFill>
                  <a:srgbClr val="FF0000"/>
                </a:solidFill>
              </a:rPr>
              <a:t>prueba, </a:t>
            </a:r>
            <a:r>
              <a:rPr lang="es-AR" sz="3200" b="1" u="sng" dirty="0" smtClean="0">
                <a:solidFill>
                  <a:srgbClr val="FF0000"/>
                </a:solidFill>
              </a:rPr>
              <a:t>cumpliendo </a:t>
            </a:r>
            <a:r>
              <a:rPr lang="es-AR" sz="3200" b="1" u="sng" dirty="0">
                <a:solidFill>
                  <a:srgbClr val="FF0000"/>
                </a:solidFill>
              </a:rPr>
              <a:t>los recaudos</a:t>
            </a:r>
            <a:r>
              <a:rPr lang="es-AR" sz="3200" dirty="0">
                <a:solidFill>
                  <a:srgbClr val="FF0000"/>
                </a:solidFill>
              </a:rPr>
              <a:t> que </a:t>
            </a:r>
            <a:r>
              <a:rPr lang="es-AR" sz="3200" dirty="0" smtClean="0">
                <a:solidFill>
                  <a:srgbClr val="FF0000"/>
                </a:solidFill>
              </a:rPr>
              <a:t>correspondan.</a:t>
            </a:r>
            <a:endParaRPr lang="es-AR" sz="3200" dirty="0">
              <a:solidFill>
                <a:srgbClr val="FF0000"/>
              </a:solidFill>
            </a:endParaRPr>
          </a:p>
          <a:p>
            <a:r>
              <a:rPr lang="es-AR" sz="3200" b="1" dirty="0">
                <a:solidFill>
                  <a:srgbClr val="FF0000"/>
                </a:solidFill>
              </a:rPr>
              <a:t>ART. 161 </a:t>
            </a:r>
            <a:r>
              <a:rPr lang="es-AR" sz="3200" b="1" dirty="0" smtClean="0">
                <a:solidFill>
                  <a:srgbClr val="FF0000"/>
                </a:solidFill>
              </a:rPr>
              <a:t>CONTESTACIÓN.</a:t>
            </a:r>
          </a:p>
          <a:p>
            <a:r>
              <a:rPr lang="es-AR" sz="3200" b="1" dirty="0" smtClean="0"/>
              <a:t>ART</a:t>
            </a:r>
            <a:r>
              <a:rPr lang="es-AR" sz="3200" b="1" dirty="0"/>
              <a:t>. 162 RECONVENCIÓN.</a:t>
            </a:r>
            <a:endParaRPr lang="es-AR" sz="3200" dirty="0"/>
          </a:p>
          <a:p>
            <a:r>
              <a:rPr lang="es-AR" sz="3200" b="1" dirty="0" smtClean="0"/>
              <a:t>ART</a:t>
            </a:r>
            <a:r>
              <a:rPr lang="es-AR" sz="3200" b="1" dirty="0"/>
              <a:t>. 165 TRASLADO DEL RESPONDE.</a:t>
            </a:r>
            <a:endParaRPr lang="es-AR" sz="3200" dirty="0"/>
          </a:p>
          <a:p>
            <a:r>
              <a:rPr lang="es-AR" sz="3200" b="1" dirty="0" smtClean="0"/>
              <a:t>ART</a:t>
            </a:r>
            <a:r>
              <a:rPr lang="es-AR" sz="3200" b="1" dirty="0"/>
              <a:t>. 167 NUEVAS PRUEBAS. </a:t>
            </a:r>
            <a:endParaRPr lang="es-AR" sz="3200" b="1" dirty="0" smtClean="0"/>
          </a:p>
          <a:p>
            <a:r>
              <a:rPr lang="es-AR" sz="3200" b="1" dirty="0" smtClean="0"/>
              <a:t>ART</a:t>
            </a:r>
            <a:r>
              <a:rPr lang="es-AR" sz="3200" b="1" dirty="0"/>
              <a:t>. 138 PRUEBA EN LA ALZADA</a:t>
            </a:r>
            <a:r>
              <a:rPr lang="es-AR" sz="3200" b="1" dirty="0" smtClean="0"/>
              <a:t>.</a:t>
            </a:r>
          </a:p>
          <a:p>
            <a:r>
              <a:rPr lang="es-AR" sz="3200" b="1" dirty="0"/>
              <a:t>ART. 235 OPOSICIÓN </a:t>
            </a:r>
            <a:r>
              <a:rPr lang="es-AR" sz="3200" b="1" dirty="0" smtClean="0"/>
              <a:t>S. MONITORIA</a:t>
            </a:r>
            <a:r>
              <a:rPr lang="es-AR" sz="3500" b="1" dirty="0"/>
              <a:t>.</a:t>
            </a:r>
          </a:p>
          <a:p>
            <a:pPr algn="ctr">
              <a:lnSpc>
                <a:spcPct val="150000"/>
              </a:lnSpc>
            </a:pPr>
            <a:endParaRPr lang="es-AR" sz="3500" b="1" dirty="0" smtClean="0"/>
          </a:p>
          <a:p>
            <a:pPr algn="ctr">
              <a:lnSpc>
                <a:spcPct val="150000"/>
              </a:lnSpc>
            </a:pPr>
            <a:endParaRPr lang="es-AR" sz="3500" b="1" dirty="0"/>
          </a:p>
          <a:p>
            <a:pPr algn="ctr">
              <a:lnSpc>
                <a:spcPct val="150000"/>
              </a:lnSpc>
            </a:pPr>
            <a:endParaRPr lang="es-AR" sz="3500" b="1" dirty="0" smtClean="0"/>
          </a:p>
        </p:txBody>
      </p:sp>
    </p:spTree>
    <p:extLst>
      <p:ext uri="{BB962C8B-B14F-4D97-AF65-F5344CB8AC3E}">
        <p14:creationId xmlns:p14="http://schemas.microsoft.com/office/powerpoint/2010/main" val="270328828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GARANTÍA DE PAGO</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7933" y="1552896"/>
            <a:ext cx="9017732" cy="5632311"/>
          </a:xfrm>
          <a:prstGeom prst="rect">
            <a:avLst/>
          </a:prstGeom>
        </p:spPr>
        <p:txBody>
          <a:bodyPr wrap="square">
            <a:spAutoFit/>
          </a:bodyPr>
          <a:lstStyle/>
          <a:p>
            <a:r>
              <a:rPr lang="es-AR" sz="2000" b="1" dirty="0"/>
              <a:t>V.-</a:t>
            </a:r>
            <a:r>
              <a:rPr lang="es-AR" sz="2000" dirty="0"/>
              <a:t> Los jueces </a:t>
            </a:r>
            <a:r>
              <a:rPr lang="es-AR" sz="2000" b="1" dirty="0"/>
              <a:t>no podrán dar por terminado ningún expediente</a:t>
            </a:r>
            <a:r>
              <a:rPr lang="es-AR" sz="2000" dirty="0"/>
              <a:t>, ni ordenarán levantamiento de embargos, inhibiciones o cualquier otra interdicción, </a:t>
            </a:r>
            <a:r>
              <a:rPr lang="es-AR" sz="2000" b="1" dirty="0"/>
              <a:t>ni harán entrega de fondos o valores depositados</a:t>
            </a:r>
            <a:r>
              <a:rPr lang="es-AR" sz="2000" dirty="0" smtClean="0"/>
              <a:t>,</a:t>
            </a:r>
          </a:p>
          <a:p>
            <a:endParaRPr lang="es-AR" sz="2000" dirty="0"/>
          </a:p>
          <a:p>
            <a:r>
              <a:rPr lang="es-AR" sz="2000" dirty="0" smtClean="0"/>
              <a:t> </a:t>
            </a:r>
            <a:r>
              <a:rPr lang="es-AR" sz="2000" b="1" dirty="0"/>
              <a:t>mientras no resulte de autos haber sido pagados los honorarios y gastos de los peritos intervinientes, cuando tales medidas interesen al condenado en costas o a la parte vencedora que hubiera propuesto la prueba</a:t>
            </a:r>
            <a:r>
              <a:rPr lang="es-AR" sz="2000" dirty="0"/>
              <a:t>. </a:t>
            </a:r>
            <a:endParaRPr lang="es-AR" sz="2000" dirty="0" smtClean="0"/>
          </a:p>
          <a:p>
            <a:endParaRPr lang="es-AR" sz="2000" dirty="0" smtClean="0"/>
          </a:p>
          <a:p>
            <a:r>
              <a:rPr lang="es-AR" sz="2000" dirty="0" smtClean="0"/>
              <a:t>El </a:t>
            </a:r>
            <a:r>
              <a:rPr lang="es-AR" sz="2000" dirty="0"/>
              <a:t>pago puede ser </a:t>
            </a:r>
            <a:r>
              <a:rPr lang="es-AR" sz="2000" b="1" dirty="0"/>
              <a:t>suplido</a:t>
            </a:r>
            <a:r>
              <a:rPr lang="es-AR" sz="2000" dirty="0"/>
              <a:t> por la </a:t>
            </a:r>
            <a:r>
              <a:rPr lang="es-AR" sz="2000" b="1" dirty="0"/>
              <a:t>conformidad</a:t>
            </a:r>
            <a:r>
              <a:rPr lang="es-AR" sz="2000" dirty="0"/>
              <a:t> presentada por escrito en autos o por </a:t>
            </a:r>
            <a:r>
              <a:rPr lang="es-AR" sz="2000" b="1" dirty="0"/>
              <a:t>depósito judicial</a:t>
            </a:r>
            <a:r>
              <a:rPr lang="es-AR" sz="2000" dirty="0"/>
              <a:t> de la suma que el juez fije para responder a honorarios no regulados o susceptibles de algún recurso. </a:t>
            </a:r>
            <a:endParaRPr lang="es-AR" sz="2000" dirty="0" smtClean="0"/>
          </a:p>
          <a:p>
            <a:endParaRPr lang="es-AR" sz="2000" dirty="0"/>
          </a:p>
          <a:p>
            <a:r>
              <a:rPr lang="es-AR" sz="2000" dirty="0" smtClean="0">
                <a:solidFill>
                  <a:srgbClr val="336600"/>
                </a:solidFill>
              </a:rPr>
              <a:t>La </a:t>
            </a:r>
            <a:r>
              <a:rPr lang="es-AR" sz="2000" dirty="0">
                <a:solidFill>
                  <a:srgbClr val="336600"/>
                </a:solidFill>
              </a:rPr>
              <a:t>Cláusula De Garantía e</a:t>
            </a:r>
            <a:r>
              <a:rPr lang="es-AR" sz="2000" dirty="0" smtClean="0">
                <a:solidFill>
                  <a:srgbClr val="336600"/>
                </a:solidFill>
              </a:rPr>
              <a:t>stá </a:t>
            </a:r>
            <a:r>
              <a:rPr lang="es-AR" sz="2000" dirty="0">
                <a:solidFill>
                  <a:srgbClr val="336600"/>
                </a:solidFill>
              </a:rPr>
              <a:t>Prevista en la ley de aranceles de abogados y procuradores, art. 30. Ley de martilleros art. 13 de la ley 3043 de martilleros, ley 3522 de contadores art. 28, ley 4178 de peritos calígrafos art. 13 y decreto ley N° 3485/63 de ingenieros art. 40.</a:t>
            </a:r>
          </a:p>
          <a:p>
            <a:endParaRPr lang="es-AR" sz="2000" dirty="0">
              <a:solidFill>
                <a:srgbClr val="336600"/>
              </a:solidFill>
            </a:endParaRPr>
          </a:p>
        </p:txBody>
      </p:sp>
    </p:spTree>
    <p:extLst>
      <p:ext uri="{BB962C8B-B14F-4D97-AF65-F5344CB8AC3E}">
        <p14:creationId xmlns:p14="http://schemas.microsoft.com/office/powerpoint/2010/main" val="244732478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47787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OPORTUNIDAD</a:t>
            </a:r>
          </a:p>
          <a:p>
            <a:pPr algn="ctr"/>
            <a:r>
              <a:rPr lang="es-AR" sz="4500" b="1" dirty="0" smtClean="0">
                <a:effectLst>
                  <a:outerShdw blurRad="38100" dist="38100" dir="2700000" algn="tl">
                    <a:srgbClr val="000000">
                      <a:alpha val="43137"/>
                    </a:srgbClr>
                  </a:outerShdw>
                </a:effectLst>
              </a:rPr>
              <a:t>REGULACIÓN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307933" y="1552896"/>
            <a:ext cx="9017732" cy="2554545"/>
          </a:xfrm>
          <a:prstGeom prst="rect">
            <a:avLst/>
          </a:prstGeom>
        </p:spPr>
        <p:txBody>
          <a:bodyPr wrap="square">
            <a:spAutoFit/>
          </a:bodyPr>
          <a:lstStyle/>
          <a:p>
            <a:r>
              <a:rPr lang="es-AR" sz="2000" dirty="0"/>
              <a:t> </a:t>
            </a:r>
          </a:p>
          <a:p>
            <a:r>
              <a:rPr lang="es-AR" sz="2000" dirty="0"/>
              <a:t> </a:t>
            </a:r>
          </a:p>
          <a:p>
            <a:r>
              <a:rPr lang="es-AR" sz="2000" dirty="0"/>
              <a:t>ART. 35 PRONUNCIAMIENTO SOBRE PAGO DE COSTAS. </a:t>
            </a:r>
          </a:p>
          <a:p>
            <a:r>
              <a:rPr lang="es-AR" sz="2000" dirty="0"/>
              <a:t>Toda </a:t>
            </a:r>
            <a:r>
              <a:rPr lang="es-AR" sz="2000" b="1" u="sng" dirty="0"/>
              <a:t>sentencia o auto que decida una cuestión</a:t>
            </a:r>
            <a:r>
              <a:rPr lang="es-AR" sz="2000" dirty="0"/>
              <a:t>, deberá contener decisión expresa sobre el pago de costas, hayan sido pedidas o no y regulación de los honorarios devengados.</a:t>
            </a:r>
          </a:p>
          <a:p>
            <a:r>
              <a:rPr lang="es-AR" sz="2000" dirty="0"/>
              <a:t> </a:t>
            </a:r>
          </a:p>
          <a:p>
            <a:endParaRPr lang="es-AR" sz="2000" dirty="0">
              <a:solidFill>
                <a:srgbClr val="336600"/>
              </a:solidFill>
            </a:endParaRPr>
          </a:p>
        </p:txBody>
      </p:sp>
    </p:spTree>
    <p:extLst>
      <p:ext uri="{BB962C8B-B14F-4D97-AF65-F5344CB8AC3E}">
        <p14:creationId xmlns:p14="http://schemas.microsoft.com/office/powerpoint/2010/main" val="218993142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47787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OPORTUNIDAD</a:t>
            </a:r>
          </a:p>
          <a:p>
            <a:pPr algn="ctr"/>
            <a:r>
              <a:rPr lang="es-AR" sz="4500" b="1" dirty="0" smtClean="0">
                <a:effectLst>
                  <a:outerShdw blurRad="38100" dist="38100" dir="2700000" algn="tl">
                    <a:srgbClr val="000000">
                      <a:alpha val="43137"/>
                    </a:srgbClr>
                  </a:outerShdw>
                </a:effectLst>
              </a:rPr>
              <a:t>REGULACIÓN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07504" y="1567820"/>
            <a:ext cx="9017732" cy="4093428"/>
          </a:xfrm>
          <a:prstGeom prst="rect">
            <a:avLst/>
          </a:prstGeom>
        </p:spPr>
        <p:txBody>
          <a:bodyPr wrap="square">
            <a:spAutoFit/>
          </a:bodyPr>
          <a:lstStyle/>
          <a:p>
            <a:r>
              <a:rPr lang="es-AR" sz="2000" dirty="0"/>
              <a:t> </a:t>
            </a:r>
          </a:p>
          <a:p>
            <a:r>
              <a:rPr lang="es-AR" sz="2000" dirty="0"/>
              <a:t> </a:t>
            </a:r>
          </a:p>
          <a:p>
            <a:r>
              <a:rPr lang="es-AR" sz="2000" dirty="0"/>
              <a:t>ART. 35 PRONUNCIAMIENTO SOBRE PAGO DE COSTAS. </a:t>
            </a:r>
          </a:p>
          <a:p>
            <a:r>
              <a:rPr lang="es-AR" sz="2000" dirty="0"/>
              <a:t>Toda </a:t>
            </a:r>
            <a:r>
              <a:rPr lang="es-AR" sz="2000" b="1" u="sng" dirty="0"/>
              <a:t>sentencia o auto que decida una cuestión</a:t>
            </a:r>
            <a:r>
              <a:rPr lang="es-AR" sz="2000" dirty="0"/>
              <a:t>, deberá contener decisión expresa sobre el pago de costas, hayan sido pedidas o no y regulación de los honorarios devengados</a:t>
            </a:r>
            <a:r>
              <a:rPr lang="es-AR" sz="2000" dirty="0" smtClean="0"/>
              <a:t>.</a:t>
            </a:r>
          </a:p>
          <a:p>
            <a:endParaRPr lang="es-AR" sz="2000" dirty="0"/>
          </a:p>
          <a:p>
            <a:endParaRPr lang="es-AR" sz="2000" dirty="0" smtClean="0"/>
          </a:p>
          <a:p>
            <a:r>
              <a:rPr lang="es-AR" sz="2000" dirty="0"/>
              <a:t>Art. </a:t>
            </a:r>
            <a:r>
              <a:rPr lang="es-AR" sz="2000" dirty="0" smtClean="0"/>
              <a:t>21 Ley 3522-  Una </a:t>
            </a:r>
            <a:r>
              <a:rPr lang="es-AR" sz="2000" dirty="0"/>
              <a:t>vez </a:t>
            </a:r>
            <a:r>
              <a:rPr lang="es-AR" sz="2000" dirty="0" smtClean="0"/>
              <a:t>concluida </a:t>
            </a:r>
            <a:r>
              <a:rPr lang="es-AR" sz="2000" dirty="0"/>
              <a:t>la labor profesional, el honorario será fijado por el </a:t>
            </a:r>
            <a:r>
              <a:rPr lang="es-AR" sz="2000" dirty="0" smtClean="0"/>
              <a:t>Tribunal, cualquiera </a:t>
            </a:r>
            <a:r>
              <a:rPr lang="es-AR" sz="2000" dirty="0"/>
              <a:t>fuere el estado del </a:t>
            </a:r>
            <a:r>
              <a:rPr lang="es-AR" sz="2000" dirty="0" smtClean="0"/>
              <a:t>juicio.</a:t>
            </a:r>
          </a:p>
          <a:p>
            <a:endParaRPr lang="es-AR" sz="2000" dirty="0"/>
          </a:p>
          <a:p>
            <a:r>
              <a:rPr lang="es-AR" sz="2000" dirty="0"/>
              <a:t> </a:t>
            </a:r>
          </a:p>
          <a:p>
            <a:endParaRPr lang="es-AR" sz="2000" dirty="0">
              <a:solidFill>
                <a:srgbClr val="336600"/>
              </a:solidFill>
            </a:endParaRPr>
          </a:p>
        </p:txBody>
      </p:sp>
    </p:spTree>
    <p:extLst>
      <p:ext uri="{BB962C8B-B14F-4D97-AF65-F5344CB8AC3E}">
        <p14:creationId xmlns:p14="http://schemas.microsoft.com/office/powerpoint/2010/main" val="3624209298"/>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3477875"/>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OPORTUNIDAD</a:t>
            </a:r>
          </a:p>
          <a:p>
            <a:pPr algn="ctr"/>
            <a:r>
              <a:rPr lang="es-AR" sz="4500" b="1" dirty="0" smtClean="0">
                <a:effectLst>
                  <a:outerShdw blurRad="38100" dist="38100" dir="2700000" algn="tl">
                    <a:srgbClr val="000000">
                      <a:alpha val="43137"/>
                    </a:srgbClr>
                  </a:outerShdw>
                </a:effectLst>
              </a:rPr>
              <a:t>REGULACIÓN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27129" y="1268760"/>
            <a:ext cx="9017732" cy="5909310"/>
          </a:xfrm>
          <a:prstGeom prst="rect">
            <a:avLst/>
          </a:prstGeom>
        </p:spPr>
        <p:txBody>
          <a:bodyPr wrap="square">
            <a:spAutoFit/>
          </a:bodyPr>
          <a:lstStyle/>
          <a:p>
            <a:r>
              <a:rPr lang="es-AR" sz="2000" dirty="0"/>
              <a:t> </a:t>
            </a:r>
            <a:r>
              <a:rPr lang="es-AR" sz="2000" dirty="0" smtClean="0"/>
              <a:t>Regulación anticipada</a:t>
            </a:r>
            <a:endParaRPr lang="es-AR" sz="2000" dirty="0"/>
          </a:p>
          <a:p>
            <a:r>
              <a:rPr lang="es-AR" sz="2000" dirty="0"/>
              <a:t> </a:t>
            </a:r>
          </a:p>
          <a:p>
            <a:r>
              <a:rPr lang="es-AR" sz="2000" dirty="0" smtClean="0">
                <a:solidFill>
                  <a:srgbClr val="0070C0"/>
                </a:solidFill>
              </a:rPr>
              <a:t>"</a:t>
            </a:r>
            <a:r>
              <a:rPr lang="es-AR" sz="2000" dirty="0">
                <a:solidFill>
                  <a:srgbClr val="0070C0"/>
                </a:solidFill>
              </a:rPr>
              <a:t>Si bien en principio es conveniente que la regulación de los honorarios de los peritos se efectúe en la sentencia, etapa en la que su labor puede ser merituada, no lo es menos, que cuando </a:t>
            </a:r>
            <a:r>
              <a:rPr lang="es-AR" sz="2000" b="1" u="sng" dirty="0">
                <a:solidFill>
                  <a:srgbClr val="0070C0"/>
                </a:solidFill>
              </a:rPr>
              <a:t>por motivos excepcionales no haya recaído este pronunciamiento</a:t>
            </a:r>
            <a:r>
              <a:rPr lang="es-AR" sz="2000" dirty="0">
                <a:solidFill>
                  <a:srgbClr val="0070C0"/>
                </a:solidFill>
              </a:rPr>
              <a:t>, no puedan aquellos auxiliares de la justicia pedir la remuneración de su labor. Situación admisible no sólo en aquellas hipótesis previstas legalmente, sino cuando en función de las circunstancias concretas que muestra el litigio, el dictado de las resoluciones que determinan la pertinencia de </a:t>
            </a:r>
            <a:r>
              <a:rPr lang="es-AR" sz="2000" b="1" u="sng" dirty="0">
                <a:solidFill>
                  <a:srgbClr val="0070C0"/>
                </a:solidFill>
              </a:rPr>
              <a:t>la regulación es demorada por factores totalmente ajenos a la actuación </a:t>
            </a:r>
            <a:r>
              <a:rPr lang="es-AR" sz="2000" b="1" u="sng" dirty="0" smtClean="0">
                <a:solidFill>
                  <a:srgbClr val="0070C0"/>
                </a:solidFill>
              </a:rPr>
              <a:t>profesional</a:t>
            </a:r>
            <a:r>
              <a:rPr lang="es-AR" sz="2000" dirty="0" smtClean="0">
                <a:solidFill>
                  <a:srgbClr val="0070C0"/>
                </a:solidFill>
              </a:rPr>
              <a:t>“</a:t>
            </a:r>
          </a:p>
          <a:p>
            <a:r>
              <a:rPr lang="es-AR" sz="2000" dirty="0" smtClean="0">
                <a:solidFill>
                  <a:srgbClr val="0070C0"/>
                </a:solidFill>
              </a:rPr>
              <a:t>3 </a:t>
            </a:r>
            <a:r>
              <a:rPr lang="es-AR" sz="2000" dirty="0">
                <a:solidFill>
                  <a:srgbClr val="0070C0"/>
                </a:solidFill>
              </a:rPr>
              <a:t>CC, "</a:t>
            </a:r>
            <a:r>
              <a:rPr lang="es-AR" sz="2000" dirty="0" err="1">
                <a:solidFill>
                  <a:srgbClr val="0070C0"/>
                </a:solidFill>
              </a:rPr>
              <a:t>Expte</a:t>
            </a:r>
            <a:r>
              <a:rPr lang="es-AR" sz="2000" dirty="0">
                <a:solidFill>
                  <a:srgbClr val="0070C0"/>
                </a:solidFill>
              </a:rPr>
              <a:t>.: 24808 - Donoso, Ricardo y </a:t>
            </a:r>
            <a:r>
              <a:rPr lang="es-AR" sz="2000" dirty="0" err="1">
                <a:solidFill>
                  <a:srgbClr val="0070C0"/>
                </a:solidFill>
              </a:rPr>
              <a:t>ot</a:t>
            </a:r>
            <a:r>
              <a:rPr lang="es-AR" sz="2000" dirty="0">
                <a:solidFill>
                  <a:srgbClr val="0070C0"/>
                </a:solidFill>
              </a:rPr>
              <a:t>. por su hijo menor Santiago González y </a:t>
            </a:r>
            <a:r>
              <a:rPr lang="es-AR" sz="2000" dirty="0" err="1">
                <a:solidFill>
                  <a:srgbClr val="0070C0"/>
                </a:solidFill>
              </a:rPr>
              <a:t>ots</a:t>
            </a:r>
            <a:r>
              <a:rPr lang="es-AR" sz="2000" dirty="0">
                <a:solidFill>
                  <a:srgbClr val="0070C0"/>
                </a:solidFill>
              </a:rPr>
              <a:t>. daños y perjuicios", 25/11/1999 - </a:t>
            </a:r>
            <a:r>
              <a:rPr lang="es-AR" sz="2000" dirty="0" smtClean="0">
                <a:solidFill>
                  <a:srgbClr val="0070C0"/>
                </a:solidFill>
              </a:rPr>
              <a:t>LA092-195</a:t>
            </a:r>
          </a:p>
          <a:p>
            <a:endParaRPr lang="es-AR" sz="2000" dirty="0">
              <a:solidFill>
                <a:srgbClr val="0070C0"/>
              </a:solidFill>
            </a:endParaRPr>
          </a:p>
          <a:p>
            <a:r>
              <a:rPr lang="es-AR" sz="2000" dirty="0" smtClean="0"/>
              <a:t>Art. 8 Ley 3522: En </a:t>
            </a:r>
            <a:r>
              <a:rPr lang="es-AR" sz="2000" dirty="0"/>
              <a:t>caso de allanamiento, desistimiento, conciliación o transacción</a:t>
            </a:r>
            <a:endParaRPr lang="es-AR" sz="2000" dirty="0">
              <a:solidFill>
                <a:srgbClr val="0070C0"/>
              </a:solidFill>
            </a:endParaRPr>
          </a:p>
          <a:p>
            <a:r>
              <a:rPr lang="es-AR" sz="2000" dirty="0">
                <a:solidFill>
                  <a:srgbClr val="0070C0"/>
                </a:solidFill>
              </a:rPr>
              <a:t> </a:t>
            </a:r>
          </a:p>
          <a:p>
            <a:endParaRPr lang="es-AR" sz="2000" dirty="0">
              <a:solidFill>
                <a:srgbClr val="336600"/>
              </a:solidFill>
            </a:endParaRPr>
          </a:p>
        </p:txBody>
      </p:sp>
    </p:spTree>
    <p:extLst>
      <p:ext uri="{BB962C8B-B14F-4D97-AF65-F5344CB8AC3E}">
        <p14:creationId xmlns:p14="http://schemas.microsoft.com/office/powerpoint/2010/main" val="886438636"/>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417037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 </a:t>
            </a:r>
          </a:p>
          <a:p>
            <a:pPr algn="ctr"/>
            <a:r>
              <a:rPr lang="es-AR" sz="4500" b="1" dirty="0" smtClean="0">
                <a:effectLst>
                  <a:outerShdw blurRad="38100" dist="38100" dir="2700000" algn="tl">
                    <a:srgbClr val="000000">
                      <a:alpha val="43137"/>
                    </a:srgbClr>
                  </a:outerShdw>
                </a:effectLst>
              </a:rPr>
              <a:t>ACEPTACIÓN DEL CARGO, </a:t>
            </a:r>
          </a:p>
          <a:p>
            <a:pPr algn="ctr"/>
            <a:r>
              <a:rPr lang="es-AR" sz="4500" b="1" dirty="0" smtClean="0">
                <a:effectLst>
                  <a:outerShdw blurRad="38100" dist="38100" dir="2700000" algn="tl">
                    <a:srgbClr val="000000">
                      <a:alpha val="43137"/>
                    </a:srgbClr>
                  </a:outerShdw>
                </a:effectLst>
              </a:rPr>
              <a:t>SIN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33164" y="2361119"/>
            <a:ext cx="9017732" cy="4093428"/>
          </a:xfrm>
          <a:prstGeom prst="rect">
            <a:avLst/>
          </a:prstGeom>
        </p:spPr>
        <p:txBody>
          <a:bodyPr wrap="square">
            <a:spAutoFit/>
          </a:bodyPr>
          <a:lstStyle/>
          <a:p>
            <a:r>
              <a:rPr lang="es-AR" sz="2000" dirty="0"/>
              <a:t> </a:t>
            </a:r>
            <a:r>
              <a:rPr lang="es-AR" sz="2000" b="1" dirty="0"/>
              <a:t> Art. 8 Ley 3522 contadores</a:t>
            </a:r>
            <a:r>
              <a:rPr lang="es-AR" sz="2000" dirty="0"/>
              <a:t> -En caso de allanamiento, desistimiento, conciliación o </a:t>
            </a:r>
            <a:r>
              <a:rPr lang="es-AR" sz="2000" dirty="0" err="1"/>
              <a:t>transacción:b</a:t>
            </a:r>
            <a:r>
              <a:rPr lang="es-AR" sz="2000" dirty="0"/>
              <a:t>) Si se hubiera aceptado el cargo y no se hubiera presentado el informe pericial, el Juez dictará la regulación preliminares cumplidas</a:t>
            </a:r>
            <a:r>
              <a:rPr lang="es-AR" sz="2000" dirty="0" smtClean="0"/>
              <a:t>.</a:t>
            </a:r>
          </a:p>
          <a:p>
            <a:endParaRPr lang="es-AR" sz="2000" dirty="0"/>
          </a:p>
          <a:p>
            <a:r>
              <a:rPr lang="es-AR" sz="2000" b="1" dirty="0"/>
              <a:t>Artículo 12 Ley </a:t>
            </a:r>
            <a:r>
              <a:rPr lang="es-AR" sz="2000" b="1" dirty="0" smtClean="0"/>
              <a:t>3043 martilleros.-</a:t>
            </a:r>
            <a:r>
              <a:rPr lang="es-AR" sz="2000" dirty="0" smtClean="0"/>
              <a:t> </a:t>
            </a:r>
            <a:r>
              <a:rPr lang="es-AR" sz="2000" dirty="0"/>
              <a:t>Toda suspensión de remate ocasionado por las partes en el proceso, como así también la suspensión definitiva de la subasta por convenio de partes o terminación de juicio, una vez designado el martillero y aceptado el cargo, apareja el beneficio de hasta el Cincuenta por ciento (50%) del estipendio que le hubiera correspondido de realizar el remate y reintegro de los gastos que hubiere efectuado. El mismo principio regirá para los remates </a:t>
            </a:r>
            <a:r>
              <a:rPr lang="es-AR" sz="2000" dirty="0" err="1"/>
              <a:t>fracasadospor</a:t>
            </a:r>
            <a:r>
              <a:rPr lang="es-AR" sz="2000" dirty="0"/>
              <a:t> causas no imputables al martillero</a:t>
            </a:r>
            <a:endParaRPr lang="es-AR" sz="2000" dirty="0">
              <a:solidFill>
                <a:srgbClr val="336600"/>
              </a:solidFill>
            </a:endParaRPr>
          </a:p>
        </p:txBody>
      </p:sp>
    </p:spTree>
    <p:extLst>
      <p:ext uri="{BB962C8B-B14F-4D97-AF65-F5344CB8AC3E}">
        <p14:creationId xmlns:p14="http://schemas.microsoft.com/office/powerpoint/2010/main" val="2794304888"/>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417037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 </a:t>
            </a:r>
          </a:p>
          <a:p>
            <a:pPr algn="ctr"/>
            <a:r>
              <a:rPr lang="es-AR" sz="4500" b="1" dirty="0" smtClean="0">
                <a:effectLst>
                  <a:outerShdw blurRad="38100" dist="38100" dir="2700000" algn="tl">
                    <a:srgbClr val="000000">
                      <a:alpha val="43137"/>
                    </a:srgbClr>
                  </a:outerShdw>
                </a:effectLst>
              </a:rPr>
              <a:t>ACEPTACIÓN DEL CARGO, </a:t>
            </a:r>
          </a:p>
          <a:p>
            <a:pPr algn="ctr"/>
            <a:r>
              <a:rPr lang="es-AR" sz="4500" b="1" dirty="0" smtClean="0">
                <a:effectLst>
                  <a:outerShdw blurRad="38100" dist="38100" dir="2700000" algn="tl">
                    <a:srgbClr val="000000">
                      <a:alpha val="43137"/>
                    </a:srgbClr>
                  </a:outerShdw>
                </a:effectLst>
              </a:rPr>
              <a:t>SIN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33164" y="2361119"/>
            <a:ext cx="9017732" cy="3785652"/>
          </a:xfrm>
          <a:prstGeom prst="rect">
            <a:avLst/>
          </a:prstGeom>
        </p:spPr>
        <p:txBody>
          <a:bodyPr wrap="square">
            <a:spAutoFit/>
          </a:bodyPr>
          <a:lstStyle/>
          <a:p>
            <a:r>
              <a:rPr lang="es-AR" sz="2000" dirty="0"/>
              <a:t> </a:t>
            </a:r>
            <a:r>
              <a:rPr lang="es-AR" sz="2000" b="1" dirty="0"/>
              <a:t> </a:t>
            </a:r>
            <a:r>
              <a:rPr lang="es-AR" sz="2000" b="1" dirty="0" smtClean="0">
                <a:solidFill>
                  <a:srgbClr val="C00000"/>
                </a:solidFill>
              </a:rPr>
              <a:t>Postura negativa:</a:t>
            </a:r>
          </a:p>
          <a:p>
            <a:endParaRPr lang="es-AR" sz="2000" b="1" dirty="0">
              <a:solidFill>
                <a:srgbClr val="0070C0"/>
              </a:solidFill>
            </a:endParaRPr>
          </a:p>
          <a:p>
            <a:r>
              <a:rPr lang="es-AR" sz="2000" dirty="0">
                <a:solidFill>
                  <a:srgbClr val="0070C0"/>
                </a:solidFill>
              </a:rPr>
              <a:t> </a:t>
            </a:r>
            <a:r>
              <a:rPr lang="es-AR" sz="2000" dirty="0" smtClean="0">
                <a:solidFill>
                  <a:srgbClr val="0070C0"/>
                </a:solidFill>
              </a:rPr>
              <a:t> “</a:t>
            </a:r>
            <a:r>
              <a:rPr lang="es-AR" sz="2000" dirty="0">
                <a:solidFill>
                  <a:srgbClr val="0070C0"/>
                </a:solidFill>
              </a:rPr>
              <a:t>La regulación de honorarios de los </a:t>
            </a:r>
            <a:r>
              <a:rPr lang="es-AR" sz="2000" dirty="0" smtClean="0">
                <a:solidFill>
                  <a:srgbClr val="0070C0"/>
                </a:solidFill>
              </a:rPr>
              <a:t>peritos </a:t>
            </a:r>
            <a:r>
              <a:rPr lang="es-AR" sz="2000" dirty="0">
                <a:solidFill>
                  <a:srgbClr val="0070C0"/>
                </a:solidFill>
              </a:rPr>
              <a:t>debe practicarse en razón del informe pericial </a:t>
            </a:r>
            <a:r>
              <a:rPr lang="es-AR" sz="2000" dirty="0" smtClean="0">
                <a:solidFill>
                  <a:srgbClr val="0070C0"/>
                </a:solidFill>
              </a:rPr>
              <a:t>producido, </a:t>
            </a:r>
            <a:r>
              <a:rPr lang="es-AR" sz="2000" dirty="0">
                <a:solidFill>
                  <a:srgbClr val="0070C0"/>
                </a:solidFill>
              </a:rPr>
              <a:t>y no por las labores previas </a:t>
            </a:r>
            <a:r>
              <a:rPr lang="es-AR" sz="2000" dirty="0" smtClean="0">
                <a:solidFill>
                  <a:srgbClr val="0070C0"/>
                </a:solidFill>
              </a:rPr>
              <a:t>efectuadas </a:t>
            </a:r>
            <a:r>
              <a:rPr lang="es-AR" sz="2000" dirty="0">
                <a:solidFill>
                  <a:srgbClr val="0070C0"/>
                </a:solidFill>
              </a:rPr>
              <a:t>a tal fin.</a:t>
            </a:r>
          </a:p>
          <a:p>
            <a:r>
              <a:rPr lang="es-AR" sz="2000" dirty="0" smtClean="0">
                <a:solidFill>
                  <a:srgbClr val="0070C0"/>
                </a:solidFill>
              </a:rPr>
              <a:t>Honorarios</a:t>
            </a:r>
          </a:p>
          <a:p>
            <a:r>
              <a:rPr lang="es-AR" sz="2000" dirty="0" err="1" smtClean="0">
                <a:solidFill>
                  <a:srgbClr val="0070C0"/>
                </a:solidFill>
              </a:rPr>
              <a:t>Expte</a:t>
            </a:r>
            <a:r>
              <a:rPr lang="es-AR" sz="2000" dirty="0">
                <a:solidFill>
                  <a:srgbClr val="0070C0"/>
                </a:solidFill>
              </a:rPr>
              <a:t>.: 36531 - T.C.P.B. C/ G.I.M. P/ SEPARACION PERSONAL- SEPARACION DE BIENES - MEDIDA </a:t>
            </a:r>
            <a:r>
              <a:rPr lang="es-AR" sz="2000" dirty="0" err="1">
                <a:solidFill>
                  <a:srgbClr val="0070C0"/>
                </a:solidFill>
              </a:rPr>
              <a:t>PRECAUTORIAFecha</a:t>
            </a:r>
            <a:r>
              <a:rPr lang="es-AR" sz="2000" dirty="0">
                <a:solidFill>
                  <a:srgbClr val="0070C0"/>
                </a:solidFill>
              </a:rPr>
              <a:t>: 02/05/2013Tribunal: 2° CÁMARA EN LO CIVIL - PRIMERA </a:t>
            </a:r>
            <a:r>
              <a:rPr lang="es-AR" sz="2000" dirty="0" err="1">
                <a:solidFill>
                  <a:srgbClr val="0070C0"/>
                </a:solidFill>
              </a:rPr>
              <a:t>CIRCUNSCRIPCIÓNMagistrado</a:t>
            </a:r>
            <a:r>
              <a:rPr lang="es-AR" sz="2000" dirty="0">
                <a:solidFill>
                  <a:srgbClr val="0070C0"/>
                </a:solidFill>
              </a:rPr>
              <a:t>/s: GIANELLA-MARSALA-</a:t>
            </a:r>
            <a:r>
              <a:rPr lang="es-AR" sz="2000" dirty="0" err="1">
                <a:solidFill>
                  <a:srgbClr val="0070C0"/>
                </a:solidFill>
              </a:rPr>
              <a:t>FURLOTTIFuente</a:t>
            </a:r>
            <a:r>
              <a:rPr lang="es-AR" sz="2000" dirty="0">
                <a:solidFill>
                  <a:srgbClr val="0070C0"/>
                </a:solidFill>
              </a:rPr>
              <a:t>.: Tribunal de Origen</a:t>
            </a:r>
            <a:r>
              <a:rPr lang="es-AR" sz="2000" dirty="0" smtClean="0">
                <a:solidFill>
                  <a:srgbClr val="0070C0"/>
                </a:solidFill>
              </a:rPr>
              <a:t>.</a:t>
            </a:r>
          </a:p>
          <a:p>
            <a:endParaRPr lang="es-AR" sz="2000" b="1" dirty="0">
              <a:solidFill>
                <a:srgbClr val="0070C0"/>
              </a:solidFill>
            </a:endParaRPr>
          </a:p>
          <a:p>
            <a:r>
              <a:rPr lang="es-AR" sz="2000" b="1" dirty="0" smtClean="0">
                <a:solidFill>
                  <a:srgbClr val="0070C0"/>
                </a:solidFill>
              </a:rPr>
              <a:t>Igual solución tenía el antiguo proyecto de reforma del CPC.</a:t>
            </a:r>
          </a:p>
        </p:txBody>
      </p:sp>
    </p:spTree>
    <p:extLst>
      <p:ext uri="{BB962C8B-B14F-4D97-AF65-F5344CB8AC3E}">
        <p14:creationId xmlns:p14="http://schemas.microsoft.com/office/powerpoint/2010/main" val="2991155698"/>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4170372"/>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HONORARIOS </a:t>
            </a:r>
          </a:p>
          <a:p>
            <a:pPr algn="ctr"/>
            <a:r>
              <a:rPr lang="es-AR" sz="4500" b="1" dirty="0" smtClean="0">
                <a:effectLst>
                  <a:outerShdw blurRad="38100" dist="38100" dir="2700000" algn="tl">
                    <a:srgbClr val="000000">
                      <a:alpha val="43137"/>
                    </a:srgbClr>
                  </a:outerShdw>
                </a:effectLst>
              </a:rPr>
              <a:t>ACEPTACIÓN DEL CARGO, </a:t>
            </a:r>
          </a:p>
          <a:p>
            <a:pPr algn="ctr"/>
            <a:r>
              <a:rPr lang="es-AR" sz="4500" b="1" dirty="0" smtClean="0">
                <a:effectLst>
                  <a:outerShdw blurRad="38100" dist="38100" dir="2700000" algn="tl">
                    <a:srgbClr val="000000">
                      <a:alpha val="43137"/>
                    </a:srgbClr>
                  </a:outerShdw>
                </a:effectLst>
              </a:rPr>
              <a:t>SIN DICTAMEN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33164" y="2060848"/>
            <a:ext cx="9017732" cy="4862870"/>
          </a:xfrm>
          <a:prstGeom prst="rect">
            <a:avLst/>
          </a:prstGeom>
        </p:spPr>
        <p:txBody>
          <a:bodyPr wrap="square">
            <a:spAutoFit/>
          </a:bodyPr>
          <a:lstStyle/>
          <a:p>
            <a:r>
              <a:rPr lang="es-AR" sz="2000" dirty="0"/>
              <a:t> </a:t>
            </a:r>
            <a:r>
              <a:rPr lang="es-AR" sz="2000" b="1" dirty="0">
                <a:solidFill>
                  <a:srgbClr val="009900"/>
                </a:solidFill>
              </a:rPr>
              <a:t> </a:t>
            </a:r>
            <a:r>
              <a:rPr lang="es-AR" sz="2000" b="1" dirty="0" smtClean="0">
                <a:solidFill>
                  <a:srgbClr val="009900"/>
                </a:solidFill>
              </a:rPr>
              <a:t>Postura afirmativa:</a:t>
            </a:r>
          </a:p>
          <a:p>
            <a:r>
              <a:rPr lang="es-AR" sz="2000" dirty="0">
                <a:solidFill>
                  <a:srgbClr val="0070C0"/>
                </a:solidFill>
              </a:rPr>
              <a:t> </a:t>
            </a:r>
            <a:r>
              <a:rPr lang="es-ES_tradnl" sz="2000" dirty="0"/>
              <a:t> </a:t>
            </a:r>
            <a:r>
              <a:rPr lang="es-ES_tradnl" dirty="0">
                <a:solidFill>
                  <a:srgbClr val="0070C0"/>
                </a:solidFill>
              </a:rPr>
              <a:t>Si el perito ha realizado diligencias preparatorias de su tarea, y por causas no imputables a él, no se practica la pericia, tiene derecho a percibir honorarios, adecuándolos a la proporción del trabajo efectuado. </a:t>
            </a:r>
            <a:endParaRPr lang="es-AR" dirty="0">
              <a:solidFill>
                <a:srgbClr val="0070C0"/>
              </a:solidFill>
            </a:endParaRPr>
          </a:p>
          <a:p>
            <a:r>
              <a:rPr lang="es-AR" dirty="0" err="1">
                <a:solidFill>
                  <a:srgbClr val="0070C0"/>
                </a:solidFill>
              </a:rPr>
              <a:t>Expte</a:t>
            </a:r>
            <a:r>
              <a:rPr lang="es-AR" dirty="0">
                <a:solidFill>
                  <a:srgbClr val="0070C0"/>
                </a:solidFill>
              </a:rPr>
              <a:t>.: 51668 - SEGOVIA, ROSENDO C/CACERES DIAZ, ALEJANDRO MIGUEL P/D. Y P. (ACCIDENTE DE TRANSITO)Fecha: 09/06/2016Tribunal: 4° CÁMARA EN LO CIVIL - PRIMERA </a:t>
            </a:r>
            <a:r>
              <a:rPr lang="es-AR" dirty="0" err="1">
                <a:solidFill>
                  <a:srgbClr val="0070C0"/>
                </a:solidFill>
              </a:rPr>
              <a:t>CIRCUNSCRIPCIÓNMagistrado</a:t>
            </a:r>
            <a:r>
              <a:rPr lang="es-AR" dirty="0">
                <a:solidFill>
                  <a:srgbClr val="0070C0"/>
                </a:solidFill>
              </a:rPr>
              <a:t>/s: LEIVA - ABALOS - FERRER</a:t>
            </a:r>
          </a:p>
          <a:p>
            <a:r>
              <a:rPr lang="es-AR" dirty="0"/>
              <a:t> </a:t>
            </a:r>
          </a:p>
          <a:p>
            <a:r>
              <a:rPr lang="es-AR" dirty="0" smtClean="0">
                <a:solidFill>
                  <a:srgbClr val="0070C0"/>
                </a:solidFill>
              </a:rPr>
              <a:t>Corresponde </a:t>
            </a:r>
            <a:r>
              <a:rPr lang="es-AR" dirty="0">
                <a:solidFill>
                  <a:srgbClr val="0070C0"/>
                </a:solidFill>
              </a:rPr>
              <a:t>la regulación de honorarios por la aceptación del cargo, ya que el sorteo practicado implicó que el perito </a:t>
            </a:r>
            <a:r>
              <a:rPr lang="es-AR" b="1" u="sng" dirty="0">
                <a:solidFill>
                  <a:srgbClr val="0070C0"/>
                </a:solidFill>
              </a:rPr>
              <a:t>fuera excluido de la lista </a:t>
            </a:r>
            <a:r>
              <a:rPr lang="es-AR" dirty="0">
                <a:solidFill>
                  <a:srgbClr val="0070C0"/>
                </a:solidFill>
              </a:rPr>
              <a:t>para otros </a:t>
            </a:r>
            <a:r>
              <a:rPr lang="es-AR" dirty="0" err="1">
                <a:solidFill>
                  <a:srgbClr val="0070C0"/>
                </a:solidFill>
              </a:rPr>
              <a:t>sorteos.Expte</a:t>
            </a:r>
            <a:r>
              <a:rPr lang="es-AR" dirty="0">
                <a:solidFill>
                  <a:srgbClr val="0070C0"/>
                </a:solidFill>
              </a:rPr>
              <a:t>.: 28448 - ALICIA M. C/ GUZMAN CLAUDIA N. P/ D. Y </a:t>
            </a:r>
            <a:r>
              <a:rPr lang="es-AR" dirty="0" err="1">
                <a:solidFill>
                  <a:srgbClr val="0070C0"/>
                </a:solidFill>
              </a:rPr>
              <a:t>P.Fecha</a:t>
            </a:r>
            <a:r>
              <a:rPr lang="es-AR" dirty="0">
                <a:solidFill>
                  <a:srgbClr val="0070C0"/>
                </a:solidFill>
              </a:rPr>
              <a:t>: 31/08/2004 - </a:t>
            </a:r>
            <a:r>
              <a:rPr lang="es-AR" dirty="0" err="1">
                <a:solidFill>
                  <a:srgbClr val="0070C0"/>
                </a:solidFill>
              </a:rPr>
              <a:t>AUTOTribunal</a:t>
            </a:r>
            <a:r>
              <a:rPr lang="es-AR" dirty="0">
                <a:solidFill>
                  <a:srgbClr val="0070C0"/>
                </a:solidFill>
              </a:rPr>
              <a:t>: 3° CÁMARA EN LO CIVIL - PRIMERA </a:t>
            </a:r>
            <a:r>
              <a:rPr lang="es-AR" dirty="0" err="1">
                <a:solidFill>
                  <a:srgbClr val="0070C0"/>
                </a:solidFill>
              </a:rPr>
              <a:t>CIRCUNSCRIPCIÓNMagistrado</a:t>
            </a:r>
            <a:r>
              <a:rPr lang="es-AR" dirty="0">
                <a:solidFill>
                  <a:srgbClr val="0070C0"/>
                </a:solidFill>
              </a:rPr>
              <a:t>/s: GARRIGOS-STAIB-</a:t>
            </a:r>
            <a:r>
              <a:rPr lang="es-AR" dirty="0" err="1">
                <a:solidFill>
                  <a:srgbClr val="0070C0"/>
                </a:solidFill>
              </a:rPr>
              <a:t>BARRERAUbicación</a:t>
            </a:r>
            <a:r>
              <a:rPr lang="es-AR" dirty="0">
                <a:solidFill>
                  <a:srgbClr val="0070C0"/>
                </a:solidFill>
              </a:rPr>
              <a:t>: LA113-088</a:t>
            </a:r>
          </a:p>
          <a:p>
            <a:r>
              <a:rPr lang="es-AR" dirty="0"/>
              <a:t> </a:t>
            </a:r>
          </a:p>
          <a:p>
            <a:r>
              <a:rPr lang="es-AR" dirty="0"/>
              <a:t>Porcentaje, de acuerdo a la labor cumplida, si hubo o no examen técnico, </a:t>
            </a:r>
            <a:r>
              <a:rPr lang="es-AR" dirty="0" err="1"/>
              <a:t>etc</a:t>
            </a:r>
            <a:endParaRPr lang="es-AR" b="1" dirty="0" smtClean="0">
              <a:solidFill>
                <a:srgbClr val="0070C0"/>
              </a:solidFill>
            </a:endParaRPr>
          </a:p>
        </p:txBody>
      </p:sp>
    </p:spTree>
    <p:extLst>
      <p:ext uri="{BB962C8B-B14F-4D97-AF65-F5344CB8AC3E}">
        <p14:creationId xmlns:p14="http://schemas.microsoft.com/office/powerpoint/2010/main" val="2679686032"/>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TRANSACCIÓN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33164" y="2060848"/>
            <a:ext cx="9017732" cy="2062103"/>
          </a:xfrm>
          <a:prstGeom prst="rect">
            <a:avLst/>
          </a:prstGeom>
        </p:spPr>
        <p:txBody>
          <a:bodyPr wrap="square">
            <a:spAutoFit/>
          </a:bodyPr>
          <a:lstStyle/>
          <a:p>
            <a:r>
              <a:rPr lang="es-AR" sz="2000" dirty="0"/>
              <a:t> </a:t>
            </a:r>
            <a:endParaRPr lang="es-AR" dirty="0"/>
          </a:p>
          <a:p>
            <a:r>
              <a:rPr lang="es-AR" dirty="0"/>
              <a:t>36 VI.- Si el juicio terminase por transacción o conciliación, las costas serán impuestas en la forma que las partes acuerden y </a:t>
            </a:r>
            <a:r>
              <a:rPr lang="es-AR" b="1" dirty="0"/>
              <a:t>los honorarios de los profesionales se determinarán </a:t>
            </a:r>
            <a:r>
              <a:rPr lang="es-AR" b="1" dirty="0">
                <a:solidFill>
                  <a:srgbClr val="C00000"/>
                </a:solidFill>
              </a:rPr>
              <a:t>por el monto del acuerdo</a:t>
            </a:r>
            <a:r>
              <a:rPr lang="es-AR" dirty="0">
                <a:solidFill>
                  <a:srgbClr val="C00000"/>
                </a:solidFill>
              </a:rPr>
              <a:t> </a:t>
            </a:r>
            <a:r>
              <a:rPr lang="es-AR" dirty="0"/>
              <a:t>y se regularán como juicio completo y sin disminución alguna, respecto de quienes celebraron el avenimiento.</a:t>
            </a:r>
          </a:p>
          <a:p>
            <a:endParaRPr lang="es-AR" b="1" dirty="0" smtClean="0">
              <a:solidFill>
                <a:srgbClr val="0070C0"/>
              </a:solidFill>
            </a:endParaRPr>
          </a:p>
        </p:txBody>
      </p:sp>
    </p:spTree>
    <p:extLst>
      <p:ext uri="{BB962C8B-B14F-4D97-AF65-F5344CB8AC3E}">
        <p14:creationId xmlns:p14="http://schemas.microsoft.com/office/powerpoint/2010/main" val="90075343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RECURSOS</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02636" y="430495"/>
            <a:ext cx="9017732" cy="6417141"/>
          </a:xfrm>
          <a:prstGeom prst="rect">
            <a:avLst/>
          </a:prstGeom>
        </p:spPr>
        <p:txBody>
          <a:bodyPr wrap="square">
            <a:spAutoFit/>
          </a:bodyPr>
          <a:lstStyle/>
          <a:p>
            <a:r>
              <a:rPr lang="es-AR" sz="1500" dirty="0"/>
              <a:t> </a:t>
            </a:r>
          </a:p>
          <a:p>
            <a:r>
              <a:rPr lang="es-AR" b="1" dirty="0">
                <a:solidFill>
                  <a:srgbClr val="C00000"/>
                </a:solidFill>
              </a:rPr>
              <a:t>ACLARATORIA</a:t>
            </a:r>
            <a:endParaRPr lang="es-AR" dirty="0">
              <a:solidFill>
                <a:srgbClr val="C00000"/>
              </a:solidFill>
            </a:endParaRPr>
          </a:p>
          <a:p>
            <a:r>
              <a:rPr lang="es-AR" dirty="0"/>
              <a:t>ART. 132 RECURSO DE ACLARATORIA. </a:t>
            </a:r>
          </a:p>
          <a:p>
            <a:r>
              <a:rPr lang="es-AR" dirty="0"/>
              <a:t>I.- Procede el recurso de aclaratoria en contra de autos y de sentencias, a fin de que sean corregidos errores materiales, subsanadas omisiones de pronunciamiento o aclarados conceptos oscuros. </a:t>
            </a:r>
          </a:p>
          <a:p>
            <a:r>
              <a:rPr lang="es-AR" dirty="0"/>
              <a:t>II.- Tratándose de autos, el recurso deberá interponerse dentro del plazo de un (1) día posterior a la notificación y de dos (2) si se tratara de sentencias.</a:t>
            </a:r>
          </a:p>
          <a:p>
            <a:r>
              <a:rPr lang="es-AR" b="1" dirty="0"/>
              <a:t> </a:t>
            </a:r>
            <a:endParaRPr lang="es-AR" dirty="0"/>
          </a:p>
          <a:p>
            <a:r>
              <a:rPr lang="es-AR" b="1" dirty="0">
                <a:solidFill>
                  <a:srgbClr val="C00000"/>
                </a:solidFill>
              </a:rPr>
              <a:t>APELACIÓN DE HONORARIOS</a:t>
            </a:r>
            <a:endParaRPr lang="es-AR" dirty="0">
              <a:solidFill>
                <a:srgbClr val="C00000"/>
              </a:solidFill>
            </a:endParaRPr>
          </a:p>
          <a:p>
            <a:r>
              <a:rPr lang="es-AR" dirty="0"/>
              <a:t> </a:t>
            </a:r>
          </a:p>
          <a:p>
            <a:r>
              <a:rPr lang="es-AR" dirty="0"/>
              <a:t>ART. 40 APELACIÓN DE HONORARIOS. </a:t>
            </a:r>
          </a:p>
          <a:p>
            <a:r>
              <a:rPr lang="es-AR" dirty="0"/>
              <a:t>I.- Las regulaciones de honorarios incluidas en sentencias o autos o pronunciados por separado, serán apelables por los interesados, </a:t>
            </a:r>
            <a:r>
              <a:rPr lang="es-AR" b="1" dirty="0"/>
              <a:t>en todos los casos</a:t>
            </a:r>
            <a:r>
              <a:rPr lang="es-AR" dirty="0"/>
              <a:t>. En el escrito de interposición del recurso, </a:t>
            </a:r>
            <a:r>
              <a:rPr lang="es-AR" b="1" dirty="0"/>
              <a:t>el apelante deberá precisar los puntos o partes de la regulación que le causan agravios, bajo apercibimiento de considerar su recurso desierto. </a:t>
            </a:r>
            <a:endParaRPr lang="es-AR" dirty="0"/>
          </a:p>
          <a:p>
            <a:r>
              <a:rPr lang="es-AR" dirty="0" smtClean="0"/>
              <a:t>III</a:t>
            </a:r>
            <a:r>
              <a:rPr lang="es-AR" dirty="0"/>
              <a:t>.- Cuando la apelación sólo se refiera a la regulación de honorarios, el recurso se tramitará sin sustanciación, pudiendo los interesados presentar un escrito alegando sus razones dentro del plazo de tres (3) días de notificarse por cédula el decreto que se dicte a tal fin. Vencido el plazo, se resolverá mediante auto. </a:t>
            </a:r>
          </a:p>
          <a:p>
            <a:r>
              <a:rPr lang="es-AR" b="1" dirty="0"/>
              <a:t>IV.- No se impondrá condenación en costas en el trámite regulatorio.</a:t>
            </a:r>
            <a:endParaRPr lang="es-AR" dirty="0"/>
          </a:p>
          <a:p>
            <a:endParaRPr lang="es-AR" b="1" dirty="0" smtClean="0">
              <a:solidFill>
                <a:srgbClr val="0070C0"/>
              </a:solidFill>
            </a:endParaRPr>
          </a:p>
        </p:txBody>
      </p:sp>
    </p:spTree>
    <p:extLst>
      <p:ext uri="{BB962C8B-B14F-4D97-AF65-F5344CB8AC3E}">
        <p14:creationId xmlns:p14="http://schemas.microsoft.com/office/powerpoint/2010/main" val="386362242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Rectángulo"/>
          <p:cNvSpPr/>
          <p:nvPr/>
        </p:nvSpPr>
        <p:spPr>
          <a:xfrm>
            <a:off x="323528" y="1019130"/>
            <a:ext cx="8568952" cy="1615827"/>
          </a:xfrm>
          <a:prstGeom prst="rect">
            <a:avLst/>
          </a:prstGeom>
        </p:spPr>
        <p:txBody>
          <a:bodyPr wrap="square">
            <a:spAutoFit/>
          </a:bodyPr>
          <a:lstStyle/>
          <a:p>
            <a:endParaRPr lang="es-AR" sz="2800" dirty="0"/>
          </a:p>
          <a:p>
            <a:endParaRPr lang="es-AR" sz="2800" dirty="0" smtClean="0"/>
          </a:p>
          <a:p>
            <a:endParaRPr lang="es-AR" sz="2800" dirty="0"/>
          </a:p>
          <a:p>
            <a:endParaRPr lang="es-AR" sz="1500" dirty="0"/>
          </a:p>
        </p:txBody>
      </p:sp>
      <p:sp>
        <p:nvSpPr>
          <p:cNvPr id="4" name="5 Rectángulo"/>
          <p:cNvSpPr/>
          <p:nvPr/>
        </p:nvSpPr>
        <p:spPr>
          <a:xfrm>
            <a:off x="13004" y="-54402"/>
            <a:ext cx="8879475" cy="2785378"/>
          </a:xfrm>
          <a:prstGeom prst="rect">
            <a:avLst/>
          </a:prstGeom>
        </p:spPr>
        <p:txBody>
          <a:bodyPr wrap="square">
            <a:spAutoFit/>
          </a:bodyPr>
          <a:lstStyle/>
          <a:p>
            <a:pPr algn="ctr"/>
            <a:r>
              <a:rPr lang="es-AR" sz="4500" b="1" dirty="0" smtClean="0">
                <a:effectLst>
                  <a:outerShdw blurRad="38100" dist="38100" dir="2700000" algn="tl">
                    <a:srgbClr val="000000">
                      <a:alpha val="43137"/>
                    </a:srgbClr>
                  </a:outerShdw>
                </a:effectLst>
              </a:rPr>
              <a:t>PRESCRIPCIÓN</a:t>
            </a:r>
            <a:endParaRPr lang="es-AR" sz="4500" dirty="0"/>
          </a:p>
          <a:p>
            <a:pPr algn="just"/>
            <a:endParaRPr lang="es-AR" sz="2000" b="1" dirty="0" smtClean="0"/>
          </a:p>
          <a:p>
            <a:pPr algn="just">
              <a:lnSpc>
                <a:spcPct val="150000"/>
              </a:lnSpc>
            </a:pPr>
            <a:r>
              <a:rPr lang="es-AR" sz="2000" b="1" dirty="0" smtClean="0">
                <a:solidFill>
                  <a:srgbClr val="C00000"/>
                </a:solidFill>
              </a:rPr>
              <a:t> </a:t>
            </a:r>
          </a:p>
          <a:p>
            <a:pPr>
              <a:lnSpc>
                <a:spcPct val="150000"/>
              </a:lnSpc>
            </a:pPr>
            <a:endParaRPr lang="es-ES" sz="2000" dirty="0" smtClean="0">
              <a:solidFill>
                <a:srgbClr val="1F4E79"/>
              </a:solidFill>
              <a:latin typeface="Times New Roman" panose="02020603050405020304" pitchFamily="18" charset="0"/>
              <a:ea typeface="Times New Roman" panose="02020603050405020304" pitchFamily="18" charset="0"/>
            </a:endParaRPr>
          </a:p>
          <a:p>
            <a:pPr algn="just">
              <a:lnSpc>
                <a:spcPct val="150000"/>
              </a:lnSpc>
            </a:pPr>
            <a:endParaRPr lang="es-AR" sz="2000" b="1" dirty="0" smtClean="0">
              <a:solidFill>
                <a:srgbClr val="C00000"/>
              </a:solidFill>
            </a:endParaRPr>
          </a:p>
          <a:p>
            <a:endParaRPr lang="es-AR" sz="2000" b="1" dirty="0" smtClean="0">
              <a:solidFill>
                <a:schemeClr val="accent2">
                  <a:lumMod val="50000"/>
                </a:schemeClr>
              </a:solidFill>
            </a:endParaRPr>
          </a:p>
        </p:txBody>
      </p:sp>
      <p:sp>
        <p:nvSpPr>
          <p:cNvPr id="2" name="Rectángulo 1"/>
          <p:cNvSpPr/>
          <p:nvPr/>
        </p:nvSpPr>
        <p:spPr>
          <a:xfrm>
            <a:off x="323528" y="764704"/>
            <a:ext cx="7344816" cy="807913"/>
          </a:xfrm>
          <a:prstGeom prst="rect">
            <a:avLst/>
          </a:prstGeom>
        </p:spPr>
        <p:txBody>
          <a:bodyPr wrap="square">
            <a:spAutoFit/>
          </a:bodyPr>
          <a:lstStyle/>
          <a:p>
            <a:pPr>
              <a:lnSpc>
                <a:spcPct val="150000"/>
              </a:lnSpc>
              <a:spcAft>
                <a:spcPts val="0"/>
              </a:spcAft>
            </a:pPr>
            <a:endParaRPr lang="es-AR" sz="1600" dirty="0" smtClean="0">
              <a:latin typeface="Times New Roman" panose="02020603050405020304" pitchFamily="18" charset="0"/>
              <a:ea typeface="Times New Roman" panose="02020603050405020304" pitchFamily="18" charset="0"/>
            </a:endParaRPr>
          </a:p>
          <a:p>
            <a:pPr algn="just">
              <a:lnSpc>
                <a:spcPct val="150000"/>
              </a:lnSpc>
              <a:spcAft>
                <a:spcPts val="0"/>
              </a:spcAft>
            </a:pPr>
            <a:endParaRPr lang="es-AR" sz="1500" dirty="0" smtClean="0">
              <a:solidFill>
                <a:srgbClr val="C00000"/>
              </a:solidFill>
            </a:endParaRPr>
          </a:p>
        </p:txBody>
      </p:sp>
      <p:sp>
        <p:nvSpPr>
          <p:cNvPr id="5" name="Rectángulo 4"/>
          <p:cNvSpPr/>
          <p:nvPr/>
        </p:nvSpPr>
        <p:spPr>
          <a:xfrm>
            <a:off x="96258" y="1637091"/>
            <a:ext cx="8879475" cy="1100301"/>
          </a:xfrm>
          <a:prstGeom prst="rect">
            <a:avLst/>
          </a:prstGeom>
        </p:spPr>
        <p:txBody>
          <a:bodyPr wrap="square">
            <a:spAutoFit/>
          </a:bodyPr>
          <a:lstStyle/>
          <a:p>
            <a:r>
              <a:rPr lang="es-AR" sz="2800" dirty="0"/>
              <a:t> </a:t>
            </a:r>
          </a:p>
          <a:p>
            <a:pPr algn="just">
              <a:lnSpc>
                <a:spcPct val="150000"/>
              </a:lnSpc>
              <a:spcAft>
                <a:spcPts val="0"/>
              </a:spcAft>
            </a:pPr>
            <a:endParaRPr lang="es-AR" sz="2500" b="1" dirty="0">
              <a:latin typeface="Arial" panose="020B0604020202020204" pitchFamily="34" charset="0"/>
              <a:ea typeface="Calibri" panose="020F0502020204030204" pitchFamily="34" charset="0"/>
              <a:cs typeface="Times New Roman" panose="02020603050405020304" pitchFamily="18" charset="0"/>
            </a:endParaRPr>
          </a:p>
        </p:txBody>
      </p:sp>
      <p:sp>
        <p:nvSpPr>
          <p:cNvPr id="9" name="Rectángulo 8"/>
          <p:cNvSpPr/>
          <p:nvPr/>
        </p:nvSpPr>
        <p:spPr>
          <a:xfrm>
            <a:off x="126268" y="548680"/>
            <a:ext cx="9017732" cy="6417141"/>
          </a:xfrm>
          <a:prstGeom prst="rect">
            <a:avLst/>
          </a:prstGeom>
        </p:spPr>
        <p:txBody>
          <a:bodyPr wrap="square">
            <a:spAutoFit/>
          </a:bodyPr>
          <a:lstStyle/>
          <a:p>
            <a:r>
              <a:rPr lang="es-AR" sz="1500" dirty="0"/>
              <a:t> </a:t>
            </a:r>
          </a:p>
          <a:p>
            <a:endParaRPr lang="es-AR" b="1" dirty="0" smtClean="0">
              <a:solidFill>
                <a:srgbClr val="C00000"/>
              </a:solidFill>
            </a:endParaRPr>
          </a:p>
          <a:p>
            <a:r>
              <a:rPr lang="es-AR" dirty="0" smtClean="0"/>
              <a:t>PLAZO</a:t>
            </a:r>
            <a:r>
              <a:rPr lang="es-AR" dirty="0"/>
              <a:t>:</a:t>
            </a:r>
          </a:p>
          <a:p>
            <a:endParaRPr lang="es-AR" b="1" dirty="0" smtClean="0">
              <a:solidFill>
                <a:srgbClr val="C00000"/>
              </a:solidFill>
            </a:endParaRPr>
          </a:p>
          <a:p>
            <a:endParaRPr lang="es-AR" b="1" dirty="0" smtClean="0">
              <a:solidFill>
                <a:srgbClr val="C00000"/>
              </a:solidFill>
            </a:endParaRPr>
          </a:p>
          <a:p>
            <a:r>
              <a:rPr lang="es-AR" b="1" dirty="0" smtClean="0">
                <a:solidFill>
                  <a:srgbClr val="C00000"/>
                </a:solidFill>
              </a:rPr>
              <a:t>5 AÑOS   (ART. 2560 CCYCN)</a:t>
            </a:r>
          </a:p>
          <a:p>
            <a:endParaRPr lang="es-AR" dirty="0" smtClean="0">
              <a:solidFill>
                <a:srgbClr val="C00000"/>
              </a:solidFill>
            </a:endParaRPr>
          </a:p>
          <a:p>
            <a:endParaRPr lang="es-AR" dirty="0">
              <a:solidFill>
                <a:srgbClr val="C00000"/>
              </a:solidFill>
            </a:endParaRPr>
          </a:p>
          <a:p>
            <a:r>
              <a:rPr lang="es-AR" dirty="0" smtClean="0"/>
              <a:t>COMIENZO DEL PLAZO:</a:t>
            </a:r>
          </a:p>
          <a:p>
            <a:endParaRPr lang="es-AR" dirty="0" smtClean="0"/>
          </a:p>
          <a:p>
            <a:r>
              <a:rPr lang="es-AR" b="1" dirty="0" smtClean="0"/>
              <a:t>Para solicitar la regulación de honorarios no regulados:</a:t>
            </a:r>
          </a:p>
          <a:p>
            <a:r>
              <a:rPr lang="es-AR" dirty="0"/>
              <a:t>Art. 2558 2° </a:t>
            </a:r>
            <a:r>
              <a:rPr lang="es-AR" dirty="0" smtClean="0"/>
              <a:t>Párrafo CCYCN: </a:t>
            </a:r>
            <a:r>
              <a:rPr lang="es-AR" dirty="0"/>
              <a:t>Si los honorarios no son regulados, el plazo comienza a correr desde que </a:t>
            </a:r>
            <a:r>
              <a:rPr lang="es-AR" b="1" dirty="0"/>
              <a:t>queda firme la resolución que pone fin al proceso</a:t>
            </a:r>
            <a:r>
              <a:rPr lang="es-AR" dirty="0"/>
              <a:t>; si la prestación del servicio profesional concluye antes, desde que el acreedor tiene conocimiento de esa circunstancia</a:t>
            </a:r>
            <a:r>
              <a:rPr lang="es-AR" dirty="0" smtClean="0"/>
              <a:t>.</a:t>
            </a:r>
          </a:p>
          <a:p>
            <a:endParaRPr lang="es-AR" dirty="0"/>
          </a:p>
          <a:p>
            <a:r>
              <a:rPr lang="es-AR" b="1" dirty="0" smtClean="0"/>
              <a:t>Para ejecutar honorarios regulados:</a:t>
            </a:r>
          </a:p>
          <a:p>
            <a:r>
              <a:rPr lang="es-AR" dirty="0"/>
              <a:t>ARTICULO </a:t>
            </a:r>
            <a:r>
              <a:rPr lang="es-AR" dirty="0" smtClean="0"/>
              <a:t>2558 CCYCN: </a:t>
            </a:r>
            <a:r>
              <a:rPr lang="es-AR" dirty="0"/>
              <a:t>Honorarios por servicios prestados en procedimientos. El transcurso del plazo de prescripción para reclamar honorarios por servicios que han sido prestados en procedimientos judiciales, arbitrales o de mediación, comienza a correr </a:t>
            </a:r>
            <a:r>
              <a:rPr lang="es-AR" b="1" dirty="0"/>
              <a:t>desde que vence el plazo fijado en resolución firme que los regula; si no fija plazo, desde que adquiere firmeza</a:t>
            </a:r>
            <a:r>
              <a:rPr lang="es-AR" dirty="0"/>
              <a:t>.</a:t>
            </a:r>
          </a:p>
          <a:p>
            <a:endParaRPr lang="es-AR" dirty="0"/>
          </a:p>
        </p:txBody>
      </p:sp>
    </p:spTree>
    <p:extLst>
      <p:ext uri="{BB962C8B-B14F-4D97-AF65-F5344CB8AC3E}">
        <p14:creationId xmlns:p14="http://schemas.microsoft.com/office/powerpoint/2010/main" val="21342975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4486</TotalTime>
  <Words>7217</Words>
  <Application>Microsoft Office PowerPoint</Application>
  <PresentationFormat>Presentación en pantalla (4:3)</PresentationFormat>
  <Paragraphs>1285</Paragraphs>
  <Slides>104</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104</vt:i4>
      </vt:variant>
    </vt:vector>
  </HeadingPairs>
  <TitlesOfParts>
    <vt:vector size="113" baseType="lpstr">
      <vt:lpstr>Arial</vt:lpstr>
      <vt:lpstr>Arial Narrow, sans-serif</vt:lpstr>
      <vt:lpstr>Calibri</vt:lpstr>
      <vt:lpstr>Century Schoolbook</vt:lpstr>
      <vt:lpstr>Garamond</vt:lpstr>
      <vt:lpstr>Times New Roman</vt:lpstr>
      <vt:lpstr>Wingdings</vt:lpstr>
      <vt:lpstr>Wingdings 2</vt:lpstr>
      <vt:lpstr>Mirador</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Raul</dc:creator>
  <cp:lastModifiedBy>Raul</cp:lastModifiedBy>
  <cp:revision>594</cp:revision>
  <dcterms:created xsi:type="dcterms:W3CDTF">2015-08-10T20:20:25Z</dcterms:created>
  <dcterms:modified xsi:type="dcterms:W3CDTF">2022-06-16T18:12:59Z</dcterms:modified>
</cp:coreProperties>
</file>