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80" r:id="rId17"/>
    <p:sldId id="271" r:id="rId18"/>
    <p:sldId id="272" r:id="rId19"/>
    <p:sldId id="273" r:id="rId20"/>
    <p:sldId id="274" r:id="rId21"/>
    <p:sldId id="275" r:id="rId22"/>
    <p:sldId id="276" r:id="rId23"/>
    <p:sldId id="278" r:id="rId24"/>
    <p:sldId id="277" r:id="rId25"/>
    <p:sldId id="279" r:id="rId26"/>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5AAAE5-3D55-4765-8DCB-EA46D082B055}"/>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AR"/>
          </a:p>
        </p:txBody>
      </p:sp>
      <p:sp>
        <p:nvSpPr>
          <p:cNvPr id="3" name="Subtítulo 2">
            <a:extLst>
              <a:ext uri="{FF2B5EF4-FFF2-40B4-BE49-F238E27FC236}">
                <a16:creationId xmlns:a16="http://schemas.microsoft.com/office/drawing/2014/main" id="{019D1D68-068E-400A-B52E-C6E383C4A6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AR"/>
          </a:p>
        </p:txBody>
      </p:sp>
      <p:sp>
        <p:nvSpPr>
          <p:cNvPr id="4" name="Marcador de fecha 3">
            <a:extLst>
              <a:ext uri="{FF2B5EF4-FFF2-40B4-BE49-F238E27FC236}">
                <a16:creationId xmlns:a16="http://schemas.microsoft.com/office/drawing/2014/main" id="{5ECCCF82-D259-444E-9E61-4ACE7A1AEA08}"/>
              </a:ext>
            </a:extLst>
          </p:cNvPr>
          <p:cNvSpPr>
            <a:spLocks noGrp="1"/>
          </p:cNvSpPr>
          <p:nvPr>
            <p:ph type="dt" sz="half" idx="10"/>
          </p:nvPr>
        </p:nvSpPr>
        <p:spPr/>
        <p:txBody>
          <a:bodyPr/>
          <a:lstStyle/>
          <a:p>
            <a:fld id="{3C9320A5-569E-4927-B4F2-559A69BE424F}" type="datetimeFigureOut">
              <a:rPr lang="es-AR" smtClean="0"/>
              <a:t>20/4/2022</a:t>
            </a:fld>
            <a:endParaRPr lang="es-AR"/>
          </a:p>
        </p:txBody>
      </p:sp>
      <p:sp>
        <p:nvSpPr>
          <p:cNvPr id="5" name="Marcador de pie de página 4">
            <a:extLst>
              <a:ext uri="{FF2B5EF4-FFF2-40B4-BE49-F238E27FC236}">
                <a16:creationId xmlns:a16="http://schemas.microsoft.com/office/drawing/2014/main" id="{54988220-5A08-4031-BFD5-3F2CAF6C0F93}"/>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9AFD3A4D-A4FC-444A-A200-1891C26B0A29}"/>
              </a:ext>
            </a:extLst>
          </p:cNvPr>
          <p:cNvSpPr>
            <a:spLocks noGrp="1"/>
          </p:cNvSpPr>
          <p:nvPr>
            <p:ph type="sldNum" sz="quarter" idx="12"/>
          </p:nvPr>
        </p:nvSpPr>
        <p:spPr/>
        <p:txBody>
          <a:bodyPr/>
          <a:lstStyle/>
          <a:p>
            <a:fld id="{CB1BC872-78D2-41A0-A962-CDD2BF26EAF2}" type="slidenum">
              <a:rPr lang="es-AR" smtClean="0"/>
              <a:t>‹Nº›</a:t>
            </a:fld>
            <a:endParaRPr lang="es-AR"/>
          </a:p>
        </p:txBody>
      </p:sp>
    </p:spTree>
    <p:extLst>
      <p:ext uri="{BB962C8B-B14F-4D97-AF65-F5344CB8AC3E}">
        <p14:creationId xmlns:p14="http://schemas.microsoft.com/office/powerpoint/2010/main" val="1858994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8C4550-155A-4FB4-9E90-555AA469188F}"/>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id="{C42FD908-BFF7-4426-B4CC-F243EDB31064}"/>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9A056354-0176-4901-91FC-1F841D0C4DA6}"/>
              </a:ext>
            </a:extLst>
          </p:cNvPr>
          <p:cNvSpPr>
            <a:spLocks noGrp="1"/>
          </p:cNvSpPr>
          <p:nvPr>
            <p:ph type="dt" sz="half" idx="10"/>
          </p:nvPr>
        </p:nvSpPr>
        <p:spPr/>
        <p:txBody>
          <a:bodyPr/>
          <a:lstStyle/>
          <a:p>
            <a:fld id="{3C9320A5-569E-4927-B4F2-559A69BE424F}" type="datetimeFigureOut">
              <a:rPr lang="es-AR" smtClean="0"/>
              <a:t>20/4/2022</a:t>
            </a:fld>
            <a:endParaRPr lang="es-AR"/>
          </a:p>
        </p:txBody>
      </p:sp>
      <p:sp>
        <p:nvSpPr>
          <p:cNvPr id="5" name="Marcador de pie de página 4">
            <a:extLst>
              <a:ext uri="{FF2B5EF4-FFF2-40B4-BE49-F238E27FC236}">
                <a16:creationId xmlns:a16="http://schemas.microsoft.com/office/drawing/2014/main" id="{FA4AB89D-AC8A-4E79-BF9A-4426D5DCAD80}"/>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FE007155-CCEF-4872-813A-850642C54B2A}"/>
              </a:ext>
            </a:extLst>
          </p:cNvPr>
          <p:cNvSpPr>
            <a:spLocks noGrp="1"/>
          </p:cNvSpPr>
          <p:nvPr>
            <p:ph type="sldNum" sz="quarter" idx="12"/>
          </p:nvPr>
        </p:nvSpPr>
        <p:spPr/>
        <p:txBody>
          <a:bodyPr/>
          <a:lstStyle/>
          <a:p>
            <a:fld id="{CB1BC872-78D2-41A0-A962-CDD2BF26EAF2}" type="slidenum">
              <a:rPr lang="es-AR" smtClean="0"/>
              <a:t>‹Nº›</a:t>
            </a:fld>
            <a:endParaRPr lang="es-AR"/>
          </a:p>
        </p:txBody>
      </p:sp>
    </p:spTree>
    <p:extLst>
      <p:ext uri="{BB962C8B-B14F-4D97-AF65-F5344CB8AC3E}">
        <p14:creationId xmlns:p14="http://schemas.microsoft.com/office/powerpoint/2010/main" val="1802348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6B2A4AB-C953-43EF-8200-B916879846A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id="{3D02C6E9-5668-442C-951D-B19CB061D018}"/>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1F706447-0CC5-4081-B2A6-C8D11FE3017F}"/>
              </a:ext>
            </a:extLst>
          </p:cNvPr>
          <p:cNvSpPr>
            <a:spLocks noGrp="1"/>
          </p:cNvSpPr>
          <p:nvPr>
            <p:ph type="dt" sz="half" idx="10"/>
          </p:nvPr>
        </p:nvSpPr>
        <p:spPr/>
        <p:txBody>
          <a:bodyPr/>
          <a:lstStyle/>
          <a:p>
            <a:fld id="{3C9320A5-569E-4927-B4F2-559A69BE424F}" type="datetimeFigureOut">
              <a:rPr lang="es-AR" smtClean="0"/>
              <a:t>20/4/2022</a:t>
            </a:fld>
            <a:endParaRPr lang="es-AR"/>
          </a:p>
        </p:txBody>
      </p:sp>
      <p:sp>
        <p:nvSpPr>
          <p:cNvPr id="5" name="Marcador de pie de página 4">
            <a:extLst>
              <a:ext uri="{FF2B5EF4-FFF2-40B4-BE49-F238E27FC236}">
                <a16:creationId xmlns:a16="http://schemas.microsoft.com/office/drawing/2014/main" id="{E7C15E20-BBB9-40B5-9EDC-9FA59814EE61}"/>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6F8C4E8D-E94B-4D95-9A8E-8771B4FCF17F}"/>
              </a:ext>
            </a:extLst>
          </p:cNvPr>
          <p:cNvSpPr>
            <a:spLocks noGrp="1"/>
          </p:cNvSpPr>
          <p:nvPr>
            <p:ph type="sldNum" sz="quarter" idx="12"/>
          </p:nvPr>
        </p:nvSpPr>
        <p:spPr/>
        <p:txBody>
          <a:bodyPr/>
          <a:lstStyle/>
          <a:p>
            <a:fld id="{CB1BC872-78D2-41A0-A962-CDD2BF26EAF2}" type="slidenum">
              <a:rPr lang="es-AR" smtClean="0"/>
              <a:t>‹Nº›</a:t>
            </a:fld>
            <a:endParaRPr lang="es-AR"/>
          </a:p>
        </p:txBody>
      </p:sp>
    </p:spTree>
    <p:extLst>
      <p:ext uri="{BB962C8B-B14F-4D97-AF65-F5344CB8AC3E}">
        <p14:creationId xmlns:p14="http://schemas.microsoft.com/office/powerpoint/2010/main" val="1036125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AB45D4-58EA-4E65-A1A3-0CBC1734FD09}"/>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1E1F4EC7-4688-4434-B75C-40E7D92AC04F}"/>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F30F29AB-1D17-4B5C-94E1-CABB338F6A8B}"/>
              </a:ext>
            </a:extLst>
          </p:cNvPr>
          <p:cNvSpPr>
            <a:spLocks noGrp="1"/>
          </p:cNvSpPr>
          <p:nvPr>
            <p:ph type="dt" sz="half" idx="10"/>
          </p:nvPr>
        </p:nvSpPr>
        <p:spPr/>
        <p:txBody>
          <a:bodyPr/>
          <a:lstStyle/>
          <a:p>
            <a:fld id="{3C9320A5-569E-4927-B4F2-559A69BE424F}" type="datetimeFigureOut">
              <a:rPr lang="es-AR" smtClean="0"/>
              <a:t>20/4/2022</a:t>
            </a:fld>
            <a:endParaRPr lang="es-AR"/>
          </a:p>
        </p:txBody>
      </p:sp>
      <p:sp>
        <p:nvSpPr>
          <p:cNvPr id="5" name="Marcador de pie de página 4">
            <a:extLst>
              <a:ext uri="{FF2B5EF4-FFF2-40B4-BE49-F238E27FC236}">
                <a16:creationId xmlns:a16="http://schemas.microsoft.com/office/drawing/2014/main" id="{22C81C2B-09F3-48D8-8927-DEA326441FB2}"/>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405DB3A4-925F-4559-96AC-9C627AB98E48}"/>
              </a:ext>
            </a:extLst>
          </p:cNvPr>
          <p:cNvSpPr>
            <a:spLocks noGrp="1"/>
          </p:cNvSpPr>
          <p:nvPr>
            <p:ph type="sldNum" sz="quarter" idx="12"/>
          </p:nvPr>
        </p:nvSpPr>
        <p:spPr/>
        <p:txBody>
          <a:bodyPr/>
          <a:lstStyle/>
          <a:p>
            <a:fld id="{CB1BC872-78D2-41A0-A962-CDD2BF26EAF2}" type="slidenum">
              <a:rPr lang="es-AR" smtClean="0"/>
              <a:t>‹Nº›</a:t>
            </a:fld>
            <a:endParaRPr lang="es-AR"/>
          </a:p>
        </p:txBody>
      </p:sp>
    </p:spTree>
    <p:extLst>
      <p:ext uri="{BB962C8B-B14F-4D97-AF65-F5344CB8AC3E}">
        <p14:creationId xmlns:p14="http://schemas.microsoft.com/office/powerpoint/2010/main" val="161882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1DBFB5-6969-44C1-85C6-79FD8DCA0CB9}"/>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365F3D7E-5687-4C19-951C-A79D8AEEF57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2FCF69FD-AC29-4D0E-A7D0-54966253CBF6}"/>
              </a:ext>
            </a:extLst>
          </p:cNvPr>
          <p:cNvSpPr>
            <a:spLocks noGrp="1"/>
          </p:cNvSpPr>
          <p:nvPr>
            <p:ph type="dt" sz="half" idx="10"/>
          </p:nvPr>
        </p:nvSpPr>
        <p:spPr/>
        <p:txBody>
          <a:bodyPr/>
          <a:lstStyle/>
          <a:p>
            <a:fld id="{3C9320A5-569E-4927-B4F2-559A69BE424F}" type="datetimeFigureOut">
              <a:rPr lang="es-AR" smtClean="0"/>
              <a:t>20/4/2022</a:t>
            </a:fld>
            <a:endParaRPr lang="es-AR"/>
          </a:p>
        </p:txBody>
      </p:sp>
      <p:sp>
        <p:nvSpPr>
          <p:cNvPr id="5" name="Marcador de pie de página 4">
            <a:extLst>
              <a:ext uri="{FF2B5EF4-FFF2-40B4-BE49-F238E27FC236}">
                <a16:creationId xmlns:a16="http://schemas.microsoft.com/office/drawing/2014/main" id="{89A5B49D-B7C6-4D87-A30E-8088FC2E42FA}"/>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4F04AAE7-67A5-40B6-9232-67FF4ACB9D33}"/>
              </a:ext>
            </a:extLst>
          </p:cNvPr>
          <p:cNvSpPr>
            <a:spLocks noGrp="1"/>
          </p:cNvSpPr>
          <p:nvPr>
            <p:ph type="sldNum" sz="quarter" idx="12"/>
          </p:nvPr>
        </p:nvSpPr>
        <p:spPr/>
        <p:txBody>
          <a:bodyPr/>
          <a:lstStyle/>
          <a:p>
            <a:fld id="{CB1BC872-78D2-41A0-A962-CDD2BF26EAF2}" type="slidenum">
              <a:rPr lang="es-AR" smtClean="0"/>
              <a:t>‹Nº›</a:t>
            </a:fld>
            <a:endParaRPr lang="es-AR"/>
          </a:p>
        </p:txBody>
      </p:sp>
    </p:spTree>
    <p:extLst>
      <p:ext uri="{BB962C8B-B14F-4D97-AF65-F5344CB8AC3E}">
        <p14:creationId xmlns:p14="http://schemas.microsoft.com/office/powerpoint/2010/main" val="642399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F6FC67-CE1E-454E-B81E-B3B762DA3C05}"/>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3D6F8FA9-0F8B-4330-B764-FF3C7CD4222C}"/>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contenido 3">
            <a:extLst>
              <a:ext uri="{FF2B5EF4-FFF2-40B4-BE49-F238E27FC236}">
                <a16:creationId xmlns:a16="http://schemas.microsoft.com/office/drawing/2014/main" id="{304FBC5C-960A-475B-B569-3E771451B779}"/>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fecha 4">
            <a:extLst>
              <a:ext uri="{FF2B5EF4-FFF2-40B4-BE49-F238E27FC236}">
                <a16:creationId xmlns:a16="http://schemas.microsoft.com/office/drawing/2014/main" id="{889F6380-C9EE-499F-9CDB-338085C9143E}"/>
              </a:ext>
            </a:extLst>
          </p:cNvPr>
          <p:cNvSpPr>
            <a:spLocks noGrp="1"/>
          </p:cNvSpPr>
          <p:nvPr>
            <p:ph type="dt" sz="half" idx="10"/>
          </p:nvPr>
        </p:nvSpPr>
        <p:spPr/>
        <p:txBody>
          <a:bodyPr/>
          <a:lstStyle/>
          <a:p>
            <a:fld id="{3C9320A5-569E-4927-B4F2-559A69BE424F}" type="datetimeFigureOut">
              <a:rPr lang="es-AR" smtClean="0"/>
              <a:t>20/4/2022</a:t>
            </a:fld>
            <a:endParaRPr lang="es-AR"/>
          </a:p>
        </p:txBody>
      </p:sp>
      <p:sp>
        <p:nvSpPr>
          <p:cNvPr id="6" name="Marcador de pie de página 5">
            <a:extLst>
              <a:ext uri="{FF2B5EF4-FFF2-40B4-BE49-F238E27FC236}">
                <a16:creationId xmlns:a16="http://schemas.microsoft.com/office/drawing/2014/main" id="{6C630BAC-7432-4F46-AAD0-FAAEC206E6B9}"/>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6BDDF191-EF03-4E58-BA27-4F1BD44A1D3C}"/>
              </a:ext>
            </a:extLst>
          </p:cNvPr>
          <p:cNvSpPr>
            <a:spLocks noGrp="1"/>
          </p:cNvSpPr>
          <p:nvPr>
            <p:ph type="sldNum" sz="quarter" idx="12"/>
          </p:nvPr>
        </p:nvSpPr>
        <p:spPr/>
        <p:txBody>
          <a:bodyPr/>
          <a:lstStyle/>
          <a:p>
            <a:fld id="{CB1BC872-78D2-41A0-A962-CDD2BF26EAF2}" type="slidenum">
              <a:rPr lang="es-AR" smtClean="0"/>
              <a:t>‹Nº›</a:t>
            </a:fld>
            <a:endParaRPr lang="es-AR"/>
          </a:p>
        </p:txBody>
      </p:sp>
    </p:spTree>
    <p:extLst>
      <p:ext uri="{BB962C8B-B14F-4D97-AF65-F5344CB8AC3E}">
        <p14:creationId xmlns:p14="http://schemas.microsoft.com/office/powerpoint/2010/main" val="2704237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9320E9-DF91-4F88-8538-9F6FCF2A28FC}"/>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49B56BBF-9D71-4370-A539-76F1900DED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778A5335-21E7-45B9-BB5C-33E2C2D9F4C3}"/>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texto 4">
            <a:extLst>
              <a:ext uri="{FF2B5EF4-FFF2-40B4-BE49-F238E27FC236}">
                <a16:creationId xmlns:a16="http://schemas.microsoft.com/office/drawing/2014/main" id="{EFAA7444-5BC3-4318-A67D-D57E5853CC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12CDBB74-1A88-4B56-88FB-61CE39E494D6}"/>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Marcador de fecha 6">
            <a:extLst>
              <a:ext uri="{FF2B5EF4-FFF2-40B4-BE49-F238E27FC236}">
                <a16:creationId xmlns:a16="http://schemas.microsoft.com/office/drawing/2014/main" id="{E6DBAEC6-16FB-47F9-95A2-89D62713E3CA}"/>
              </a:ext>
            </a:extLst>
          </p:cNvPr>
          <p:cNvSpPr>
            <a:spLocks noGrp="1"/>
          </p:cNvSpPr>
          <p:nvPr>
            <p:ph type="dt" sz="half" idx="10"/>
          </p:nvPr>
        </p:nvSpPr>
        <p:spPr/>
        <p:txBody>
          <a:bodyPr/>
          <a:lstStyle/>
          <a:p>
            <a:fld id="{3C9320A5-569E-4927-B4F2-559A69BE424F}" type="datetimeFigureOut">
              <a:rPr lang="es-AR" smtClean="0"/>
              <a:t>20/4/2022</a:t>
            </a:fld>
            <a:endParaRPr lang="es-AR"/>
          </a:p>
        </p:txBody>
      </p:sp>
      <p:sp>
        <p:nvSpPr>
          <p:cNvPr id="8" name="Marcador de pie de página 7">
            <a:extLst>
              <a:ext uri="{FF2B5EF4-FFF2-40B4-BE49-F238E27FC236}">
                <a16:creationId xmlns:a16="http://schemas.microsoft.com/office/drawing/2014/main" id="{EBB414D7-7A78-4987-AD4F-B41DEFAFA1F8}"/>
              </a:ext>
            </a:extLst>
          </p:cNvPr>
          <p:cNvSpPr>
            <a:spLocks noGrp="1"/>
          </p:cNvSpPr>
          <p:nvPr>
            <p:ph type="ftr" sz="quarter" idx="11"/>
          </p:nvPr>
        </p:nvSpPr>
        <p:spPr/>
        <p:txBody>
          <a:bodyPr/>
          <a:lstStyle/>
          <a:p>
            <a:endParaRPr lang="es-AR"/>
          </a:p>
        </p:txBody>
      </p:sp>
      <p:sp>
        <p:nvSpPr>
          <p:cNvPr id="9" name="Marcador de número de diapositiva 8">
            <a:extLst>
              <a:ext uri="{FF2B5EF4-FFF2-40B4-BE49-F238E27FC236}">
                <a16:creationId xmlns:a16="http://schemas.microsoft.com/office/drawing/2014/main" id="{FC52CAC5-50F5-4A09-8884-B52FDEFFCC7A}"/>
              </a:ext>
            </a:extLst>
          </p:cNvPr>
          <p:cNvSpPr>
            <a:spLocks noGrp="1"/>
          </p:cNvSpPr>
          <p:nvPr>
            <p:ph type="sldNum" sz="quarter" idx="12"/>
          </p:nvPr>
        </p:nvSpPr>
        <p:spPr/>
        <p:txBody>
          <a:bodyPr/>
          <a:lstStyle/>
          <a:p>
            <a:fld id="{CB1BC872-78D2-41A0-A962-CDD2BF26EAF2}" type="slidenum">
              <a:rPr lang="es-AR" smtClean="0"/>
              <a:t>‹Nº›</a:t>
            </a:fld>
            <a:endParaRPr lang="es-AR"/>
          </a:p>
        </p:txBody>
      </p:sp>
    </p:spTree>
    <p:extLst>
      <p:ext uri="{BB962C8B-B14F-4D97-AF65-F5344CB8AC3E}">
        <p14:creationId xmlns:p14="http://schemas.microsoft.com/office/powerpoint/2010/main" val="3269622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CD2334-E7BB-4695-AFBB-BF90D80FBA2B}"/>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fecha 2">
            <a:extLst>
              <a:ext uri="{FF2B5EF4-FFF2-40B4-BE49-F238E27FC236}">
                <a16:creationId xmlns:a16="http://schemas.microsoft.com/office/drawing/2014/main" id="{20866FDD-4659-420B-811C-D71F166E83EE}"/>
              </a:ext>
            </a:extLst>
          </p:cNvPr>
          <p:cNvSpPr>
            <a:spLocks noGrp="1"/>
          </p:cNvSpPr>
          <p:nvPr>
            <p:ph type="dt" sz="half" idx="10"/>
          </p:nvPr>
        </p:nvSpPr>
        <p:spPr/>
        <p:txBody>
          <a:bodyPr/>
          <a:lstStyle/>
          <a:p>
            <a:fld id="{3C9320A5-569E-4927-B4F2-559A69BE424F}" type="datetimeFigureOut">
              <a:rPr lang="es-AR" smtClean="0"/>
              <a:t>20/4/2022</a:t>
            </a:fld>
            <a:endParaRPr lang="es-AR"/>
          </a:p>
        </p:txBody>
      </p:sp>
      <p:sp>
        <p:nvSpPr>
          <p:cNvPr id="4" name="Marcador de pie de página 3">
            <a:extLst>
              <a:ext uri="{FF2B5EF4-FFF2-40B4-BE49-F238E27FC236}">
                <a16:creationId xmlns:a16="http://schemas.microsoft.com/office/drawing/2014/main" id="{6D131196-AF92-491D-BE96-4016A8ADEA14}"/>
              </a:ext>
            </a:extLst>
          </p:cNvPr>
          <p:cNvSpPr>
            <a:spLocks noGrp="1"/>
          </p:cNvSpPr>
          <p:nvPr>
            <p:ph type="ftr" sz="quarter" idx="11"/>
          </p:nvPr>
        </p:nvSpPr>
        <p:spPr/>
        <p:txBody>
          <a:bodyPr/>
          <a:lstStyle/>
          <a:p>
            <a:endParaRPr lang="es-AR"/>
          </a:p>
        </p:txBody>
      </p:sp>
      <p:sp>
        <p:nvSpPr>
          <p:cNvPr id="5" name="Marcador de número de diapositiva 4">
            <a:extLst>
              <a:ext uri="{FF2B5EF4-FFF2-40B4-BE49-F238E27FC236}">
                <a16:creationId xmlns:a16="http://schemas.microsoft.com/office/drawing/2014/main" id="{FC21C664-8135-46EB-AD37-D3F1BE769F0F}"/>
              </a:ext>
            </a:extLst>
          </p:cNvPr>
          <p:cNvSpPr>
            <a:spLocks noGrp="1"/>
          </p:cNvSpPr>
          <p:nvPr>
            <p:ph type="sldNum" sz="quarter" idx="12"/>
          </p:nvPr>
        </p:nvSpPr>
        <p:spPr/>
        <p:txBody>
          <a:bodyPr/>
          <a:lstStyle/>
          <a:p>
            <a:fld id="{CB1BC872-78D2-41A0-A962-CDD2BF26EAF2}" type="slidenum">
              <a:rPr lang="es-AR" smtClean="0"/>
              <a:t>‹Nº›</a:t>
            </a:fld>
            <a:endParaRPr lang="es-AR"/>
          </a:p>
        </p:txBody>
      </p:sp>
    </p:spTree>
    <p:extLst>
      <p:ext uri="{BB962C8B-B14F-4D97-AF65-F5344CB8AC3E}">
        <p14:creationId xmlns:p14="http://schemas.microsoft.com/office/powerpoint/2010/main" val="3882461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F168DBC-8A74-403F-8B25-ECC589A7B2A2}"/>
              </a:ext>
            </a:extLst>
          </p:cNvPr>
          <p:cNvSpPr>
            <a:spLocks noGrp="1"/>
          </p:cNvSpPr>
          <p:nvPr>
            <p:ph type="dt" sz="half" idx="10"/>
          </p:nvPr>
        </p:nvSpPr>
        <p:spPr/>
        <p:txBody>
          <a:bodyPr/>
          <a:lstStyle/>
          <a:p>
            <a:fld id="{3C9320A5-569E-4927-B4F2-559A69BE424F}" type="datetimeFigureOut">
              <a:rPr lang="es-AR" smtClean="0"/>
              <a:t>20/4/2022</a:t>
            </a:fld>
            <a:endParaRPr lang="es-AR"/>
          </a:p>
        </p:txBody>
      </p:sp>
      <p:sp>
        <p:nvSpPr>
          <p:cNvPr id="3" name="Marcador de pie de página 2">
            <a:extLst>
              <a:ext uri="{FF2B5EF4-FFF2-40B4-BE49-F238E27FC236}">
                <a16:creationId xmlns:a16="http://schemas.microsoft.com/office/drawing/2014/main" id="{1C9A5BF0-0268-4028-B20C-F91B27D2B93E}"/>
              </a:ext>
            </a:extLst>
          </p:cNvPr>
          <p:cNvSpPr>
            <a:spLocks noGrp="1"/>
          </p:cNvSpPr>
          <p:nvPr>
            <p:ph type="ftr" sz="quarter" idx="11"/>
          </p:nvPr>
        </p:nvSpPr>
        <p:spPr/>
        <p:txBody>
          <a:bodyPr/>
          <a:lstStyle/>
          <a:p>
            <a:endParaRPr lang="es-AR"/>
          </a:p>
        </p:txBody>
      </p:sp>
      <p:sp>
        <p:nvSpPr>
          <p:cNvPr id="4" name="Marcador de número de diapositiva 3">
            <a:extLst>
              <a:ext uri="{FF2B5EF4-FFF2-40B4-BE49-F238E27FC236}">
                <a16:creationId xmlns:a16="http://schemas.microsoft.com/office/drawing/2014/main" id="{1FAE7D5A-7D68-4EEB-BBA2-4646E73C8B96}"/>
              </a:ext>
            </a:extLst>
          </p:cNvPr>
          <p:cNvSpPr>
            <a:spLocks noGrp="1"/>
          </p:cNvSpPr>
          <p:nvPr>
            <p:ph type="sldNum" sz="quarter" idx="12"/>
          </p:nvPr>
        </p:nvSpPr>
        <p:spPr/>
        <p:txBody>
          <a:bodyPr/>
          <a:lstStyle/>
          <a:p>
            <a:fld id="{CB1BC872-78D2-41A0-A962-CDD2BF26EAF2}" type="slidenum">
              <a:rPr lang="es-AR" smtClean="0"/>
              <a:t>‹Nº›</a:t>
            </a:fld>
            <a:endParaRPr lang="es-AR"/>
          </a:p>
        </p:txBody>
      </p:sp>
    </p:spTree>
    <p:extLst>
      <p:ext uri="{BB962C8B-B14F-4D97-AF65-F5344CB8AC3E}">
        <p14:creationId xmlns:p14="http://schemas.microsoft.com/office/powerpoint/2010/main" val="2715563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569662-B84C-48C7-8354-0A6A542F539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F6F24E0F-0F1F-46F6-BAF8-689395E57D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texto 3">
            <a:extLst>
              <a:ext uri="{FF2B5EF4-FFF2-40B4-BE49-F238E27FC236}">
                <a16:creationId xmlns:a16="http://schemas.microsoft.com/office/drawing/2014/main" id="{385539A6-5728-4DCF-B873-022538EB10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67DA458-012D-498A-A6D4-E700C9A33765}"/>
              </a:ext>
            </a:extLst>
          </p:cNvPr>
          <p:cNvSpPr>
            <a:spLocks noGrp="1"/>
          </p:cNvSpPr>
          <p:nvPr>
            <p:ph type="dt" sz="half" idx="10"/>
          </p:nvPr>
        </p:nvSpPr>
        <p:spPr/>
        <p:txBody>
          <a:bodyPr/>
          <a:lstStyle/>
          <a:p>
            <a:fld id="{3C9320A5-569E-4927-B4F2-559A69BE424F}" type="datetimeFigureOut">
              <a:rPr lang="es-AR" smtClean="0"/>
              <a:t>20/4/2022</a:t>
            </a:fld>
            <a:endParaRPr lang="es-AR"/>
          </a:p>
        </p:txBody>
      </p:sp>
      <p:sp>
        <p:nvSpPr>
          <p:cNvPr id="6" name="Marcador de pie de página 5">
            <a:extLst>
              <a:ext uri="{FF2B5EF4-FFF2-40B4-BE49-F238E27FC236}">
                <a16:creationId xmlns:a16="http://schemas.microsoft.com/office/drawing/2014/main" id="{5A07017A-8411-410C-B5E0-2430F2BC35F5}"/>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4988BF3E-293E-4930-ACD3-406637145A1D}"/>
              </a:ext>
            </a:extLst>
          </p:cNvPr>
          <p:cNvSpPr>
            <a:spLocks noGrp="1"/>
          </p:cNvSpPr>
          <p:nvPr>
            <p:ph type="sldNum" sz="quarter" idx="12"/>
          </p:nvPr>
        </p:nvSpPr>
        <p:spPr/>
        <p:txBody>
          <a:bodyPr/>
          <a:lstStyle/>
          <a:p>
            <a:fld id="{CB1BC872-78D2-41A0-A962-CDD2BF26EAF2}" type="slidenum">
              <a:rPr lang="es-AR" smtClean="0"/>
              <a:t>‹Nº›</a:t>
            </a:fld>
            <a:endParaRPr lang="es-AR"/>
          </a:p>
        </p:txBody>
      </p:sp>
    </p:spTree>
    <p:extLst>
      <p:ext uri="{BB962C8B-B14F-4D97-AF65-F5344CB8AC3E}">
        <p14:creationId xmlns:p14="http://schemas.microsoft.com/office/powerpoint/2010/main" val="122610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D67568-3B07-43CC-B73F-053DEBA70FB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posición de imagen 2">
            <a:extLst>
              <a:ext uri="{FF2B5EF4-FFF2-40B4-BE49-F238E27FC236}">
                <a16:creationId xmlns:a16="http://schemas.microsoft.com/office/drawing/2014/main" id="{934196DE-6E7F-4F1B-BD60-157B26D30B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a:extLst>
              <a:ext uri="{FF2B5EF4-FFF2-40B4-BE49-F238E27FC236}">
                <a16:creationId xmlns:a16="http://schemas.microsoft.com/office/drawing/2014/main" id="{58CFCAEF-DBA4-4110-B102-D26EAD45B3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8EF5A21-4B2F-4435-BA0B-A38E0842214B}"/>
              </a:ext>
            </a:extLst>
          </p:cNvPr>
          <p:cNvSpPr>
            <a:spLocks noGrp="1"/>
          </p:cNvSpPr>
          <p:nvPr>
            <p:ph type="dt" sz="half" idx="10"/>
          </p:nvPr>
        </p:nvSpPr>
        <p:spPr/>
        <p:txBody>
          <a:bodyPr/>
          <a:lstStyle/>
          <a:p>
            <a:fld id="{3C9320A5-569E-4927-B4F2-559A69BE424F}" type="datetimeFigureOut">
              <a:rPr lang="es-AR" smtClean="0"/>
              <a:t>20/4/2022</a:t>
            </a:fld>
            <a:endParaRPr lang="es-AR"/>
          </a:p>
        </p:txBody>
      </p:sp>
      <p:sp>
        <p:nvSpPr>
          <p:cNvPr id="6" name="Marcador de pie de página 5">
            <a:extLst>
              <a:ext uri="{FF2B5EF4-FFF2-40B4-BE49-F238E27FC236}">
                <a16:creationId xmlns:a16="http://schemas.microsoft.com/office/drawing/2014/main" id="{ADD0438A-D9D1-4D97-BDE8-92203CBE4BBC}"/>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AB5B2386-58CE-4D05-A9EA-8A72C4349B08}"/>
              </a:ext>
            </a:extLst>
          </p:cNvPr>
          <p:cNvSpPr>
            <a:spLocks noGrp="1"/>
          </p:cNvSpPr>
          <p:nvPr>
            <p:ph type="sldNum" sz="quarter" idx="12"/>
          </p:nvPr>
        </p:nvSpPr>
        <p:spPr/>
        <p:txBody>
          <a:bodyPr/>
          <a:lstStyle/>
          <a:p>
            <a:fld id="{CB1BC872-78D2-41A0-A962-CDD2BF26EAF2}" type="slidenum">
              <a:rPr lang="es-AR" smtClean="0"/>
              <a:t>‹Nº›</a:t>
            </a:fld>
            <a:endParaRPr lang="es-AR"/>
          </a:p>
        </p:txBody>
      </p:sp>
    </p:spTree>
    <p:extLst>
      <p:ext uri="{BB962C8B-B14F-4D97-AF65-F5344CB8AC3E}">
        <p14:creationId xmlns:p14="http://schemas.microsoft.com/office/powerpoint/2010/main" val="2301633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6B09467-A128-4EA4-817D-32CD852CFA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D4A572B1-9975-488B-AA80-C1AD4F2EDF2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30F276D4-958B-42CE-8923-928528021B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9320A5-569E-4927-B4F2-559A69BE424F}" type="datetimeFigureOut">
              <a:rPr lang="es-AR" smtClean="0"/>
              <a:t>20/4/2022</a:t>
            </a:fld>
            <a:endParaRPr lang="es-AR"/>
          </a:p>
        </p:txBody>
      </p:sp>
      <p:sp>
        <p:nvSpPr>
          <p:cNvPr id="5" name="Marcador de pie de página 4">
            <a:extLst>
              <a:ext uri="{FF2B5EF4-FFF2-40B4-BE49-F238E27FC236}">
                <a16:creationId xmlns:a16="http://schemas.microsoft.com/office/drawing/2014/main" id="{B456AD37-E901-4ACC-969F-4BEA0734C2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Marcador de número de diapositiva 5">
            <a:extLst>
              <a:ext uri="{FF2B5EF4-FFF2-40B4-BE49-F238E27FC236}">
                <a16:creationId xmlns:a16="http://schemas.microsoft.com/office/drawing/2014/main" id="{5DD8B619-598D-448D-A05A-EDAF7FDC10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1BC872-78D2-41A0-A962-CDD2BF26EAF2}" type="slidenum">
              <a:rPr lang="es-AR" smtClean="0"/>
              <a:t>‹Nº›</a:t>
            </a:fld>
            <a:endParaRPr lang="es-AR"/>
          </a:p>
        </p:txBody>
      </p:sp>
    </p:spTree>
    <p:extLst>
      <p:ext uri="{BB962C8B-B14F-4D97-AF65-F5344CB8AC3E}">
        <p14:creationId xmlns:p14="http://schemas.microsoft.com/office/powerpoint/2010/main" val="775952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EDD119B-6BFA-4C3F-90CE-97DAFD604E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lumMod val="75000"/>
              <a:lumOff val="25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ADE7BB00-3D48-4956-9641-428631AA0552}"/>
              </a:ext>
            </a:extLst>
          </p:cNvPr>
          <p:cNvSpPr>
            <a:spLocks noGrp="1"/>
          </p:cNvSpPr>
          <p:nvPr>
            <p:ph type="ctrTitle"/>
          </p:nvPr>
        </p:nvSpPr>
        <p:spPr>
          <a:xfrm>
            <a:off x="4380588" y="965199"/>
            <a:ext cx="6766078" cy="4927601"/>
          </a:xfrm>
        </p:spPr>
        <p:txBody>
          <a:bodyPr anchor="ctr">
            <a:normAutofit fontScale="90000"/>
          </a:bodyPr>
          <a:lstStyle/>
          <a:p>
            <a:pPr algn="l">
              <a:lnSpc>
                <a:spcPct val="150000"/>
              </a:lnSpc>
            </a:pPr>
            <a:r>
              <a:rPr lang="es-AR" sz="3200" dirty="0">
                <a:solidFill>
                  <a:schemeClr val="bg1"/>
                </a:solidFill>
              </a:rPr>
              <a:t>Ley 23.179 (27/5/85)</a:t>
            </a:r>
            <a:br>
              <a:rPr lang="es-AR" sz="3200" dirty="0">
                <a:solidFill>
                  <a:schemeClr val="bg1"/>
                </a:solidFill>
              </a:rPr>
            </a:br>
            <a:r>
              <a:rPr lang="es-AR" sz="3200" dirty="0">
                <a:solidFill>
                  <a:schemeClr val="bg1"/>
                </a:solidFill>
              </a:rPr>
              <a:t>APRUEBA LA CONVENCION SOBRE LA ELIMINACION DE TODAS LAS FORMAS DE DISCRIMINACION CONTRA LA MUJER  aprobada por Res 34/180  de la Asamblea General de  Naciones Unidas del 18/12/1979 y suscripta por nuestro país el 17/7/1980.</a:t>
            </a:r>
            <a:br>
              <a:rPr lang="es-AR" sz="3200" dirty="0">
                <a:solidFill>
                  <a:schemeClr val="bg1"/>
                </a:solidFill>
              </a:rPr>
            </a:br>
            <a:endParaRPr lang="es-AR" sz="3200" dirty="0">
              <a:solidFill>
                <a:schemeClr val="bg1"/>
              </a:solidFill>
            </a:endParaRPr>
          </a:p>
        </p:txBody>
      </p:sp>
      <p:sp>
        <p:nvSpPr>
          <p:cNvPr id="3" name="Subtítulo 2">
            <a:extLst>
              <a:ext uri="{FF2B5EF4-FFF2-40B4-BE49-F238E27FC236}">
                <a16:creationId xmlns:a16="http://schemas.microsoft.com/office/drawing/2014/main" id="{550CD8D0-01A8-4346-A9F1-8E2F424A54F2}"/>
              </a:ext>
            </a:extLst>
          </p:cNvPr>
          <p:cNvSpPr>
            <a:spLocks noGrp="1"/>
          </p:cNvSpPr>
          <p:nvPr>
            <p:ph type="subTitle" idx="1"/>
          </p:nvPr>
        </p:nvSpPr>
        <p:spPr>
          <a:xfrm>
            <a:off x="1023257" y="965198"/>
            <a:ext cx="2707937" cy="4927602"/>
          </a:xfrm>
        </p:spPr>
        <p:txBody>
          <a:bodyPr anchor="ctr">
            <a:normAutofit/>
          </a:bodyPr>
          <a:lstStyle/>
          <a:p>
            <a:pPr algn="r"/>
            <a:r>
              <a:rPr lang="es-AR" sz="3200" dirty="0">
                <a:solidFill>
                  <a:srgbClr val="FFC000"/>
                </a:solidFill>
              </a:rPr>
              <a:t>MARCO  LEGAL</a:t>
            </a:r>
          </a:p>
        </p:txBody>
      </p:sp>
      <p:cxnSp>
        <p:nvCxnSpPr>
          <p:cNvPr id="17" name="Straight Connector 16">
            <a:extLst>
              <a:ext uri="{FF2B5EF4-FFF2-40B4-BE49-F238E27FC236}">
                <a16:creationId xmlns:a16="http://schemas.microsoft.com/office/drawing/2014/main" id="{DC1572D0-F0FD-4D84-8F82-DC59140EB9B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891" y="2057399"/>
            <a:ext cx="0" cy="2743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14716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a:extLst>
              <a:ext uri="{FF2B5EF4-FFF2-40B4-BE49-F238E27FC236}">
                <a16:creationId xmlns:a16="http://schemas.microsoft.com/office/drawing/2014/main" id="{64E585EA-75FD-4025-8270-F66A58A15C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Marcador de contenido 2">
            <a:extLst>
              <a:ext uri="{FF2B5EF4-FFF2-40B4-BE49-F238E27FC236}">
                <a16:creationId xmlns:a16="http://schemas.microsoft.com/office/drawing/2014/main" id="{2C117F78-926B-406D-89B6-6208762E3F50}"/>
              </a:ext>
            </a:extLst>
          </p:cNvPr>
          <p:cNvSpPr>
            <a:spLocks noGrp="1"/>
          </p:cNvSpPr>
          <p:nvPr>
            <p:ph idx="1"/>
          </p:nvPr>
        </p:nvSpPr>
        <p:spPr>
          <a:xfrm>
            <a:off x="838201" y="251791"/>
            <a:ext cx="10515598" cy="6135757"/>
          </a:xfrm>
        </p:spPr>
        <p:txBody>
          <a:bodyPr>
            <a:normAutofit/>
          </a:bodyPr>
          <a:lstStyle/>
          <a:p>
            <a:pPr marL="381000" marR="381000" algn="just">
              <a:spcBef>
                <a:spcPts val="750"/>
              </a:spcBef>
              <a:spcAft>
                <a:spcPts val="1500"/>
              </a:spcAft>
            </a:pPr>
            <a:r>
              <a:rPr lang="es-AR" sz="2200" dirty="0">
                <a:solidFill>
                  <a:srgbClr val="FFFFFF"/>
                </a:solidFill>
                <a:effectLst/>
                <a:ea typeface="Times New Roman" panose="02020603050405020304" pitchFamily="18" charset="0"/>
              </a:rPr>
              <a:t>c) Violencia laboral contra las mujeres: aquella que discrimina a las mujeres en los ámbitos de trabajo públicos o privados y que obstaculiza su acceso al empleo, contratación, ascenso, estabilidad o permanencia en el mismo, exigiendo requisitos sobre estado civil, maternidad, edad, apariencia física o la realización de test de embarazo. Constituye también violencia contra las mujeres en el ámbito laboral quebrantar el derecho de igual remuneración por igual tarea o función. Asimismo, incluye el hostigamiento psicológico en forma sistemática sobre una determinada trabajadora con el fin de lograr su exclusión laboral;</a:t>
            </a:r>
          </a:p>
          <a:p>
            <a:pPr marL="381000" marR="381000" algn="just">
              <a:spcBef>
                <a:spcPts val="750"/>
              </a:spcBef>
              <a:spcAft>
                <a:spcPts val="1500"/>
              </a:spcAft>
            </a:pPr>
            <a:r>
              <a:rPr lang="es-AR" sz="2200" dirty="0">
                <a:solidFill>
                  <a:srgbClr val="FFFFFF"/>
                </a:solidFill>
                <a:effectLst/>
                <a:ea typeface="Times New Roman" panose="02020603050405020304" pitchFamily="18" charset="0"/>
              </a:rPr>
              <a:t>d) Violencia contra la libertad reproductiva: aquella que vulnere el derecho de las mujeres a decidir libre y responsablemente el número de embarazos o el intervalo entre los nacimientos, de conformidad con la Ley 25.673 de Creación del Programa Nacional de Salud Sexual y Procreación Responsable;</a:t>
            </a:r>
          </a:p>
          <a:p>
            <a:pPr marL="381000" marR="381000" algn="just">
              <a:spcBef>
                <a:spcPts val="750"/>
              </a:spcBef>
              <a:spcAft>
                <a:spcPts val="1500"/>
              </a:spcAft>
            </a:pPr>
            <a:r>
              <a:rPr lang="es-AR" sz="2200" dirty="0">
                <a:solidFill>
                  <a:srgbClr val="FFFFFF"/>
                </a:solidFill>
                <a:effectLst/>
                <a:ea typeface="Times New Roman" panose="02020603050405020304" pitchFamily="18" charset="0"/>
              </a:rPr>
              <a:t>e) Violencia obstétrica: aquella que ejerce el personal de salud sobre el cuerpo y los procesos reproductivos de las mujeres, expresada en un trato deshumanizado, un abuso de medicalización y patologización de los procesos naturales, de conformidad con la Ley 25.929.</a:t>
            </a:r>
          </a:p>
          <a:p>
            <a:endParaRPr lang="es-AR" sz="1100" dirty="0">
              <a:solidFill>
                <a:srgbClr val="FFFFFF"/>
              </a:solidFill>
            </a:endParaRPr>
          </a:p>
        </p:txBody>
      </p:sp>
    </p:spTree>
    <p:extLst>
      <p:ext uri="{BB962C8B-B14F-4D97-AF65-F5344CB8AC3E}">
        <p14:creationId xmlns:p14="http://schemas.microsoft.com/office/powerpoint/2010/main" val="3468955710"/>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13" name="Rectangle 7">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a:extLst>
              <a:ext uri="{FF2B5EF4-FFF2-40B4-BE49-F238E27FC236}">
                <a16:creationId xmlns:a16="http://schemas.microsoft.com/office/drawing/2014/main" id="{64E585EA-75FD-4025-8270-F66A58A15C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Marcador de contenido 2">
            <a:extLst>
              <a:ext uri="{FF2B5EF4-FFF2-40B4-BE49-F238E27FC236}">
                <a16:creationId xmlns:a16="http://schemas.microsoft.com/office/drawing/2014/main" id="{1B7A80B6-20F9-43A1-8322-A7A741688B6E}"/>
              </a:ext>
            </a:extLst>
          </p:cNvPr>
          <p:cNvSpPr>
            <a:spLocks noGrp="1"/>
          </p:cNvSpPr>
          <p:nvPr>
            <p:ph idx="1"/>
          </p:nvPr>
        </p:nvSpPr>
        <p:spPr>
          <a:xfrm>
            <a:off x="838201" y="901149"/>
            <a:ext cx="10515598" cy="5275814"/>
          </a:xfrm>
        </p:spPr>
        <p:txBody>
          <a:bodyPr>
            <a:noAutofit/>
          </a:bodyPr>
          <a:lstStyle/>
          <a:p>
            <a:r>
              <a:rPr lang="es-AR" sz="2400" dirty="0">
                <a:solidFill>
                  <a:srgbClr val="FFFFFF"/>
                </a:solidFill>
                <a:effectLst/>
                <a:ea typeface="Times New Roman" panose="02020603050405020304" pitchFamily="18" charset="0"/>
              </a:rPr>
              <a:t>f) Violencia mediática contra las mujeres: aquella publicación o difusión de mensajes e imágenes estereotipados a través de cualquier medio masivo de comunicación, que de manera directa o indirecta promueva la explotación de mujeres o sus imágenes, injurie, difame, discrimine, deshonre, humille o atente contra la dignidad de las mujeres, como así también la utilización de mujeres, adolescentes y niñas en mensajes e imágenes pornográficas, legitimando la desigualdad de trato o construya patrones socioculturales reproductores de la desigualdad o generadores de violencia contra las mujeres.</a:t>
            </a:r>
          </a:p>
          <a:p>
            <a:pPr marL="0" indent="0">
              <a:buNone/>
            </a:pPr>
            <a:endParaRPr lang="es-AR" sz="2400" dirty="0">
              <a:solidFill>
                <a:srgbClr val="FFFFFF"/>
              </a:solidFill>
            </a:endParaRPr>
          </a:p>
          <a:p>
            <a:pPr marL="0" indent="0">
              <a:buNone/>
            </a:pPr>
            <a:endParaRPr lang="es-AR" sz="2400" dirty="0">
              <a:solidFill>
                <a:srgbClr val="FFFFFF"/>
              </a:solidFill>
            </a:endParaRPr>
          </a:p>
          <a:p>
            <a:r>
              <a:rPr lang="es-AR" sz="2400" dirty="0">
                <a:solidFill>
                  <a:srgbClr val="FFFFFF"/>
                </a:solidFill>
              </a:rPr>
              <a:t>Ley provincial 9262  que adhiere a la Ley 26.485.</a:t>
            </a:r>
          </a:p>
          <a:p>
            <a:r>
              <a:rPr lang="es-AR" sz="2400" dirty="0">
                <a:solidFill>
                  <a:srgbClr val="FFFFFF"/>
                </a:solidFill>
              </a:rPr>
              <a:t>Los jueces tenemos el imperativo constitucional y supranacional de hacer efectiva la igualdad (arts. 16 y 75 inc.22 Constitución Nacional.</a:t>
            </a:r>
          </a:p>
        </p:txBody>
      </p:sp>
    </p:spTree>
    <p:extLst>
      <p:ext uri="{BB962C8B-B14F-4D97-AF65-F5344CB8AC3E}">
        <p14:creationId xmlns:p14="http://schemas.microsoft.com/office/powerpoint/2010/main" val="467231866"/>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1D7179B-FF7C-482F-B3D9-2BE9ED1139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210300" cy="6858000"/>
          </a:xfrm>
          <a:custGeom>
            <a:avLst/>
            <a:gdLst>
              <a:gd name="connsiteX0" fmla="*/ 0 w 6210300"/>
              <a:gd name="connsiteY0" fmla="*/ 0 h 6858000"/>
              <a:gd name="connsiteX1" fmla="*/ 2628900 w 6210300"/>
              <a:gd name="connsiteY1" fmla="*/ 0 h 6858000"/>
              <a:gd name="connsiteX2" fmla="*/ 3034146 w 6210300"/>
              <a:gd name="connsiteY2" fmla="*/ 0 h 6858000"/>
              <a:gd name="connsiteX3" fmla="*/ 6210300 w 6210300"/>
              <a:gd name="connsiteY3" fmla="*/ 6858000 h 6858000"/>
              <a:gd name="connsiteX4" fmla="*/ 2628900 w 6210300"/>
              <a:gd name="connsiteY4" fmla="*/ 6858000 h 6858000"/>
              <a:gd name="connsiteX5" fmla="*/ 0 w 6210300"/>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10300" h="6858000">
                <a:moveTo>
                  <a:pt x="0" y="0"/>
                </a:moveTo>
                <a:lnTo>
                  <a:pt x="2628900" y="0"/>
                </a:lnTo>
                <a:lnTo>
                  <a:pt x="3034146" y="0"/>
                </a:lnTo>
                <a:lnTo>
                  <a:pt x="6210300" y="6858000"/>
                </a:lnTo>
                <a:lnTo>
                  <a:pt x="26289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A4BDF1ED-0290-4FEE-AFB1-3012DD1D32A3}"/>
              </a:ext>
            </a:extLst>
          </p:cNvPr>
          <p:cNvSpPr>
            <a:spLocks noGrp="1"/>
          </p:cNvSpPr>
          <p:nvPr>
            <p:ph type="title"/>
          </p:nvPr>
        </p:nvSpPr>
        <p:spPr>
          <a:xfrm>
            <a:off x="833002" y="365125"/>
            <a:ext cx="3973667" cy="5811837"/>
          </a:xfrm>
        </p:spPr>
        <p:txBody>
          <a:bodyPr>
            <a:normAutofit/>
          </a:bodyPr>
          <a:lstStyle/>
          <a:p>
            <a:r>
              <a:rPr lang="es-AR">
                <a:solidFill>
                  <a:srgbClr val="FFFFFF"/>
                </a:solidFill>
              </a:rPr>
              <a:t>Juzgar con perspectiva de género </a:t>
            </a:r>
          </a:p>
        </p:txBody>
      </p:sp>
      <p:sp>
        <p:nvSpPr>
          <p:cNvPr id="3" name="Marcador de contenido 2">
            <a:extLst>
              <a:ext uri="{FF2B5EF4-FFF2-40B4-BE49-F238E27FC236}">
                <a16:creationId xmlns:a16="http://schemas.microsoft.com/office/drawing/2014/main" id="{B068370B-C93F-4C7F-A451-96416AE0F386}"/>
              </a:ext>
            </a:extLst>
          </p:cNvPr>
          <p:cNvSpPr>
            <a:spLocks noGrp="1"/>
          </p:cNvSpPr>
          <p:nvPr>
            <p:ph idx="1"/>
          </p:nvPr>
        </p:nvSpPr>
        <p:spPr>
          <a:xfrm>
            <a:off x="5356927" y="365125"/>
            <a:ext cx="5996871" cy="5811837"/>
          </a:xfrm>
        </p:spPr>
        <p:txBody>
          <a:bodyPr anchor="ctr">
            <a:normAutofit/>
          </a:bodyPr>
          <a:lstStyle/>
          <a:p>
            <a:pPr algn="just"/>
            <a:r>
              <a:rPr lang="es-AR" sz="2400" dirty="0">
                <a:solidFill>
                  <a:srgbClr val="FFFFFF"/>
                </a:solidFill>
              </a:rPr>
              <a:t>Es hacer realidad el derecho fundamental a la igualdad. Cuando se habla del “deber de los jueces de juzgar con perspectiva de género” se hace referencia a una especial manera de juzgar los casos concretos sometidos a la jurisdicción de los tribunales que tengan debidamente en cuenta la cuestión de género a la luz de las normas vigentes y en especial los tratados internacionales propios de la materia. Se destaca la CEDAW /ONU/1979, la Convención Interamericana para Prevenir, Sancionar y Erradicar la Violencia contra la Mujer (Convención de Belém Do Pará y en el derecho interno ley 26.485.    </a:t>
            </a:r>
          </a:p>
        </p:txBody>
      </p:sp>
    </p:spTree>
    <p:extLst>
      <p:ext uri="{BB962C8B-B14F-4D97-AF65-F5344CB8AC3E}">
        <p14:creationId xmlns:p14="http://schemas.microsoft.com/office/powerpoint/2010/main" val="861804171"/>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1D7179B-FF7C-482F-B3D9-2BE9ED1139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210300" cy="6858000"/>
          </a:xfrm>
          <a:custGeom>
            <a:avLst/>
            <a:gdLst>
              <a:gd name="connsiteX0" fmla="*/ 0 w 6210300"/>
              <a:gd name="connsiteY0" fmla="*/ 0 h 6858000"/>
              <a:gd name="connsiteX1" fmla="*/ 2628900 w 6210300"/>
              <a:gd name="connsiteY1" fmla="*/ 0 h 6858000"/>
              <a:gd name="connsiteX2" fmla="*/ 3034146 w 6210300"/>
              <a:gd name="connsiteY2" fmla="*/ 0 h 6858000"/>
              <a:gd name="connsiteX3" fmla="*/ 6210300 w 6210300"/>
              <a:gd name="connsiteY3" fmla="*/ 6858000 h 6858000"/>
              <a:gd name="connsiteX4" fmla="*/ 2628900 w 6210300"/>
              <a:gd name="connsiteY4" fmla="*/ 6858000 h 6858000"/>
              <a:gd name="connsiteX5" fmla="*/ 0 w 6210300"/>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10300" h="6858000">
                <a:moveTo>
                  <a:pt x="0" y="0"/>
                </a:moveTo>
                <a:lnTo>
                  <a:pt x="2628900" y="0"/>
                </a:lnTo>
                <a:lnTo>
                  <a:pt x="3034146" y="0"/>
                </a:lnTo>
                <a:lnTo>
                  <a:pt x="6210300" y="6858000"/>
                </a:lnTo>
                <a:lnTo>
                  <a:pt x="26289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A6F92864-D909-4995-B021-CCF87D321220}"/>
              </a:ext>
            </a:extLst>
          </p:cNvPr>
          <p:cNvSpPr>
            <a:spLocks noGrp="1"/>
          </p:cNvSpPr>
          <p:nvPr>
            <p:ph type="title"/>
          </p:nvPr>
        </p:nvSpPr>
        <p:spPr>
          <a:xfrm>
            <a:off x="833002" y="365125"/>
            <a:ext cx="3973667" cy="5811837"/>
          </a:xfrm>
        </p:spPr>
        <p:txBody>
          <a:bodyPr>
            <a:normAutofit/>
          </a:bodyPr>
          <a:lstStyle/>
          <a:p>
            <a:r>
              <a:rPr lang="es-AR" sz="3200" dirty="0">
                <a:solidFill>
                  <a:srgbClr val="FFFFFF"/>
                </a:solidFill>
              </a:rPr>
              <a:t>Deben contemplarse además los estándares internacionales que la OM de la CSJN ha sistematizado y organizado en 10 categorías</a:t>
            </a:r>
          </a:p>
        </p:txBody>
      </p:sp>
      <p:sp>
        <p:nvSpPr>
          <p:cNvPr id="3" name="Marcador de contenido 2">
            <a:extLst>
              <a:ext uri="{FF2B5EF4-FFF2-40B4-BE49-F238E27FC236}">
                <a16:creationId xmlns:a16="http://schemas.microsoft.com/office/drawing/2014/main" id="{B351F048-82BA-408C-8EAD-39910F23B52C}"/>
              </a:ext>
            </a:extLst>
          </p:cNvPr>
          <p:cNvSpPr>
            <a:spLocks noGrp="1"/>
          </p:cNvSpPr>
          <p:nvPr>
            <p:ph idx="1"/>
          </p:nvPr>
        </p:nvSpPr>
        <p:spPr>
          <a:xfrm>
            <a:off x="5362127" y="365125"/>
            <a:ext cx="5996871" cy="5968131"/>
          </a:xfrm>
        </p:spPr>
        <p:txBody>
          <a:bodyPr anchor="ctr">
            <a:noAutofit/>
          </a:bodyPr>
          <a:lstStyle/>
          <a:p>
            <a:r>
              <a:rPr lang="es-AR" dirty="0">
                <a:solidFill>
                  <a:srgbClr val="FFFFFF"/>
                </a:solidFill>
              </a:rPr>
              <a:t>Derecho a la vida sin violencia</a:t>
            </a:r>
          </a:p>
          <a:p>
            <a:r>
              <a:rPr lang="es-AR" dirty="0">
                <a:solidFill>
                  <a:srgbClr val="FFFFFF"/>
                </a:solidFill>
              </a:rPr>
              <a:t>Derecho de las mujeres en situación de vulnerabilidad</a:t>
            </a:r>
          </a:p>
          <a:p>
            <a:r>
              <a:rPr lang="es-AR" dirty="0">
                <a:solidFill>
                  <a:srgbClr val="FFFFFF"/>
                </a:solidFill>
              </a:rPr>
              <a:t>Derecho a la tutela jurídica efectiva</a:t>
            </a:r>
          </a:p>
          <a:p>
            <a:r>
              <a:rPr lang="es-AR" dirty="0">
                <a:solidFill>
                  <a:srgbClr val="FFFFFF"/>
                </a:solidFill>
              </a:rPr>
              <a:t>Derecho políticos</a:t>
            </a:r>
          </a:p>
          <a:p>
            <a:r>
              <a:rPr lang="es-AR" dirty="0">
                <a:solidFill>
                  <a:srgbClr val="FFFFFF"/>
                </a:solidFill>
              </a:rPr>
              <a:t>Derecho a la no discriminación</a:t>
            </a:r>
          </a:p>
          <a:p>
            <a:r>
              <a:rPr lang="es-AR" dirty="0">
                <a:solidFill>
                  <a:srgbClr val="FFFFFF"/>
                </a:solidFill>
              </a:rPr>
              <a:t>Derecho a la educación, cultura y vida social</a:t>
            </a:r>
          </a:p>
          <a:p>
            <a:r>
              <a:rPr lang="es-AR" dirty="0">
                <a:solidFill>
                  <a:srgbClr val="FFFFFF"/>
                </a:solidFill>
              </a:rPr>
              <a:t>Derechos sexuales, reproductivos y a la salud</a:t>
            </a:r>
          </a:p>
          <a:p>
            <a:r>
              <a:rPr lang="es-AR" dirty="0">
                <a:solidFill>
                  <a:srgbClr val="FFFFFF"/>
                </a:solidFill>
              </a:rPr>
              <a:t>Derechos civiles y patrimoniales</a:t>
            </a:r>
          </a:p>
          <a:p>
            <a:r>
              <a:rPr lang="es-AR" dirty="0">
                <a:solidFill>
                  <a:srgbClr val="FFFFFF"/>
                </a:solidFill>
              </a:rPr>
              <a:t>Derecho a la no discriminación en familia</a:t>
            </a:r>
          </a:p>
        </p:txBody>
      </p:sp>
    </p:spTree>
    <p:extLst>
      <p:ext uri="{BB962C8B-B14F-4D97-AF65-F5344CB8AC3E}">
        <p14:creationId xmlns:p14="http://schemas.microsoft.com/office/powerpoint/2010/main" val="3193452166"/>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a:extLst>
              <a:ext uri="{FF2B5EF4-FFF2-40B4-BE49-F238E27FC236}">
                <a16:creationId xmlns:a16="http://schemas.microsoft.com/office/drawing/2014/main" id="{64E585EA-75FD-4025-8270-F66A58A15C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Marcador de contenido 2">
            <a:extLst>
              <a:ext uri="{FF2B5EF4-FFF2-40B4-BE49-F238E27FC236}">
                <a16:creationId xmlns:a16="http://schemas.microsoft.com/office/drawing/2014/main" id="{196BF8C6-F125-45D6-8F7F-C57F144A8260}"/>
              </a:ext>
            </a:extLst>
          </p:cNvPr>
          <p:cNvSpPr>
            <a:spLocks noGrp="1"/>
          </p:cNvSpPr>
          <p:nvPr>
            <p:ph idx="1"/>
          </p:nvPr>
        </p:nvSpPr>
        <p:spPr>
          <a:xfrm>
            <a:off x="838201" y="940905"/>
            <a:ext cx="10515598" cy="5236058"/>
          </a:xfrm>
        </p:spPr>
        <p:txBody>
          <a:bodyPr>
            <a:normAutofit/>
          </a:bodyPr>
          <a:lstStyle/>
          <a:p>
            <a:pPr algn="just"/>
            <a:r>
              <a:rPr lang="es-AR" dirty="0">
                <a:solidFill>
                  <a:srgbClr val="FFFFFF"/>
                </a:solidFill>
              </a:rPr>
              <a:t>Estas guías deben ser contempladas por la totalidad de los operadores del derecho a la hora de asesorar, litigar y juzgar los casos sometidos a su análisis.</a:t>
            </a:r>
          </a:p>
          <a:p>
            <a:pPr algn="just"/>
            <a:r>
              <a:rPr lang="es-AR" dirty="0">
                <a:solidFill>
                  <a:srgbClr val="FFFFFF"/>
                </a:solidFill>
              </a:rPr>
              <a:t>Juzgar con perspectiva de género permite transformar las prácticas de aplicación e interpretación del derecho y actuar de una manera global sobre el conflicto jurídico. Permite actuar sobre las personas, sobre los hechos y sobre la norma jurídica, aplicando una visión crítica sobre la realidad.</a:t>
            </a:r>
          </a:p>
          <a:p>
            <a:pPr algn="just"/>
            <a:r>
              <a:rPr lang="es-AR" dirty="0">
                <a:solidFill>
                  <a:srgbClr val="FFFFFF"/>
                </a:solidFill>
              </a:rPr>
              <a:t>La realidad nos muestra la necesidad de juzgar con perspectiva de género en todos los ámbitos del derecho para poner de relieve la transversalidad del tema.</a:t>
            </a:r>
          </a:p>
        </p:txBody>
      </p:sp>
    </p:spTree>
    <p:extLst>
      <p:ext uri="{BB962C8B-B14F-4D97-AF65-F5344CB8AC3E}">
        <p14:creationId xmlns:p14="http://schemas.microsoft.com/office/powerpoint/2010/main" val="2507688162"/>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a:extLst>
              <a:ext uri="{FF2B5EF4-FFF2-40B4-BE49-F238E27FC236}">
                <a16:creationId xmlns:a16="http://schemas.microsoft.com/office/drawing/2014/main" id="{64E585EA-75FD-4025-8270-F66A58A15C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Marcador de contenido 2">
            <a:extLst>
              <a:ext uri="{FF2B5EF4-FFF2-40B4-BE49-F238E27FC236}">
                <a16:creationId xmlns:a16="http://schemas.microsoft.com/office/drawing/2014/main" id="{707D3470-8978-443E-819C-D8F59734BAA5}"/>
              </a:ext>
            </a:extLst>
          </p:cNvPr>
          <p:cNvSpPr>
            <a:spLocks noGrp="1"/>
          </p:cNvSpPr>
          <p:nvPr>
            <p:ph idx="1"/>
          </p:nvPr>
        </p:nvSpPr>
        <p:spPr>
          <a:xfrm>
            <a:off x="838201" y="609601"/>
            <a:ext cx="10515598" cy="5567362"/>
          </a:xfrm>
        </p:spPr>
        <p:txBody>
          <a:bodyPr>
            <a:normAutofit/>
          </a:bodyPr>
          <a:lstStyle/>
          <a:p>
            <a:r>
              <a:rPr lang="es-AR" dirty="0">
                <a:solidFill>
                  <a:srgbClr val="FFFFFF"/>
                </a:solidFill>
              </a:rPr>
              <a:t>Juzgar con perspectiva de género implica dilucidar la prueba y valorarla de forma diferente a efectos de romper esa desigualdad.</a:t>
            </a:r>
          </a:p>
          <a:p>
            <a:r>
              <a:rPr lang="es-AR" dirty="0">
                <a:solidFill>
                  <a:srgbClr val="FFFFFF"/>
                </a:solidFill>
              </a:rPr>
              <a:t>Amplitud probatoria para acreditar los hechos denunciados, teniendo en cuenta las circunstancias especiales en las que se desarrollan los actos de violencia y quienes son sus naturales testigos (art.16)</a:t>
            </a:r>
          </a:p>
          <a:p>
            <a:r>
              <a:rPr lang="es-AR" dirty="0">
                <a:solidFill>
                  <a:srgbClr val="FFFFFF"/>
                </a:solidFill>
              </a:rPr>
              <a:t>Regirá el principio de amplia libertad probatoria para acreditar los hechos denunciados evaluándose las pruebas ofrecidas con el principio de la sana critica.</a:t>
            </a:r>
          </a:p>
          <a:p>
            <a:r>
              <a:rPr lang="es-AR" dirty="0">
                <a:solidFill>
                  <a:srgbClr val="FFFFFF"/>
                </a:solidFill>
              </a:rPr>
              <a:t>Se considerarán las presunciones que contribuyan a la demostración de los hechos, siempre que sean indicios graves, precisos y concordantes.</a:t>
            </a:r>
          </a:p>
        </p:txBody>
      </p:sp>
    </p:spTree>
    <p:extLst>
      <p:ext uri="{BB962C8B-B14F-4D97-AF65-F5344CB8AC3E}">
        <p14:creationId xmlns:p14="http://schemas.microsoft.com/office/powerpoint/2010/main" val="1153130287"/>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16" name="Rectangle 7">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1">
            <a:extLst>
              <a:ext uri="{FF2B5EF4-FFF2-40B4-BE49-F238E27FC236}">
                <a16:creationId xmlns:a16="http://schemas.microsoft.com/office/drawing/2014/main" id="{64E585EA-75FD-4025-8270-F66A58A15C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Marcador de contenido 2">
            <a:extLst>
              <a:ext uri="{FF2B5EF4-FFF2-40B4-BE49-F238E27FC236}">
                <a16:creationId xmlns:a16="http://schemas.microsoft.com/office/drawing/2014/main" id="{74B99668-0129-41D0-9B43-406195682ED6}"/>
              </a:ext>
            </a:extLst>
          </p:cNvPr>
          <p:cNvSpPr>
            <a:spLocks noGrp="1"/>
          </p:cNvSpPr>
          <p:nvPr>
            <p:ph idx="1"/>
          </p:nvPr>
        </p:nvSpPr>
        <p:spPr>
          <a:xfrm>
            <a:off x="838201" y="844061"/>
            <a:ext cx="10515598" cy="5332901"/>
          </a:xfrm>
        </p:spPr>
        <p:txBody>
          <a:bodyPr>
            <a:normAutofit/>
          </a:bodyPr>
          <a:lstStyle/>
          <a:p>
            <a:r>
              <a:rPr lang="es-AR" sz="2400" dirty="0">
                <a:solidFill>
                  <a:srgbClr val="FFFFFF"/>
                </a:solidFill>
              </a:rPr>
              <a:t>No basta contar con legislaciones supranacionales, nacionales y provinciales de última generación si a la hora de aplicarlas se ignora la perspectiva de género y se sustancia el proceso con idénticos mecanismos procesales que cualquier  proceso y se lo juzga olvidando la cuestión de género. </a:t>
            </a:r>
          </a:p>
          <a:p>
            <a:r>
              <a:rPr lang="es-AR" sz="2400" dirty="0">
                <a:solidFill>
                  <a:srgbClr val="FFFFFF"/>
                </a:solidFill>
              </a:rPr>
              <a:t>Juzgar con perspectiva de género es la forma de lograr que las previsiones legislativas se concreten en respuestas judiciales justas, para las personas del género femenino que recurren a los tribunales.</a:t>
            </a:r>
          </a:p>
          <a:p>
            <a:r>
              <a:rPr lang="es-AR" sz="2400" dirty="0">
                <a:solidFill>
                  <a:srgbClr val="FFFFFF"/>
                </a:solidFill>
              </a:rPr>
              <a:t>Es necesario un proceso de formación por parte de los operadores del derecho que permita ver, leer, entender, explicar e interpretar las prácticas las prácticas sociales y culturales con otra visión. </a:t>
            </a:r>
          </a:p>
        </p:txBody>
      </p:sp>
    </p:spTree>
    <p:extLst>
      <p:ext uri="{BB962C8B-B14F-4D97-AF65-F5344CB8AC3E}">
        <p14:creationId xmlns:p14="http://schemas.microsoft.com/office/powerpoint/2010/main" val="1092683859"/>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a:extLst>
              <a:ext uri="{FF2B5EF4-FFF2-40B4-BE49-F238E27FC236}">
                <a16:creationId xmlns:a16="http://schemas.microsoft.com/office/drawing/2014/main" id="{64E585EA-75FD-4025-8270-F66A58A15C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F63E3EED-0B4B-4ECC-900B-D2CC6935CF71}"/>
              </a:ext>
            </a:extLst>
          </p:cNvPr>
          <p:cNvSpPr>
            <a:spLocks noGrp="1"/>
          </p:cNvSpPr>
          <p:nvPr>
            <p:ph type="title"/>
          </p:nvPr>
        </p:nvSpPr>
        <p:spPr>
          <a:xfrm>
            <a:off x="833002" y="365125"/>
            <a:ext cx="10520702" cy="1325563"/>
          </a:xfrm>
        </p:spPr>
        <p:txBody>
          <a:bodyPr>
            <a:normAutofit/>
          </a:bodyPr>
          <a:lstStyle/>
          <a:p>
            <a:r>
              <a:rPr lang="es-AR" dirty="0">
                <a:solidFill>
                  <a:srgbClr val="FFFFFF"/>
                </a:solidFill>
              </a:rPr>
              <a:t>Sentencia </a:t>
            </a:r>
          </a:p>
        </p:txBody>
      </p:sp>
      <p:sp>
        <p:nvSpPr>
          <p:cNvPr id="3" name="Marcador de contenido 2">
            <a:extLst>
              <a:ext uri="{FF2B5EF4-FFF2-40B4-BE49-F238E27FC236}">
                <a16:creationId xmlns:a16="http://schemas.microsoft.com/office/drawing/2014/main" id="{46411D96-D746-4472-B81C-32D5F49C4DE1}"/>
              </a:ext>
            </a:extLst>
          </p:cNvPr>
          <p:cNvSpPr>
            <a:spLocks noGrp="1"/>
          </p:cNvSpPr>
          <p:nvPr>
            <p:ph idx="1"/>
          </p:nvPr>
        </p:nvSpPr>
        <p:spPr>
          <a:xfrm>
            <a:off x="838201" y="2022601"/>
            <a:ext cx="10515598" cy="4154361"/>
          </a:xfrm>
        </p:spPr>
        <p:txBody>
          <a:bodyPr>
            <a:normAutofit/>
          </a:bodyPr>
          <a:lstStyle/>
          <a:p>
            <a:r>
              <a:rPr lang="es-AR" dirty="0">
                <a:solidFill>
                  <a:srgbClr val="FFFFFF"/>
                </a:solidFill>
              </a:rPr>
              <a:t>Mujer de 26 años, cursando su tercer embarazo ingresa al hospital </a:t>
            </a:r>
            <a:r>
              <a:rPr lang="es-AR" dirty="0" err="1">
                <a:solidFill>
                  <a:srgbClr val="FFFFFF"/>
                </a:solidFill>
              </a:rPr>
              <a:t>Saporitti</a:t>
            </a:r>
            <a:r>
              <a:rPr lang="es-AR" dirty="0">
                <a:solidFill>
                  <a:srgbClr val="FFFFFF"/>
                </a:solidFill>
              </a:rPr>
              <a:t> el día 1/2/2013, a las 13:30 </a:t>
            </a:r>
            <a:r>
              <a:rPr lang="es-AR" dirty="0" err="1">
                <a:solidFill>
                  <a:srgbClr val="FFFFFF"/>
                </a:solidFill>
              </a:rPr>
              <a:t>hrs</a:t>
            </a:r>
            <a:r>
              <a:rPr lang="es-AR" dirty="0">
                <a:solidFill>
                  <a:srgbClr val="FFFFFF"/>
                </a:solidFill>
              </a:rPr>
              <a:t>. con un embarazo de 39,5 semanas con dinámica de parto.</a:t>
            </a:r>
          </a:p>
          <a:p>
            <a:r>
              <a:rPr lang="es-AR" dirty="0">
                <a:solidFill>
                  <a:srgbClr val="FFFFFF"/>
                </a:solidFill>
              </a:rPr>
              <a:t>Se la deriva al hospital </a:t>
            </a:r>
            <a:r>
              <a:rPr lang="es-AR" dirty="0" err="1">
                <a:solidFill>
                  <a:srgbClr val="FFFFFF"/>
                </a:solidFill>
              </a:rPr>
              <a:t>Perrupato</a:t>
            </a:r>
            <a:r>
              <a:rPr lang="es-AR" dirty="0">
                <a:solidFill>
                  <a:srgbClr val="FFFFFF"/>
                </a:solidFill>
              </a:rPr>
              <a:t> por falta de descenso del polo cefálico.</a:t>
            </a:r>
          </a:p>
          <a:p>
            <a:r>
              <a:rPr lang="es-AR" dirty="0">
                <a:solidFill>
                  <a:srgbClr val="FFFFFF"/>
                </a:solidFill>
              </a:rPr>
              <a:t>Se produce el parto vaginal de un recién nacido deprimido grave-grave (puntaje de Apgar 1-3-5), con circular de cordón requiere reanimación.</a:t>
            </a:r>
          </a:p>
          <a:p>
            <a:r>
              <a:rPr lang="es-AR" dirty="0">
                <a:solidFill>
                  <a:srgbClr val="FFFFFF"/>
                </a:solidFill>
              </a:rPr>
              <a:t>Presenta ENCE (Encefalopatía Crónica No Evolutiva).</a:t>
            </a:r>
          </a:p>
          <a:p>
            <a:endParaRPr lang="es-AR" sz="2000" dirty="0">
              <a:solidFill>
                <a:srgbClr val="FFFFFF"/>
              </a:solidFill>
            </a:endParaRPr>
          </a:p>
        </p:txBody>
      </p:sp>
    </p:spTree>
    <p:extLst>
      <p:ext uri="{BB962C8B-B14F-4D97-AF65-F5344CB8AC3E}">
        <p14:creationId xmlns:p14="http://schemas.microsoft.com/office/powerpoint/2010/main" val="1153111975"/>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a:extLst>
              <a:ext uri="{FF2B5EF4-FFF2-40B4-BE49-F238E27FC236}">
                <a16:creationId xmlns:a16="http://schemas.microsoft.com/office/drawing/2014/main" id="{64E585EA-75FD-4025-8270-F66A58A15C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EE8BDF46-B5BD-44EA-AC53-0E81C00208DE}"/>
              </a:ext>
            </a:extLst>
          </p:cNvPr>
          <p:cNvSpPr>
            <a:spLocks noGrp="1"/>
          </p:cNvSpPr>
          <p:nvPr>
            <p:ph type="title"/>
          </p:nvPr>
        </p:nvSpPr>
        <p:spPr>
          <a:xfrm>
            <a:off x="833002" y="365125"/>
            <a:ext cx="10520702" cy="1325563"/>
          </a:xfrm>
        </p:spPr>
        <p:txBody>
          <a:bodyPr>
            <a:normAutofit/>
          </a:bodyPr>
          <a:lstStyle/>
          <a:p>
            <a:r>
              <a:rPr lang="es-AR" dirty="0">
                <a:solidFill>
                  <a:srgbClr val="FFFFFF"/>
                </a:solidFill>
              </a:rPr>
              <a:t>Normativa aplicable</a:t>
            </a:r>
          </a:p>
        </p:txBody>
      </p:sp>
      <p:sp>
        <p:nvSpPr>
          <p:cNvPr id="3" name="Marcador de contenido 2">
            <a:extLst>
              <a:ext uri="{FF2B5EF4-FFF2-40B4-BE49-F238E27FC236}">
                <a16:creationId xmlns:a16="http://schemas.microsoft.com/office/drawing/2014/main" id="{4B00B1A3-B9AD-44D8-B72F-5988AAA56B18}"/>
              </a:ext>
            </a:extLst>
          </p:cNvPr>
          <p:cNvSpPr>
            <a:spLocks noGrp="1"/>
          </p:cNvSpPr>
          <p:nvPr>
            <p:ph idx="1"/>
          </p:nvPr>
        </p:nvSpPr>
        <p:spPr>
          <a:xfrm>
            <a:off x="838201" y="1378227"/>
            <a:ext cx="10515598" cy="5114648"/>
          </a:xfrm>
        </p:spPr>
        <p:txBody>
          <a:bodyPr>
            <a:normAutofit/>
          </a:bodyPr>
          <a:lstStyle/>
          <a:p>
            <a:r>
              <a:rPr lang="es-AR" dirty="0">
                <a:solidFill>
                  <a:srgbClr val="FFFFFF"/>
                </a:solidFill>
              </a:rPr>
              <a:t>Art. 12 inc. 2 de la CEDAW  los estados partes garantizarán a la mujer servicios apropiados en relación con el embarazo, el parto y el período posterior al parto, proporcionando servicios gratuitos cuando fuere necesario (Ley 23.179).</a:t>
            </a:r>
          </a:p>
          <a:p>
            <a:r>
              <a:rPr lang="es-AR" dirty="0">
                <a:solidFill>
                  <a:srgbClr val="FFFFFF"/>
                </a:solidFill>
              </a:rPr>
              <a:t>Ley 26.485 art. 3° garantiza todos los derechos reconocidos por la Convención para la Eliminación de todas las Formas de Discriminación contra la Mujer, la Convención Interamericana para Prevenir, Sancionar y Erradicar la Violencia contra la Mujer, la Convención de los Derechos de los Niños y la Ley 26.061 de Protección Integral de los Derechos de las Niñas, Niños y Adolescentes. Derechos dignos de tutela los que conciernen a la salud, la información y a la integridad física de la mujer.</a:t>
            </a:r>
          </a:p>
          <a:p>
            <a:endParaRPr lang="es-AR" sz="2000" dirty="0">
              <a:solidFill>
                <a:srgbClr val="FFFFFF"/>
              </a:solidFill>
            </a:endParaRPr>
          </a:p>
        </p:txBody>
      </p:sp>
    </p:spTree>
    <p:extLst>
      <p:ext uri="{BB962C8B-B14F-4D97-AF65-F5344CB8AC3E}">
        <p14:creationId xmlns:p14="http://schemas.microsoft.com/office/powerpoint/2010/main" val="712357076"/>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a:extLst>
              <a:ext uri="{FF2B5EF4-FFF2-40B4-BE49-F238E27FC236}">
                <a16:creationId xmlns:a16="http://schemas.microsoft.com/office/drawing/2014/main" id="{64E585EA-75FD-4025-8270-F66A58A15C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46C61780-5D5D-463E-BBDD-B774888A30C8}"/>
              </a:ext>
            </a:extLst>
          </p:cNvPr>
          <p:cNvSpPr>
            <a:spLocks noGrp="1"/>
          </p:cNvSpPr>
          <p:nvPr>
            <p:ph type="title"/>
          </p:nvPr>
        </p:nvSpPr>
        <p:spPr>
          <a:xfrm>
            <a:off x="833002" y="365125"/>
            <a:ext cx="10520702" cy="1325563"/>
          </a:xfrm>
        </p:spPr>
        <p:txBody>
          <a:bodyPr>
            <a:normAutofit/>
          </a:bodyPr>
          <a:lstStyle/>
          <a:p>
            <a:r>
              <a:rPr lang="es-AR" dirty="0">
                <a:solidFill>
                  <a:srgbClr val="FFFFFF"/>
                </a:solidFill>
              </a:rPr>
              <a:t>Ley 25.929 Parto respetado o humanizado</a:t>
            </a:r>
          </a:p>
        </p:txBody>
      </p:sp>
      <p:sp>
        <p:nvSpPr>
          <p:cNvPr id="3" name="Marcador de contenido 2">
            <a:extLst>
              <a:ext uri="{FF2B5EF4-FFF2-40B4-BE49-F238E27FC236}">
                <a16:creationId xmlns:a16="http://schemas.microsoft.com/office/drawing/2014/main" id="{03283AB2-43AB-489F-B1F7-F01087222E1D}"/>
              </a:ext>
            </a:extLst>
          </p:cNvPr>
          <p:cNvSpPr>
            <a:spLocks noGrp="1"/>
          </p:cNvSpPr>
          <p:nvPr>
            <p:ph idx="1"/>
          </p:nvPr>
        </p:nvSpPr>
        <p:spPr>
          <a:xfrm>
            <a:off x="838201" y="2022601"/>
            <a:ext cx="10515598" cy="4154361"/>
          </a:xfrm>
        </p:spPr>
        <p:txBody>
          <a:bodyPr>
            <a:normAutofit/>
          </a:bodyPr>
          <a:lstStyle/>
          <a:p>
            <a:pPr marL="381000" marR="381000" algn="just">
              <a:spcBef>
                <a:spcPts val="750"/>
              </a:spcBef>
              <a:spcAft>
                <a:spcPts val="1500"/>
              </a:spcAft>
            </a:pPr>
            <a:r>
              <a:rPr lang="es-AR" sz="2400" b="1" dirty="0">
                <a:solidFill>
                  <a:srgbClr val="FFFFFF"/>
                </a:solidFill>
                <a:effectLst/>
                <a:ea typeface="Times New Roman" panose="02020603050405020304" pitchFamily="18" charset="0"/>
              </a:rPr>
              <a:t>ARTICULO 2º </a:t>
            </a:r>
            <a:r>
              <a:rPr lang="es-AR" sz="2400" dirty="0">
                <a:solidFill>
                  <a:srgbClr val="FFFFFF"/>
                </a:solidFill>
                <a:effectLst/>
                <a:ea typeface="Times New Roman" panose="02020603050405020304" pitchFamily="18" charset="0"/>
              </a:rPr>
              <a:t>— Toda mujer, en relación con el embarazo, el trabajo de parto, el parto y el postparto, tiene derecho a ser informada sobre las distintas intervenciones que pudieren tener lugar durante esos procesos, de manera que pueda optar libremente cuando existieren diversas alternativas; a ser tratada con respeto de modo individual y personalizado que le garantice la intimidad durante todo el proceso asistencial y tenga en consideración sus pautas culturales; a ser informada sobre la evolución del parto, el estado de su hija/o y en general que se le haga partícipe de las diferentes actuaciones de los profesionales considerada en el proceso de nacimiento como protagonista de su propio parto; estar acompañada, por una persona de su confianza y elección durante el trabajo de parto, parto y postparto.</a:t>
            </a:r>
          </a:p>
          <a:p>
            <a:pPr marL="381000" marR="381000">
              <a:spcBef>
                <a:spcPts val="750"/>
              </a:spcBef>
              <a:spcAft>
                <a:spcPts val="1500"/>
              </a:spcAft>
            </a:pPr>
            <a:endParaRPr lang="es-AR" sz="2000" dirty="0">
              <a:solidFill>
                <a:srgbClr val="FFFFFF"/>
              </a:solidFill>
              <a:effectLst/>
              <a:latin typeface="Times New Roman" panose="02020603050405020304" pitchFamily="18" charset="0"/>
              <a:ea typeface="Times New Roman" panose="02020603050405020304" pitchFamily="18" charset="0"/>
            </a:endParaRPr>
          </a:p>
          <a:p>
            <a:endParaRPr lang="es-AR" sz="2000" dirty="0">
              <a:solidFill>
                <a:srgbClr val="FFFFFF"/>
              </a:solidFill>
            </a:endParaRPr>
          </a:p>
        </p:txBody>
      </p:sp>
    </p:spTree>
    <p:extLst>
      <p:ext uri="{BB962C8B-B14F-4D97-AF65-F5344CB8AC3E}">
        <p14:creationId xmlns:p14="http://schemas.microsoft.com/office/powerpoint/2010/main" val="4260630983"/>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D72D4D1-076F-49D3-9889-EFC4F6D7CA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22900875-D76E-48F8-9A57-8A63CA979EBC}"/>
              </a:ext>
            </a:extLst>
          </p:cNvPr>
          <p:cNvSpPr>
            <a:spLocks noGrp="1"/>
          </p:cNvSpPr>
          <p:nvPr>
            <p:ph type="title"/>
          </p:nvPr>
        </p:nvSpPr>
        <p:spPr>
          <a:xfrm>
            <a:off x="838200" y="963877"/>
            <a:ext cx="3494362" cy="4930246"/>
          </a:xfrm>
        </p:spPr>
        <p:txBody>
          <a:bodyPr>
            <a:normAutofit/>
          </a:bodyPr>
          <a:lstStyle/>
          <a:p>
            <a:pPr algn="r"/>
            <a:r>
              <a:rPr lang="es-AR" dirty="0"/>
              <a:t>Ley 24.632 (01/04/1996)</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399079C3-CA90-42BE-9EFA-C0894AC453E9}"/>
              </a:ext>
            </a:extLst>
          </p:cNvPr>
          <p:cNvSpPr>
            <a:spLocks noGrp="1"/>
          </p:cNvSpPr>
          <p:nvPr>
            <p:ph idx="1"/>
          </p:nvPr>
        </p:nvSpPr>
        <p:spPr>
          <a:xfrm>
            <a:off x="4976031" y="963877"/>
            <a:ext cx="6377769" cy="4930246"/>
          </a:xfrm>
        </p:spPr>
        <p:txBody>
          <a:bodyPr anchor="ctr">
            <a:normAutofit lnSpcReduction="10000"/>
          </a:bodyPr>
          <a:lstStyle/>
          <a:p>
            <a:pPr>
              <a:lnSpc>
                <a:spcPct val="150000"/>
              </a:lnSpc>
            </a:pPr>
            <a:r>
              <a:rPr lang="es-AR" sz="3200" dirty="0"/>
              <a:t>Aprueba la  Convención Interamericana para prevenir, sancionar y erradicar la violencia contra la mujer. Convención Belem Do Pará, firmada por Argentina en 9/06/1994 en Belem Do Pará – Brasil. </a:t>
            </a:r>
          </a:p>
        </p:txBody>
      </p:sp>
    </p:spTree>
    <p:extLst>
      <p:ext uri="{BB962C8B-B14F-4D97-AF65-F5344CB8AC3E}">
        <p14:creationId xmlns:p14="http://schemas.microsoft.com/office/powerpoint/2010/main" val="2740510819"/>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1D7179B-FF7C-482F-B3D9-2BE9ED1139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210300" cy="6858000"/>
          </a:xfrm>
          <a:custGeom>
            <a:avLst/>
            <a:gdLst>
              <a:gd name="connsiteX0" fmla="*/ 0 w 6210300"/>
              <a:gd name="connsiteY0" fmla="*/ 0 h 6858000"/>
              <a:gd name="connsiteX1" fmla="*/ 2628900 w 6210300"/>
              <a:gd name="connsiteY1" fmla="*/ 0 h 6858000"/>
              <a:gd name="connsiteX2" fmla="*/ 3034146 w 6210300"/>
              <a:gd name="connsiteY2" fmla="*/ 0 h 6858000"/>
              <a:gd name="connsiteX3" fmla="*/ 6210300 w 6210300"/>
              <a:gd name="connsiteY3" fmla="*/ 6858000 h 6858000"/>
              <a:gd name="connsiteX4" fmla="*/ 2628900 w 6210300"/>
              <a:gd name="connsiteY4" fmla="*/ 6858000 h 6858000"/>
              <a:gd name="connsiteX5" fmla="*/ 0 w 6210300"/>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10300" h="6858000">
                <a:moveTo>
                  <a:pt x="0" y="0"/>
                </a:moveTo>
                <a:lnTo>
                  <a:pt x="2628900" y="0"/>
                </a:lnTo>
                <a:lnTo>
                  <a:pt x="3034146" y="0"/>
                </a:lnTo>
                <a:lnTo>
                  <a:pt x="6210300" y="6858000"/>
                </a:lnTo>
                <a:lnTo>
                  <a:pt x="26289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A21E145F-D7B9-4732-BB37-40B5B0C8BC67}"/>
              </a:ext>
            </a:extLst>
          </p:cNvPr>
          <p:cNvSpPr>
            <a:spLocks noGrp="1"/>
          </p:cNvSpPr>
          <p:nvPr>
            <p:ph type="title"/>
          </p:nvPr>
        </p:nvSpPr>
        <p:spPr>
          <a:xfrm>
            <a:off x="833002" y="365125"/>
            <a:ext cx="3973667" cy="5811837"/>
          </a:xfrm>
        </p:spPr>
        <p:txBody>
          <a:bodyPr>
            <a:normAutofit/>
          </a:bodyPr>
          <a:lstStyle/>
          <a:p>
            <a:r>
              <a:rPr lang="es-AR" sz="3700" dirty="0">
                <a:solidFill>
                  <a:srgbClr val="FFFFFF"/>
                </a:solidFill>
              </a:rPr>
              <a:t>Resolución 647/2003 Ministerio de Salud de la Nación aprobó la Guía para la Atención del Parto Normal en Maternidades Centradas en la Familia</a:t>
            </a:r>
          </a:p>
        </p:txBody>
      </p:sp>
      <p:sp>
        <p:nvSpPr>
          <p:cNvPr id="3" name="Marcador de contenido 2">
            <a:extLst>
              <a:ext uri="{FF2B5EF4-FFF2-40B4-BE49-F238E27FC236}">
                <a16:creationId xmlns:a16="http://schemas.microsoft.com/office/drawing/2014/main" id="{00E35EFF-1E2D-4A32-B40C-3A8891391D75}"/>
              </a:ext>
            </a:extLst>
          </p:cNvPr>
          <p:cNvSpPr>
            <a:spLocks noGrp="1"/>
          </p:cNvSpPr>
          <p:nvPr>
            <p:ph idx="1"/>
          </p:nvPr>
        </p:nvSpPr>
        <p:spPr>
          <a:xfrm>
            <a:off x="5356927" y="365125"/>
            <a:ext cx="5996871" cy="5811837"/>
          </a:xfrm>
        </p:spPr>
        <p:txBody>
          <a:bodyPr anchor="ctr">
            <a:normAutofit/>
          </a:bodyPr>
          <a:lstStyle/>
          <a:p>
            <a:r>
              <a:rPr lang="es-AR" dirty="0">
                <a:solidFill>
                  <a:srgbClr val="FFFFFF"/>
                </a:solidFill>
              </a:rPr>
              <a:t>Incorporada al Programa Nacional de Garantía de Calidad de la Atención Médica. Esta Guía recoge un estándar denominado “condiciones obstétricas y neonatales esenciales” de la Organización Mundial de la Salud.</a:t>
            </a:r>
          </a:p>
        </p:txBody>
      </p:sp>
    </p:spTree>
    <p:extLst>
      <p:ext uri="{BB962C8B-B14F-4D97-AF65-F5344CB8AC3E}">
        <p14:creationId xmlns:p14="http://schemas.microsoft.com/office/powerpoint/2010/main" val="1268273430"/>
      </p:ext>
    </p:extLst>
  </p:cSld>
  <p:clrMapOvr>
    <a:overrideClrMapping bg1="dk1" tx1="lt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1D7179B-FF7C-482F-B3D9-2BE9ED1139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210300" cy="6858000"/>
          </a:xfrm>
          <a:custGeom>
            <a:avLst/>
            <a:gdLst>
              <a:gd name="connsiteX0" fmla="*/ 0 w 6210300"/>
              <a:gd name="connsiteY0" fmla="*/ 0 h 6858000"/>
              <a:gd name="connsiteX1" fmla="*/ 2628900 w 6210300"/>
              <a:gd name="connsiteY1" fmla="*/ 0 h 6858000"/>
              <a:gd name="connsiteX2" fmla="*/ 3034146 w 6210300"/>
              <a:gd name="connsiteY2" fmla="*/ 0 h 6858000"/>
              <a:gd name="connsiteX3" fmla="*/ 6210300 w 6210300"/>
              <a:gd name="connsiteY3" fmla="*/ 6858000 h 6858000"/>
              <a:gd name="connsiteX4" fmla="*/ 2628900 w 6210300"/>
              <a:gd name="connsiteY4" fmla="*/ 6858000 h 6858000"/>
              <a:gd name="connsiteX5" fmla="*/ 0 w 6210300"/>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10300" h="6858000">
                <a:moveTo>
                  <a:pt x="0" y="0"/>
                </a:moveTo>
                <a:lnTo>
                  <a:pt x="2628900" y="0"/>
                </a:lnTo>
                <a:lnTo>
                  <a:pt x="3034146" y="0"/>
                </a:lnTo>
                <a:lnTo>
                  <a:pt x="6210300" y="6858000"/>
                </a:lnTo>
                <a:lnTo>
                  <a:pt x="26289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B9892F3C-B191-4854-8F4A-5067F6F7463E}"/>
              </a:ext>
            </a:extLst>
          </p:cNvPr>
          <p:cNvSpPr>
            <a:spLocks noGrp="1"/>
          </p:cNvSpPr>
          <p:nvPr>
            <p:ph type="title"/>
          </p:nvPr>
        </p:nvSpPr>
        <p:spPr>
          <a:xfrm>
            <a:off x="833002" y="365125"/>
            <a:ext cx="3973667" cy="5811837"/>
          </a:xfrm>
        </p:spPr>
        <p:txBody>
          <a:bodyPr>
            <a:normAutofit/>
          </a:bodyPr>
          <a:lstStyle/>
          <a:p>
            <a:r>
              <a:rPr lang="es-AR" dirty="0">
                <a:solidFill>
                  <a:srgbClr val="FFFFFF"/>
                </a:solidFill>
              </a:rPr>
              <a:t>Condiciones</a:t>
            </a:r>
            <a:br>
              <a:rPr lang="es-AR" dirty="0">
                <a:solidFill>
                  <a:srgbClr val="FFFFFF"/>
                </a:solidFill>
              </a:rPr>
            </a:br>
            <a:r>
              <a:rPr lang="es-AR" dirty="0">
                <a:solidFill>
                  <a:srgbClr val="FFFFFF"/>
                </a:solidFill>
              </a:rPr>
              <a:t>obstétricas y</a:t>
            </a:r>
            <a:br>
              <a:rPr lang="es-AR" dirty="0">
                <a:solidFill>
                  <a:srgbClr val="FFFFFF"/>
                </a:solidFill>
              </a:rPr>
            </a:br>
            <a:r>
              <a:rPr lang="es-AR" dirty="0">
                <a:solidFill>
                  <a:srgbClr val="FFFFFF"/>
                </a:solidFill>
              </a:rPr>
              <a:t>neonatales</a:t>
            </a:r>
            <a:br>
              <a:rPr lang="es-AR" dirty="0">
                <a:solidFill>
                  <a:srgbClr val="FFFFFF"/>
                </a:solidFill>
              </a:rPr>
            </a:br>
            <a:r>
              <a:rPr lang="es-AR" dirty="0">
                <a:solidFill>
                  <a:srgbClr val="FFFFFF"/>
                </a:solidFill>
              </a:rPr>
              <a:t>esenciales</a:t>
            </a:r>
          </a:p>
        </p:txBody>
      </p:sp>
      <p:sp>
        <p:nvSpPr>
          <p:cNvPr id="3" name="Marcador de contenido 2">
            <a:extLst>
              <a:ext uri="{FF2B5EF4-FFF2-40B4-BE49-F238E27FC236}">
                <a16:creationId xmlns:a16="http://schemas.microsoft.com/office/drawing/2014/main" id="{B18422A9-AA43-490D-8362-FAE7AB830161}"/>
              </a:ext>
            </a:extLst>
          </p:cNvPr>
          <p:cNvSpPr>
            <a:spLocks noGrp="1"/>
          </p:cNvSpPr>
          <p:nvPr>
            <p:ph idx="1"/>
          </p:nvPr>
        </p:nvSpPr>
        <p:spPr>
          <a:xfrm>
            <a:off x="5362127" y="145775"/>
            <a:ext cx="5996871" cy="6712226"/>
          </a:xfrm>
        </p:spPr>
        <p:txBody>
          <a:bodyPr anchor="ctr">
            <a:noAutofit/>
          </a:bodyPr>
          <a:lstStyle/>
          <a:p>
            <a:pPr fontAlgn="base">
              <a:buFont typeface="Arial" panose="020B0604020202020204" pitchFamily="34" charset="0"/>
              <a:buChar char="•"/>
            </a:pPr>
            <a:endParaRPr lang="es-AR" sz="2200" b="0" i="0" dirty="0">
              <a:solidFill>
                <a:srgbClr val="FFFFFF"/>
              </a:solidFill>
              <a:effectLst/>
            </a:endParaRPr>
          </a:p>
          <a:p>
            <a:pPr fontAlgn="base">
              <a:buFont typeface="Arial" panose="020B0604020202020204" pitchFamily="34" charset="0"/>
              <a:buChar char="•"/>
            </a:pPr>
            <a:r>
              <a:rPr lang="es-AR" sz="2200" b="0" i="0" dirty="0">
                <a:solidFill>
                  <a:srgbClr val="FFFFFF"/>
                </a:solidFill>
                <a:effectLst/>
              </a:rPr>
              <a:t>Quirúrgica y procedimientos obstétricos: poder realizar cesáreas, reparación de desgarros vaginales altos, cervicales y rotura uterina, histerectomía, ectópico, fórceps, ventosa, extracción de placenta, legrado por aborto incompleto.</a:t>
            </a:r>
          </a:p>
          <a:p>
            <a:pPr fontAlgn="base">
              <a:buFont typeface="Arial" panose="020B0604020202020204" pitchFamily="34" charset="0"/>
              <a:buChar char="•"/>
            </a:pPr>
            <a:r>
              <a:rPr lang="es-AR" sz="2200" b="0" i="0" dirty="0">
                <a:solidFill>
                  <a:srgbClr val="FFFFFF"/>
                </a:solidFill>
                <a:effectLst/>
              </a:rPr>
              <a:t>Anestésica: general y regional.</a:t>
            </a:r>
          </a:p>
          <a:p>
            <a:pPr fontAlgn="base">
              <a:buFont typeface="Arial" panose="020B0604020202020204" pitchFamily="34" charset="0"/>
              <a:buChar char="•"/>
            </a:pPr>
            <a:r>
              <a:rPr lang="es-AR" sz="2200" b="0" i="0" dirty="0">
                <a:solidFill>
                  <a:srgbClr val="FFFFFF"/>
                </a:solidFill>
                <a:effectLst/>
              </a:rPr>
              <a:t>Transfusión de sangre segura: determinar grupo y factor Rh, prueba cruzada, contar con banco de sangre o reserva renovable.</a:t>
            </a:r>
          </a:p>
          <a:p>
            <a:pPr fontAlgn="base">
              <a:buFont typeface="Arial" panose="020B0604020202020204" pitchFamily="34" charset="0"/>
              <a:buChar char="•"/>
            </a:pPr>
            <a:r>
              <a:rPr lang="es-AR" sz="2200" b="0" i="0" dirty="0">
                <a:solidFill>
                  <a:srgbClr val="FFFFFF"/>
                </a:solidFill>
                <a:effectLst/>
              </a:rPr>
              <a:t>Tratamientos médicos: para resolver shock, sepsis, eclampsia.</a:t>
            </a:r>
          </a:p>
          <a:p>
            <a:pPr fontAlgn="base">
              <a:buFont typeface="Arial" panose="020B0604020202020204" pitchFamily="34" charset="0"/>
              <a:buChar char="•"/>
            </a:pPr>
            <a:r>
              <a:rPr lang="es-AR" sz="2200" b="0" i="0" dirty="0">
                <a:solidFill>
                  <a:srgbClr val="FFFFFF"/>
                </a:solidFill>
                <a:effectLst/>
              </a:rPr>
              <a:t>Asistencia neonatal inmediata: recepción y reanimación cardiopulmonar, control térmico.</a:t>
            </a:r>
          </a:p>
          <a:p>
            <a:pPr fontAlgn="base">
              <a:buFont typeface="Arial" panose="020B0604020202020204" pitchFamily="34" charset="0"/>
              <a:buChar char="•"/>
            </a:pPr>
            <a:r>
              <a:rPr lang="es-AR" sz="2200" b="0" i="0" dirty="0">
                <a:solidFill>
                  <a:srgbClr val="FFFFFF"/>
                </a:solidFill>
                <a:effectLst/>
              </a:rPr>
              <a:t>Evaluación del riesgo materno y neonatal: listados de factores de riesgo obstétricos y neonatales para derivación al nivel de complejidad adecuado.</a:t>
            </a:r>
          </a:p>
          <a:p>
            <a:endParaRPr lang="es-AR" sz="2200" dirty="0">
              <a:solidFill>
                <a:srgbClr val="FFFFFF"/>
              </a:solidFill>
            </a:endParaRPr>
          </a:p>
          <a:p>
            <a:endParaRPr lang="es-AR" sz="2200" dirty="0">
              <a:solidFill>
                <a:srgbClr val="FFFFFF"/>
              </a:solidFill>
            </a:endParaRPr>
          </a:p>
        </p:txBody>
      </p:sp>
    </p:spTree>
    <p:extLst>
      <p:ext uri="{BB962C8B-B14F-4D97-AF65-F5344CB8AC3E}">
        <p14:creationId xmlns:p14="http://schemas.microsoft.com/office/powerpoint/2010/main" val="588402005"/>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1D7179B-FF7C-482F-B3D9-2BE9ED1139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210300" cy="6858000"/>
          </a:xfrm>
          <a:custGeom>
            <a:avLst/>
            <a:gdLst>
              <a:gd name="connsiteX0" fmla="*/ 0 w 6210300"/>
              <a:gd name="connsiteY0" fmla="*/ 0 h 6858000"/>
              <a:gd name="connsiteX1" fmla="*/ 2628900 w 6210300"/>
              <a:gd name="connsiteY1" fmla="*/ 0 h 6858000"/>
              <a:gd name="connsiteX2" fmla="*/ 3034146 w 6210300"/>
              <a:gd name="connsiteY2" fmla="*/ 0 h 6858000"/>
              <a:gd name="connsiteX3" fmla="*/ 6210300 w 6210300"/>
              <a:gd name="connsiteY3" fmla="*/ 6858000 h 6858000"/>
              <a:gd name="connsiteX4" fmla="*/ 2628900 w 6210300"/>
              <a:gd name="connsiteY4" fmla="*/ 6858000 h 6858000"/>
              <a:gd name="connsiteX5" fmla="*/ 0 w 6210300"/>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10300" h="6858000">
                <a:moveTo>
                  <a:pt x="0" y="0"/>
                </a:moveTo>
                <a:lnTo>
                  <a:pt x="2628900" y="0"/>
                </a:lnTo>
                <a:lnTo>
                  <a:pt x="3034146" y="0"/>
                </a:lnTo>
                <a:lnTo>
                  <a:pt x="6210300" y="6858000"/>
                </a:lnTo>
                <a:lnTo>
                  <a:pt x="26289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252BD808-9862-42CC-AEC0-34B1FC8D9A03}"/>
              </a:ext>
            </a:extLst>
          </p:cNvPr>
          <p:cNvSpPr>
            <a:spLocks noGrp="1"/>
          </p:cNvSpPr>
          <p:nvPr>
            <p:ph type="title"/>
          </p:nvPr>
        </p:nvSpPr>
        <p:spPr>
          <a:xfrm>
            <a:off x="833002" y="365125"/>
            <a:ext cx="3973667" cy="5811837"/>
          </a:xfrm>
        </p:spPr>
        <p:txBody>
          <a:bodyPr>
            <a:normAutofit/>
          </a:bodyPr>
          <a:lstStyle/>
          <a:p>
            <a:r>
              <a:rPr lang="es-AR" dirty="0">
                <a:solidFill>
                  <a:srgbClr val="FFFFFF"/>
                </a:solidFill>
              </a:rPr>
              <a:t>Ley 17.132</a:t>
            </a:r>
          </a:p>
        </p:txBody>
      </p:sp>
      <p:sp>
        <p:nvSpPr>
          <p:cNvPr id="3" name="Marcador de contenido 2">
            <a:extLst>
              <a:ext uri="{FF2B5EF4-FFF2-40B4-BE49-F238E27FC236}">
                <a16:creationId xmlns:a16="http://schemas.microsoft.com/office/drawing/2014/main" id="{05EE8C0A-0464-4312-8186-BC60679A0082}"/>
              </a:ext>
            </a:extLst>
          </p:cNvPr>
          <p:cNvSpPr>
            <a:spLocks noGrp="1"/>
          </p:cNvSpPr>
          <p:nvPr>
            <p:ph idx="1"/>
          </p:nvPr>
        </p:nvSpPr>
        <p:spPr>
          <a:xfrm>
            <a:off x="5356927" y="365125"/>
            <a:ext cx="5996871" cy="5811837"/>
          </a:xfrm>
        </p:spPr>
        <p:txBody>
          <a:bodyPr anchor="ctr">
            <a:normAutofit/>
          </a:bodyPr>
          <a:lstStyle/>
          <a:p>
            <a:pPr>
              <a:lnSpc>
                <a:spcPct val="150000"/>
              </a:lnSpc>
            </a:pPr>
            <a:r>
              <a:rPr lang="es-AR" dirty="0">
                <a:solidFill>
                  <a:srgbClr val="FFFFFF"/>
                </a:solidFill>
              </a:rPr>
              <a:t>Artículo 50 dispone que las parteras u obstétricas deberán ante la comprobación de cualquier síntoma anormal en el transcurso del parto deberán requerir la presencia de un médico de preferencia especializado en obstetricia.</a:t>
            </a:r>
          </a:p>
        </p:txBody>
      </p:sp>
    </p:spTree>
    <p:extLst>
      <p:ext uri="{BB962C8B-B14F-4D97-AF65-F5344CB8AC3E}">
        <p14:creationId xmlns:p14="http://schemas.microsoft.com/office/powerpoint/2010/main" val="123792724"/>
      </p:ext>
    </p:extLst>
  </p:cSld>
  <p:clrMapOvr>
    <a:overrideClrMapping bg1="dk1" tx1="lt1" bg2="dk2" tx2="lt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a:extLst>
              <a:ext uri="{FF2B5EF4-FFF2-40B4-BE49-F238E27FC236}">
                <a16:creationId xmlns:a16="http://schemas.microsoft.com/office/drawing/2014/main" id="{64E585EA-75FD-4025-8270-F66A58A15C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Marcador de contenido 2">
            <a:extLst>
              <a:ext uri="{FF2B5EF4-FFF2-40B4-BE49-F238E27FC236}">
                <a16:creationId xmlns:a16="http://schemas.microsoft.com/office/drawing/2014/main" id="{BFADBDFF-881D-45B9-ADE7-136BCB6AAD79}"/>
              </a:ext>
            </a:extLst>
          </p:cNvPr>
          <p:cNvSpPr>
            <a:spLocks noGrp="1"/>
          </p:cNvSpPr>
          <p:nvPr>
            <p:ph idx="1"/>
          </p:nvPr>
        </p:nvSpPr>
        <p:spPr>
          <a:xfrm>
            <a:off x="838201" y="689113"/>
            <a:ext cx="10515598" cy="5830957"/>
          </a:xfrm>
        </p:spPr>
        <p:txBody>
          <a:bodyPr>
            <a:normAutofit/>
          </a:bodyPr>
          <a:lstStyle/>
          <a:p>
            <a:pPr algn="just">
              <a:lnSpc>
                <a:spcPct val="150000"/>
              </a:lnSpc>
            </a:pPr>
            <a:r>
              <a:rPr lang="es-AR" sz="2400" dirty="0">
                <a:solidFill>
                  <a:srgbClr val="FFFFFF"/>
                </a:solidFill>
              </a:rPr>
              <a:t>El Comité CEDAW  señaló que la falta de servicio de salud materna apropiados en el Estado parte, que claramente no satisfacen las necesidades de salud y los intereses específicos y diferentes de las mujeres, no sólo constituyen una violación del artículo 12, párrafo 2 de la Convención, sino que también discrimina contra la mujer con arreglo al artículo 12, párrafo 1 y artículo 2 de la Convención. Además la falta de servicios de salud materna apropiados tiene efectos diferenciales sobre el derecho de la mujer a la vida (Comité CEDAW, La violencia contra la mujer, Recomendación General </a:t>
            </a:r>
            <a:r>
              <a:rPr lang="es-AR" sz="2400" dirty="0" err="1">
                <a:solidFill>
                  <a:srgbClr val="FFFFFF"/>
                </a:solidFill>
              </a:rPr>
              <a:t>N°</a:t>
            </a:r>
            <a:r>
              <a:rPr lang="es-AR" sz="2400" dirty="0">
                <a:solidFill>
                  <a:srgbClr val="FFFFFF"/>
                </a:solidFill>
              </a:rPr>
              <a:t> 24 , La mujer y la salud </a:t>
            </a:r>
          </a:p>
        </p:txBody>
      </p:sp>
    </p:spTree>
    <p:extLst>
      <p:ext uri="{BB962C8B-B14F-4D97-AF65-F5344CB8AC3E}">
        <p14:creationId xmlns:p14="http://schemas.microsoft.com/office/powerpoint/2010/main" val="1109499046"/>
      </p:ext>
    </p:extLst>
  </p:cSld>
  <p:clrMapOvr>
    <a:overrideClrMapping bg1="dk1" tx1="lt1" bg2="dk2" tx2="lt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21" name="Rectangle 14">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11">
            <a:extLst>
              <a:ext uri="{FF2B5EF4-FFF2-40B4-BE49-F238E27FC236}">
                <a16:creationId xmlns:a16="http://schemas.microsoft.com/office/drawing/2014/main" id="{64E585EA-75FD-4025-8270-F66A58A15C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88777D7A-C3E3-402A-9C8A-72B28FDBA1DD}"/>
              </a:ext>
            </a:extLst>
          </p:cNvPr>
          <p:cNvSpPr>
            <a:spLocks noGrp="1"/>
          </p:cNvSpPr>
          <p:nvPr>
            <p:ph type="title"/>
          </p:nvPr>
        </p:nvSpPr>
        <p:spPr>
          <a:xfrm>
            <a:off x="833002" y="365126"/>
            <a:ext cx="10520702" cy="615536"/>
          </a:xfrm>
        </p:spPr>
        <p:txBody>
          <a:bodyPr>
            <a:normAutofit/>
          </a:bodyPr>
          <a:lstStyle/>
          <a:p>
            <a:r>
              <a:rPr lang="es-AR" sz="3200" dirty="0">
                <a:solidFill>
                  <a:srgbClr val="FFFFFF"/>
                </a:solidFill>
              </a:rPr>
              <a:t>RUBROS </a:t>
            </a:r>
          </a:p>
        </p:txBody>
      </p:sp>
      <p:sp>
        <p:nvSpPr>
          <p:cNvPr id="3" name="Marcador de contenido 2">
            <a:extLst>
              <a:ext uri="{FF2B5EF4-FFF2-40B4-BE49-F238E27FC236}">
                <a16:creationId xmlns:a16="http://schemas.microsoft.com/office/drawing/2014/main" id="{47A23B6B-DDC9-4CCE-9156-25FA0B7CB779}"/>
              </a:ext>
            </a:extLst>
          </p:cNvPr>
          <p:cNvSpPr>
            <a:spLocks noGrp="1"/>
          </p:cNvSpPr>
          <p:nvPr>
            <p:ph idx="1"/>
          </p:nvPr>
        </p:nvSpPr>
        <p:spPr>
          <a:xfrm>
            <a:off x="833002" y="861391"/>
            <a:ext cx="10515598" cy="5996609"/>
          </a:xfrm>
        </p:spPr>
        <p:txBody>
          <a:bodyPr>
            <a:noAutofit/>
          </a:bodyPr>
          <a:lstStyle/>
          <a:p>
            <a:pPr>
              <a:lnSpc>
                <a:spcPct val="150000"/>
              </a:lnSpc>
            </a:pPr>
            <a:r>
              <a:rPr lang="es-AR" sz="2400" dirty="0">
                <a:solidFill>
                  <a:srgbClr val="FFFFFF"/>
                </a:solidFill>
              </a:rPr>
              <a:t>Incapacidad  $ 3.970.000</a:t>
            </a:r>
          </a:p>
          <a:p>
            <a:pPr>
              <a:lnSpc>
                <a:spcPct val="150000"/>
              </a:lnSpc>
            </a:pPr>
            <a:r>
              <a:rPr lang="es-AR" sz="2400" dirty="0">
                <a:solidFill>
                  <a:srgbClr val="FFFFFF"/>
                </a:solidFill>
              </a:rPr>
              <a:t>Gastos de rehabilitación, médicos, farmacéuticos y gastos de asistencia  $ 1.738.708. Gastos futuros $ 14.545.440. </a:t>
            </a:r>
          </a:p>
          <a:p>
            <a:pPr>
              <a:lnSpc>
                <a:spcPct val="150000"/>
              </a:lnSpc>
            </a:pPr>
            <a:r>
              <a:rPr lang="es-AR" sz="2400" dirty="0">
                <a:solidFill>
                  <a:srgbClr val="FFFFFF"/>
                </a:solidFill>
              </a:rPr>
              <a:t>Daño moral $ 2.00.000</a:t>
            </a:r>
          </a:p>
          <a:p>
            <a:pPr>
              <a:lnSpc>
                <a:spcPct val="150000"/>
              </a:lnSpc>
            </a:pPr>
            <a:r>
              <a:rPr lang="es-AR" sz="2400" dirty="0">
                <a:solidFill>
                  <a:srgbClr val="FFFFFF"/>
                </a:solidFill>
              </a:rPr>
              <a:t>Daño moral madre $ 2.00.000 fundamentación CEDAW. OMS  el maltrato, la negligencia o la falta de respeto en el parto pueden constituirse en una violación de los derechos humanos fundamentales de las mujeres. </a:t>
            </a:r>
          </a:p>
          <a:p>
            <a:pPr>
              <a:lnSpc>
                <a:spcPct val="150000"/>
              </a:lnSpc>
            </a:pPr>
            <a:r>
              <a:rPr lang="es-AR" sz="2400" dirty="0">
                <a:solidFill>
                  <a:srgbClr val="FFFFFF"/>
                </a:solidFill>
              </a:rPr>
              <a:t>Daño moral padre $ 1.000.000</a:t>
            </a:r>
          </a:p>
          <a:p>
            <a:pPr>
              <a:lnSpc>
                <a:spcPct val="150000"/>
              </a:lnSpc>
            </a:pPr>
            <a:r>
              <a:rPr lang="es-AR" sz="2400" dirty="0">
                <a:solidFill>
                  <a:srgbClr val="FFFFFF"/>
                </a:solidFill>
              </a:rPr>
              <a:t>Condena hospital </a:t>
            </a:r>
            <a:r>
              <a:rPr lang="es-AR" sz="2400" dirty="0" err="1">
                <a:solidFill>
                  <a:srgbClr val="FFFFFF"/>
                </a:solidFill>
              </a:rPr>
              <a:t>Saporitti</a:t>
            </a:r>
            <a:r>
              <a:rPr lang="es-AR" sz="2400" dirty="0">
                <a:solidFill>
                  <a:srgbClr val="FFFFFF"/>
                </a:solidFill>
              </a:rPr>
              <a:t> $ 25.254.148 (27/10/2020)</a:t>
            </a:r>
          </a:p>
        </p:txBody>
      </p:sp>
    </p:spTree>
    <p:extLst>
      <p:ext uri="{BB962C8B-B14F-4D97-AF65-F5344CB8AC3E}">
        <p14:creationId xmlns:p14="http://schemas.microsoft.com/office/powerpoint/2010/main" val="566547841"/>
      </p:ext>
    </p:extLst>
  </p:cSld>
  <p:clrMapOvr>
    <a:overrideClrMapping bg1="dk1" tx1="lt1" bg2="dk2" tx2="lt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960028"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Freeform: Shape 20">
            <a:extLst>
              <a:ext uri="{FF2B5EF4-FFF2-40B4-BE49-F238E27FC236}">
                <a16:creationId xmlns:a16="http://schemas.microsoft.com/office/drawing/2014/main" id="{9FA64B84-CE2D-4179-B018-A71AC174C7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59632" cy="6858000"/>
          </a:xfrm>
          <a:custGeom>
            <a:avLst/>
            <a:gdLst>
              <a:gd name="connsiteX0" fmla="*/ 0 w 3459632"/>
              <a:gd name="connsiteY0" fmla="*/ 0 h 6858000"/>
              <a:gd name="connsiteX1" fmla="*/ 283478 w 3459632"/>
              <a:gd name="connsiteY1" fmla="*/ 0 h 6858000"/>
              <a:gd name="connsiteX2" fmla="*/ 3459632 w 3459632"/>
              <a:gd name="connsiteY2" fmla="*/ 6858000 h 6858000"/>
              <a:gd name="connsiteX3" fmla="*/ 0 w 345963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59632" h="6858000">
                <a:moveTo>
                  <a:pt x="0" y="0"/>
                </a:moveTo>
                <a:lnTo>
                  <a:pt x="283478" y="0"/>
                </a:lnTo>
                <a:lnTo>
                  <a:pt x="3459632"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2">
            <a:extLst>
              <a:ext uri="{FF2B5EF4-FFF2-40B4-BE49-F238E27FC236}">
                <a16:creationId xmlns:a16="http://schemas.microsoft.com/office/drawing/2014/main" id="{4795A2E2-224B-4FA0-B323-9E61AD30697F}"/>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3002" y="1870075"/>
            <a:ext cx="9612178" cy="595651"/>
          </a:xfrm>
          <a:prstGeom prst="rect">
            <a:avLst/>
          </a:prstGeom>
          <a:noFill/>
        </p:spPr>
        <p:txBody>
          <a:bodyPr wrap="square" rtlCol="0" anchor="t">
            <a:normAutofit/>
          </a:bodyPr>
          <a:lstStyle/>
          <a:p>
            <a:pPr marL="0" marR="0" lvl="0" indent="0" algn="l" defTabSz="914400" rtl="0" eaLnBrk="1" fontAlgn="auto" latinLnBrk="0" hangingPunct="1">
              <a:lnSpc>
                <a:spcPct val="12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FFC000"/>
              </a:solidFill>
              <a:effectLst/>
              <a:uLnTx/>
              <a:uFillTx/>
              <a:latin typeface="Calibri" panose="020F0502020204030204"/>
              <a:ea typeface="+mn-ea"/>
              <a:cs typeface="+mn-cs"/>
            </a:endParaRPr>
          </a:p>
        </p:txBody>
      </p:sp>
      <p:sp>
        <p:nvSpPr>
          <p:cNvPr id="3" name="Marcador de contenido 2">
            <a:extLst>
              <a:ext uri="{FF2B5EF4-FFF2-40B4-BE49-F238E27FC236}">
                <a16:creationId xmlns:a16="http://schemas.microsoft.com/office/drawing/2014/main" id="{C51E0F10-CAC2-4BCA-BCCE-22791ED0D162}"/>
              </a:ext>
            </a:extLst>
          </p:cNvPr>
          <p:cNvSpPr>
            <a:spLocks noGrp="1"/>
          </p:cNvSpPr>
          <p:nvPr>
            <p:ph idx="1"/>
          </p:nvPr>
        </p:nvSpPr>
        <p:spPr>
          <a:xfrm>
            <a:off x="3113411" y="2117929"/>
            <a:ext cx="5965178" cy="3967282"/>
          </a:xfrm>
        </p:spPr>
        <p:txBody>
          <a:bodyPr>
            <a:normAutofit/>
          </a:bodyPr>
          <a:lstStyle/>
          <a:p>
            <a:r>
              <a:rPr lang="es-AR" sz="4800" dirty="0">
                <a:solidFill>
                  <a:srgbClr val="FFFFFF"/>
                </a:solidFill>
              </a:rPr>
              <a:t>GRACIAS </a:t>
            </a:r>
          </a:p>
        </p:txBody>
      </p:sp>
    </p:spTree>
    <p:extLst>
      <p:ext uri="{BB962C8B-B14F-4D97-AF65-F5344CB8AC3E}">
        <p14:creationId xmlns:p14="http://schemas.microsoft.com/office/powerpoint/2010/main" val="304743852"/>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D72D4D1-076F-49D3-9889-EFC4F6D7CA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5F9FBBF4-ADD3-44DB-BAB9-6BCD8C37E6DA}"/>
              </a:ext>
            </a:extLst>
          </p:cNvPr>
          <p:cNvSpPr>
            <a:spLocks noGrp="1"/>
          </p:cNvSpPr>
          <p:nvPr>
            <p:ph type="title"/>
          </p:nvPr>
        </p:nvSpPr>
        <p:spPr>
          <a:xfrm>
            <a:off x="838200" y="963877"/>
            <a:ext cx="3494362" cy="4930246"/>
          </a:xfrm>
        </p:spPr>
        <p:txBody>
          <a:bodyPr>
            <a:normAutofit/>
          </a:bodyPr>
          <a:lstStyle/>
          <a:p>
            <a:pPr algn="r"/>
            <a:r>
              <a:rPr lang="es-AR" dirty="0"/>
              <a:t>Artículo 4 </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5966D86B-1072-4B10-BD84-0925FA204555}"/>
              </a:ext>
            </a:extLst>
          </p:cNvPr>
          <p:cNvSpPr>
            <a:spLocks noGrp="1"/>
          </p:cNvSpPr>
          <p:nvPr>
            <p:ph idx="1"/>
          </p:nvPr>
        </p:nvSpPr>
        <p:spPr>
          <a:xfrm>
            <a:off x="4976031" y="0"/>
            <a:ext cx="6377769" cy="6857999"/>
          </a:xfrm>
        </p:spPr>
        <p:txBody>
          <a:bodyPr anchor="ctr">
            <a:normAutofit fontScale="47500" lnSpcReduction="20000"/>
          </a:bodyPr>
          <a:lstStyle/>
          <a:p>
            <a:pPr marL="381000" marR="381000" algn="just">
              <a:spcBef>
                <a:spcPts val="750"/>
              </a:spcBef>
              <a:spcAft>
                <a:spcPts val="1500"/>
              </a:spcAft>
            </a:pPr>
            <a:r>
              <a:rPr lang="es-AR" sz="5100" dirty="0">
                <a:effectLst/>
                <a:latin typeface="+mj-lt"/>
                <a:ea typeface="Times New Roman" panose="02020603050405020304" pitchFamily="18" charset="0"/>
              </a:rPr>
              <a:t>Toda mujer tiene derecho al reconocimiento, goce, ejercicio y protección de todos los derechos humanos y a las libertades consagradas por los instrumentos regionales e internacionales sobre derechos humanos. Estos derechos comprenden, entre otros:</a:t>
            </a:r>
          </a:p>
          <a:p>
            <a:pPr marL="381000" marR="381000">
              <a:spcBef>
                <a:spcPts val="750"/>
              </a:spcBef>
              <a:spcAft>
                <a:spcPts val="1500"/>
              </a:spcAft>
            </a:pPr>
            <a:r>
              <a:rPr lang="es-AR" sz="5100" dirty="0">
                <a:effectLst/>
                <a:latin typeface="+mj-lt"/>
                <a:ea typeface="Times New Roman" panose="02020603050405020304" pitchFamily="18" charset="0"/>
              </a:rPr>
              <a:t>a. el derecho a que se respete su vida;</a:t>
            </a:r>
          </a:p>
          <a:p>
            <a:pPr marL="381000" marR="381000">
              <a:spcBef>
                <a:spcPts val="750"/>
              </a:spcBef>
              <a:spcAft>
                <a:spcPts val="1500"/>
              </a:spcAft>
            </a:pPr>
            <a:r>
              <a:rPr lang="es-AR" sz="5100" dirty="0">
                <a:effectLst/>
                <a:latin typeface="+mj-lt"/>
                <a:ea typeface="Times New Roman" panose="02020603050405020304" pitchFamily="18" charset="0"/>
              </a:rPr>
              <a:t>b. el derecho a que se respete su integridad física, psíquica y moral;</a:t>
            </a:r>
          </a:p>
          <a:p>
            <a:pPr marL="381000" marR="381000">
              <a:spcBef>
                <a:spcPts val="750"/>
              </a:spcBef>
              <a:spcAft>
                <a:spcPts val="1500"/>
              </a:spcAft>
            </a:pPr>
            <a:r>
              <a:rPr lang="es-AR" sz="5100" dirty="0">
                <a:effectLst/>
                <a:latin typeface="+mj-lt"/>
                <a:ea typeface="Times New Roman" panose="02020603050405020304" pitchFamily="18" charset="0"/>
              </a:rPr>
              <a:t>c. el derecho a la libertad y a la seguridad personales;</a:t>
            </a:r>
          </a:p>
          <a:p>
            <a:pPr marL="381000" marR="381000">
              <a:spcBef>
                <a:spcPts val="750"/>
              </a:spcBef>
              <a:spcAft>
                <a:spcPts val="1500"/>
              </a:spcAft>
            </a:pPr>
            <a:r>
              <a:rPr lang="es-AR" sz="5100" dirty="0">
                <a:effectLst/>
                <a:latin typeface="+mj-lt"/>
                <a:ea typeface="Times New Roman" panose="02020603050405020304" pitchFamily="18" charset="0"/>
              </a:rPr>
              <a:t>d. el derecho a no ser sometida a torturas;</a:t>
            </a:r>
          </a:p>
          <a:p>
            <a:pPr marL="381000" marR="381000">
              <a:spcBef>
                <a:spcPts val="750"/>
              </a:spcBef>
              <a:spcAft>
                <a:spcPts val="1500"/>
              </a:spcAft>
            </a:pPr>
            <a:r>
              <a:rPr lang="es-AR" sz="5100" dirty="0">
                <a:effectLst/>
                <a:latin typeface="+mj-lt"/>
                <a:ea typeface="Times New Roman" panose="02020603050405020304" pitchFamily="18" charset="0"/>
              </a:rPr>
              <a:t>e. el derecho a que se respete la dignidad inherente a su persona y que se proteja a su familia;</a:t>
            </a:r>
          </a:p>
          <a:p>
            <a:pPr marL="381000" marR="381000">
              <a:spcBef>
                <a:spcPts val="750"/>
              </a:spcBef>
              <a:spcAft>
                <a:spcPts val="1500"/>
              </a:spcAft>
            </a:pPr>
            <a:r>
              <a:rPr lang="es-AR" sz="5100" dirty="0">
                <a:effectLst/>
                <a:latin typeface="+mj-lt"/>
                <a:ea typeface="Times New Roman" panose="02020603050405020304" pitchFamily="18" charset="0"/>
              </a:rPr>
              <a:t>f. el derecho a igualdad de protección ante la ley y de la ley;</a:t>
            </a:r>
          </a:p>
          <a:p>
            <a:endParaRPr lang="es-AR" sz="1300" dirty="0"/>
          </a:p>
        </p:txBody>
      </p:sp>
    </p:spTree>
    <p:extLst>
      <p:ext uri="{BB962C8B-B14F-4D97-AF65-F5344CB8AC3E}">
        <p14:creationId xmlns:p14="http://schemas.microsoft.com/office/powerpoint/2010/main" val="3811166485"/>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65CDE2-194C-4A17-9E3C-017E8A8970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F2AE495E-2AAF-4BC1-87A5-331009D828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tx1">
                <a:alpha val="70000"/>
              </a:schemeClr>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4E71AE9A-DAC9-4616-A0E2-5441DF20B251}"/>
              </a:ext>
            </a:extLst>
          </p:cNvPr>
          <p:cNvSpPr>
            <a:spLocks noGrp="1"/>
          </p:cNvSpPr>
          <p:nvPr>
            <p:ph idx="1"/>
          </p:nvPr>
        </p:nvSpPr>
        <p:spPr>
          <a:xfrm>
            <a:off x="943276" y="2050181"/>
            <a:ext cx="10410524" cy="4126782"/>
          </a:xfrm>
        </p:spPr>
        <p:txBody>
          <a:bodyPr>
            <a:normAutofit/>
          </a:bodyPr>
          <a:lstStyle/>
          <a:p>
            <a:pPr marL="381000" marR="381000">
              <a:spcBef>
                <a:spcPts val="750"/>
              </a:spcBef>
              <a:spcAft>
                <a:spcPts val="1500"/>
              </a:spcAft>
            </a:pPr>
            <a:endParaRPr lang="es-AR" sz="2000" dirty="0">
              <a:solidFill>
                <a:srgbClr val="FFFFFF"/>
              </a:solidFill>
              <a:effectLst/>
              <a:latin typeface="Times New Roman" panose="02020603050405020304" pitchFamily="18" charset="0"/>
              <a:ea typeface="Times New Roman" panose="02020603050405020304" pitchFamily="18" charset="0"/>
            </a:endParaRPr>
          </a:p>
          <a:p>
            <a:pPr marL="381000" marR="381000">
              <a:spcBef>
                <a:spcPts val="750"/>
              </a:spcBef>
              <a:spcAft>
                <a:spcPts val="1500"/>
              </a:spcAft>
            </a:pPr>
            <a:r>
              <a:rPr lang="es-AR" sz="2400" dirty="0">
                <a:solidFill>
                  <a:srgbClr val="FFFFFF"/>
                </a:solidFill>
                <a:effectLst/>
                <a:ea typeface="Times New Roman" panose="02020603050405020304" pitchFamily="18" charset="0"/>
              </a:rPr>
              <a:t>g. el derecho a un recurso sencillo y rápido ante los tribunales competentes, que la ampare contra actos que violen sus derechos;</a:t>
            </a:r>
          </a:p>
          <a:p>
            <a:pPr marL="381000" marR="381000">
              <a:spcBef>
                <a:spcPts val="750"/>
              </a:spcBef>
              <a:spcAft>
                <a:spcPts val="1500"/>
              </a:spcAft>
            </a:pPr>
            <a:r>
              <a:rPr lang="es-AR" sz="2400" dirty="0">
                <a:solidFill>
                  <a:srgbClr val="FFFFFF"/>
                </a:solidFill>
                <a:effectLst/>
                <a:ea typeface="Times New Roman" panose="02020603050405020304" pitchFamily="18" charset="0"/>
              </a:rPr>
              <a:t>h. el derecho a libertad de asociación;</a:t>
            </a:r>
          </a:p>
          <a:p>
            <a:pPr marL="381000" marR="381000">
              <a:spcBef>
                <a:spcPts val="750"/>
              </a:spcBef>
              <a:spcAft>
                <a:spcPts val="1500"/>
              </a:spcAft>
            </a:pPr>
            <a:r>
              <a:rPr lang="es-AR" sz="2400" dirty="0">
                <a:solidFill>
                  <a:srgbClr val="FFFFFF"/>
                </a:solidFill>
                <a:effectLst/>
                <a:ea typeface="Times New Roman" panose="02020603050405020304" pitchFamily="18" charset="0"/>
              </a:rPr>
              <a:t>i. el derecho a la libertad de profesar la religión y las creencias propias dentro de la ley, y</a:t>
            </a:r>
          </a:p>
          <a:p>
            <a:pPr marL="381000" marR="381000">
              <a:spcBef>
                <a:spcPts val="750"/>
              </a:spcBef>
              <a:spcAft>
                <a:spcPts val="1500"/>
              </a:spcAft>
            </a:pPr>
            <a:r>
              <a:rPr lang="es-AR" sz="2400" dirty="0">
                <a:solidFill>
                  <a:srgbClr val="FFFFFF"/>
                </a:solidFill>
                <a:effectLst/>
                <a:ea typeface="Times New Roman" panose="02020603050405020304" pitchFamily="18" charset="0"/>
              </a:rPr>
              <a:t>j. el derecho a tener igualdad de acceso a las funciones públicas de su país y a participar en los asuntos públicos, incluyendo la toma de decisiones.</a:t>
            </a:r>
          </a:p>
          <a:p>
            <a:endParaRPr lang="es-AR" sz="2000" dirty="0">
              <a:solidFill>
                <a:srgbClr val="FFFFFF"/>
              </a:solidFill>
            </a:endParaRPr>
          </a:p>
        </p:txBody>
      </p:sp>
    </p:spTree>
    <p:extLst>
      <p:ext uri="{BB962C8B-B14F-4D97-AF65-F5344CB8AC3E}">
        <p14:creationId xmlns:p14="http://schemas.microsoft.com/office/powerpoint/2010/main" val="3636402631"/>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D72D4D1-076F-49D3-9889-EFC4F6D7CA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C56C0BD-6CD2-497E-A0BF-A8DC03D6AB6C}"/>
              </a:ext>
            </a:extLst>
          </p:cNvPr>
          <p:cNvSpPr>
            <a:spLocks noGrp="1"/>
          </p:cNvSpPr>
          <p:nvPr>
            <p:ph type="title"/>
          </p:nvPr>
        </p:nvSpPr>
        <p:spPr>
          <a:xfrm>
            <a:off x="838200" y="963877"/>
            <a:ext cx="3494362" cy="4930246"/>
          </a:xfrm>
        </p:spPr>
        <p:txBody>
          <a:bodyPr>
            <a:normAutofit/>
          </a:bodyPr>
          <a:lstStyle/>
          <a:p>
            <a:pPr algn="r"/>
            <a:r>
              <a:rPr lang="es-AR" dirty="0"/>
              <a:t>Ley 26.845 Ley de Protección Integral de las Mujeres (17/9/2.004)</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B0454813-7EB3-43F7-BC41-47164740137A}"/>
              </a:ext>
            </a:extLst>
          </p:cNvPr>
          <p:cNvSpPr>
            <a:spLocks noGrp="1"/>
          </p:cNvSpPr>
          <p:nvPr>
            <p:ph idx="1"/>
          </p:nvPr>
        </p:nvSpPr>
        <p:spPr>
          <a:xfrm>
            <a:off x="4976031" y="0"/>
            <a:ext cx="6377769" cy="6858000"/>
          </a:xfrm>
        </p:spPr>
        <p:txBody>
          <a:bodyPr anchor="ctr">
            <a:normAutofit fontScale="40000" lnSpcReduction="20000"/>
          </a:bodyPr>
          <a:lstStyle/>
          <a:p>
            <a:pPr marL="381000" marR="381000" algn="just">
              <a:spcBef>
                <a:spcPts val="750"/>
              </a:spcBef>
              <a:spcAft>
                <a:spcPts val="1500"/>
              </a:spcAft>
            </a:pPr>
            <a:r>
              <a:rPr lang="es-AR" sz="4500" b="1" dirty="0">
                <a:effectLst/>
                <a:ea typeface="Times New Roman" panose="02020603050405020304" pitchFamily="18" charset="0"/>
              </a:rPr>
              <a:t>ARTICULO 2º </a:t>
            </a:r>
            <a:r>
              <a:rPr lang="es-AR" sz="4500" dirty="0">
                <a:effectLst/>
                <a:ea typeface="Times New Roman" panose="02020603050405020304" pitchFamily="18" charset="0"/>
              </a:rPr>
              <a:t>— Objeto. La presente ley tiene por objeto promover y garantizar:</a:t>
            </a:r>
          </a:p>
          <a:p>
            <a:pPr marL="381000" marR="381000" algn="just">
              <a:spcBef>
                <a:spcPts val="750"/>
              </a:spcBef>
              <a:spcAft>
                <a:spcPts val="1500"/>
              </a:spcAft>
            </a:pPr>
            <a:r>
              <a:rPr lang="es-AR" sz="4500" dirty="0">
                <a:effectLst/>
                <a:ea typeface="Times New Roman" panose="02020603050405020304" pitchFamily="18" charset="0"/>
              </a:rPr>
              <a:t>a) La eliminación de la discriminación entre mujeres y varones en todos los órdenes de la vida;</a:t>
            </a:r>
          </a:p>
          <a:p>
            <a:pPr marL="381000" marR="381000" algn="just">
              <a:spcBef>
                <a:spcPts val="750"/>
              </a:spcBef>
              <a:spcAft>
                <a:spcPts val="1500"/>
              </a:spcAft>
            </a:pPr>
            <a:r>
              <a:rPr lang="es-AR" sz="4500" dirty="0">
                <a:effectLst/>
                <a:ea typeface="Times New Roman" panose="02020603050405020304" pitchFamily="18" charset="0"/>
              </a:rPr>
              <a:t>b) El derecho de las mujeres a vivir una vida sin violencia;</a:t>
            </a:r>
          </a:p>
          <a:p>
            <a:pPr marL="381000" marR="381000" algn="just">
              <a:spcBef>
                <a:spcPts val="750"/>
              </a:spcBef>
              <a:spcAft>
                <a:spcPts val="1500"/>
              </a:spcAft>
            </a:pPr>
            <a:r>
              <a:rPr lang="es-AR" sz="4500" dirty="0">
                <a:effectLst/>
                <a:ea typeface="Times New Roman" panose="02020603050405020304" pitchFamily="18" charset="0"/>
              </a:rPr>
              <a:t>c) Las condiciones aptas para sensibilizar y prevenir, sancionar y erradicar la discriminación y la violencia contra las mujeres en cualquiera de sus manifestaciones y ámbitos;</a:t>
            </a:r>
          </a:p>
          <a:p>
            <a:pPr marL="381000" marR="381000" algn="just">
              <a:spcBef>
                <a:spcPts val="750"/>
              </a:spcBef>
              <a:spcAft>
                <a:spcPts val="1500"/>
              </a:spcAft>
            </a:pPr>
            <a:r>
              <a:rPr lang="es-AR" sz="4500" dirty="0">
                <a:effectLst/>
                <a:ea typeface="Times New Roman" panose="02020603050405020304" pitchFamily="18" charset="0"/>
              </a:rPr>
              <a:t>d) El desarrollo de políticas públicas de carácter interinstitucional sobre violencia contra las mujeres;</a:t>
            </a:r>
          </a:p>
          <a:p>
            <a:pPr marL="381000" marR="381000" algn="just">
              <a:spcBef>
                <a:spcPts val="750"/>
              </a:spcBef>
              <a:spcAft>
                <a:spcPts val="1500"/>
              </a:spcAft>
            </a:pPr>
            <a:r>
              <a:rPr lang="es-AR" sz="4500" dirty="0">
                <a:effectLst/>
                <a:ea typeface="Times New Roman" panose="02020603050405020304" pitchFamily="18" charset="0"/>
              </a:rPr>
              <a:t>e) La remoción de patrones socioculturales que promueven y sostienen la desigualdad de género y las relaciones de poder sobre las mujeres;</a:t>
            </a:r>
          </a:p>
          <a:p>
            <a:pPr marL="381000" marR="381000" algn="just">
              <a:spcBef>
                <a:spcPts val="750"/>
              </a:spcBef>
              <a:spcAft>
                <a:spcPts val="1500"/>
              </a:spcAft>
            </a:pPr>
            <a:r>
              <a:rPr lang="es-AR" sz="4500" dirty="0">
                <a:effectLst/>
                <a:ea typeface="Times New Roman" panose="02020603050405020304" pitchFamily="18" charset="0"/>
              </a:rPr>
              <a:t>f) El acceso a la justicia de las mujeres que padecen violencia;</a:t>
            </a:r>
          </a:p>
          <a:p>
            <a:pPr marL="381000" marR="381000" algn="just">
              <a:spcBef>
                <a:spcPts val="750"/>
              </a:spcBef>
              <a:spcAft>
                <a:spcPts val="1500"/>
              </a:spcAft>
            </a:pPr>
            <a:r>
              <a:rPr lang="es-AR" sz="4500" dirty="0">
                <a:effectLst/>
                <a:ea typeface="Times New Roman" panose="02020603050405020304" pitchFamily="18" charset="0"/>
              </a:rPr>
              <a:t>g) La asistencia integral a las mujeres que padecen violencia en las áreas estatales y privadas que realicen actividades programáticas destinadas a las mujeres y/o en los servicios especializados de violencia.</a:t>
            </a:r>
          </a:p>
          <a:p>
            <a:endParaRPr lang="es-AR" sz="1100" dirty="0"/>
          </a:p>
        </p:txBody>
      </p:sp>
    </p:spTree>
    <p:extLst>
      <p:ext uri="{BB962C8B-B14F-4D97-AF65-F5344CB8AC3E}">
        <p14:creationId xmlns:p14="http://schemas.microsoft.com/office/powerpoint/2010/main" val="4165979341"/>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D72D4D1-076F-49D3-9889-EFC4F6D7CA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18D3D091-58A8-4EA7-A29A-82B33920148F}"/>
              </a:ext>
            </a:extLst>
          </p:cNvPr>
          <p:cNvSpPr>
            <a:spLocks noGrp="1"/>
          </p:cNvSpPr>
          <p:nvPr>
            <p:ph type="title"/>
          </p:nvPr>
        </p:nvSpPr>
        <p:spPr>
          <a:xfrm>
            <a:off x="838200" y="963877"/>
            <a:ext cx="3494362" cy="4930246"/>
          </a:xfrm>
        </p:spPr>
        <p:txBody>
          <a:bodyPr>
            <a:normAutofit/>
          </a:bodyPr>
          <a:lstStyle/>
          <a:p>
            <a:pPr algn="r"/>
            <a:r>
              <a:rPr lang="es-AR" dirty="0"/>
              <a:t>ARTÍCULO 4 </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C4FB146C-F93E-46B2-BE45-A78E905803B6}"/>
              </a:ext>
            </a:extLst>
          </p:cNvPr>
          <p:cNvSpPr>
            <a:spLocks noGrp="1"/>
          </p:cNvSpPr>
          <p:nvPr>
            <p:ph idx="1"/>
          </p:nvPr>
        </p:nvSpPr>
        <p:spPr>
          <a:xfrm>
            <a:off x="4976031" y="185530"/>
            <a:ext cx="6377769" cy="6374295"/>
          </a:xfrm>
        </p:spPr>
        <p:txBody>
          <a:bodyPr anchor="ctr">
            <a:normAutofit/>
          </a:bodyPr>
          <a:lstStyle/>
          <a:p>
            <a:pPr marL="381000" marR="381000" algn="just">
              <a:spcBef>
                <a:spcPts val="750"/>
              </a:spcBef>
              <a:spcAft>
                <a:spcPts val="1500"/>
              </a:spcAft>
            </a:pPr>
            <a:r>
              <a:rPr lang="es-AR" sz="2400" dirty="0">
                <a:effectLst/>
                <a:ea typeface="Times New Roman" panose="02020603050405020304" pitchFamily="18" charset="0"/>
              </a:rPr>
              <a:t>Definición. Se entiende por violencia contra las mujeres toda conducta, acción u omisión, que de manera directa o indirecta, tanto en el ámbito público como en el privado, basada en una relación desigual de poder, afecte su vida, libertad, dignidad, integridad física, psicológica, sexual, económica o patrimonial, como así también su seguridad personal. Quedan comprendidas las perpetradas desde el Estado o por sus agentes.</a:t>
            </a:r>
          </a:p>
          <a:p>
            <a:pPr marL="381000" marR="381000" algn="just">
              <a:spcBef>
                <a:spcPts val="750"/>
              </a:spcBef>
              <a:spcAft>
                <a:spcPts val="1500"/>
              </a:spcAft>
            </a:pPr>
            <a:r>
              <a:rPr lang="es-AR" sz="2400" dirty="0">
                <a:effectLst/>
                <a:ea typeface="Times New Roman" panose="02020603050405020304" pitchFamily="18" charset="0"/>
              </a:rPr>
              <a:t>Se considera violencia indirecta, a los efectos de la presente ley, toda conducta, acción omisión, disposición, criterio o práctica discriminatoria que ponga a la mujer en desventaja con respecto al varón.</a:t>
            </a:r>
          </a:p>
          <a:p>
            <a:endParaRPr lang="es-AR" sz="2400" dirty="0"/>
          </a:p>
        </p:txBody>
      </p:sp>
    </p:spTree>
    <p:extLst>
      <p:ext uri="{BB962C8B-B14F-4D97-AF65-F5344CB8AC3E}">
        <p14:creationId xmlns:p14="http://schemas.microsoft.com/office/powerpoint/2010/main" val="650186296"/>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4E65CDE2-194C-4A17-9E3C-017E8A8970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8A9A0641-DC56-40FF-B56A-F8A2DDFBFFD0}"/>
              </a:ext>
            </a:extLst>
          </p:cNvPr>
          <p:cNvSpPr>
            <a:spLocks noGrp="1"/>
          </p:cNvSpPr>
          <p:nvPr>
            <p:ph type="title"/>
          </p:nvPr>
        </p:nvSpPr>
        <p:spPr>
          <a:xfrm>
            <a:off x="943276" y="291548"/>
            <a:ext cx="10410524" cy="914401"/>
          </a:xfrm>
        </p:spPr>
        <p:txBody>
          <a:bodyPr>
            <a:normAutofit/>
          </a:bodyPr>
          <a:lstStyle/>
          <a:p>
            <a:r>
              <a:rPr lang="es-AR" dirty="0">
                <a:solidFill>
                  <a:srgbClr val="FFFFFF"/>
                </a:solidFill>
              </a:rPr>
              <a:t>ARTICULO 5</a:t>
            </a:r>
          </a:p>
        </p:txBody>
      </p:sp>
      <p:cxnSp>
        <p:nvCxnSpPr>
          <p:cNvPr id="17" name="Straight Connector 16">
            <a:extLst>
              <a:ext uri="{FF2B5EF4-FFF2-40B4-BE49-F238E27FC236}">
                <a16:creationId xmlns:a16="http://schemas.microsoft.com/office/drawing/2014/main" id="{F2AE495E-2AAF-4BC1-87A5-331009D828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tx1">
                <a:alpha val="70000"/>
              </a:schemeClr>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EA544B20-0F06-4C73-82BB-A5F1E05CC688}"/>
              </a:ext>
            </a:extLst>
          </p:cNvPr>
          <p:cNvSpPr>
            <a:spLocks noGrp="1"/>
          </p:cNvSpPr>
          <p:nvPr>
            <p:ph idx="1"/>
          </p:nvPr>
        </p:nvSpPr>
        <p:spPr>
          <a:xfrm>
            <a:off x="943276" y="954158"/>
            <a:ext cx="10410524" cy="5222806"/>
          </a:xfrm>
        </p:spPr>
        <p:txBody>
          <a:bodyPr>
            <a:noAutofit/>
          </a:bodyPr>
          <a:lstStyle/>
          <a:p>
            <a:pPr marL="381000" marR="381000" algn="just">
              <a:spcBef>
                <a:spcPts val="750"/>
              </a:spcBef>
              <a:spcAft>
                <a:spcPts val="1500"/>
              </a:spcAft>
            </a:pPr>
            <a:r>
              <a:rPr lang="es-AR" sz="2000" dirty="0">
                <a:solidFill>
                  <a:srgbClr val="FFFFFF"/>
                </a:solidFill>
                <a:effectLst/>
                <a:ea typeface="Times New Roman" panose="02020603050405020304" pitchFamily="18" charset="0"/>
              </a:rPr>
              <a:t>Tipos. Quedan especialmente comprendidos en la definición del artículo precedente, los siguientes tipos de violencia contra la mujer:</a:t>
            </a:r>
          </a:p>
          <a:p>
            <a:pPr marL="381000" marR="381000" algn="just">
              <a:spcBef>
                <a:spcPts val="750"/>
              </a:spcBef>
              <a:spcAft>
                <a:spcPts val="1500"/>
              </a:spcAft>
            </a:pPr>
            <a:r>
              <a:rPr lang="es-AR" sz="2000" dirty="0">
                <a:solidFill>
                  <a:srgbClr val="FFFFFF"/>
                </a:solidFill>
                <a:effectLst/>
                <a:ea typeface="Times New Roman" panose="02020603050405020304" pitchFamily="18" charset="0"/>
              </a:rPr>
              <a:t>1.- Física: La que se emplea contra el cuerpo de la mujer produciendo dolor, daño o riesgo de producirlo y cualquier otra forma de maltrato agresión que afecte su integridad física.</a:t>
            </a:r>
          </a:p>
          <a:p>
            <a:pPr marL="381000" marR="381000" algn="just">
              <a:spcBef>
                <a:spcPts val="750"/>
              </a:spcBef>
              <a:spcAft>
                <a:spcPts val="1500"/>
              </a:spcAft>
            </a:pPr>
            <a:r>
              <a:rPr lang="es-AR" sz="2000" dirty="0">
                <a:solidFill>
                  <a:srgbClr val="FFFFFF"/>
                </a:solidFill>
                <a:effectLst/>
                <a:ea typeface="Times New Roman" panose="02020603050405020304" pitchFamily="18" charset="0"/>
              </a:rPr>
              <a:t>2.- Psicológica: La que causa daño emocional y disminución de la autoestima o perjudica y perturba el pleno desarrollo personal o que busca degradar o controlar sus acciones, comportamientos, creencias y decisiones, mediante amenaza, acoso, hostigamiento, restricción, humillación, deshonra, descrédito, manipulación aislamiento. Incluye también la culpabilización, vigilancia constante, exigencia de obediencia sumisión, coerción verbal, persecución, insulto, indiferencia, abandono, celos excesivos, chantaje, ridiculización, explotación y limitación del derecho de circulación o cualquier otro medio que cause perjuicio a su salud psicológica y a la autodeterminación.</a:t>
            </a:r>
          </a:p>
          <a:p>
            <a:pPr marL="381000" marR="381000" algn="just">
              <a:spcBef>
                <a:spcPts val="750"/>
              </a:spcBef>
              <a:spcAft>
                <a:spcPts val="1500"/>
              </a:spcAft>
            </a:pPr>
            <a:r>
              <a:rPr lang="es-AR" sz="2000" dirty="0">
                <a:solidFill>
                  <a:srgbClr val="FFFFFF"/>
                </a:solidFill>
                <a:effectLst/>
                <a:ea typeface="Times New Roman" panose="02020603050405020304" pitchFamily="18" charset="0"/>
              </a:rPr>
              <a:t>3.- Sexual: Cualquier acción que implique la vulneración en todas sus formas, con o sin acceso genital, del derecho de la mujer de decidir voluntariamente acerca de su vida sexual o reproductiva a través de amenazas coerción, uso de la fuerza o intimidación, incluyendo la violación dentro del matrimonio o de otras relaciones vinculares o de parentesco, exista o no convivencia, así como la prostitución forzada, explotación, esclavitud , acoso, abuso sexual </a:t>
            </a:r>
            <a:endParaRPr lang="es-AR" sz="2000" dirty="0">
              <a:solidFill>
                <a:srgbClr val="FFFFFF"/>
              </a:solidFill>
            </a:endParaRPr>
          </a:p>
        </p:txBody>
      </p:sp>
    </p:spTree>
    <p:extLst>
      <p:ext uri="{BB962C8B-B14F-4D97-AF65-F5344CB8AC3E}">
        <p14:creationId xmlns:p14="http://schemas.microsoft.com/office/powerpoint/2010/main" val="2257401948"/>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13" name="Rectangle 7">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a:extLst>
              <a:ext uri="{FF2B5EF4-FFF2-40B4-BE49-F238E27FC236}">
                <a16:creationId xmlns:a16="http://schemas.microsoft.com/office/drawing/2014/main" id="{64E585EA-75FD-4025-8270-F66A58A15C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Marcador de contenido 2">
            <a:extLst>
              <a:ext uri="{FF2B5EF4-FFF2-40B4-BE49-F238E27FC236}">
                <a16:creationId xmlns:a16="http://schemas.microsoft.com/office/drawing/2014/main" id="{77F246BD-2173-408B-BC0C-F7985AECDE3D}"/>
              </a:ext>
            </a:extLst>
          </p:cNvPr>
          <p:cNvSpPr>
            <a:spLocks noGrp="1"/>
          </p:cNvSpPr>
          <p:nvPr>
            <p:ph idx="1"/>
          </p:nvPr>
        </p:nvSpPr>
        <p:spPr>
          <a:xfrm>
            <a:off x="838201" y="318052"/>
            <a:ext cx="10515598" cy="6539947"/>
          </a:xfrm>
        </p:spPr>
        <p:txBody>
          <a:bodyPr>
            <a:normAutofit lnSpcReduction="10000"/>
          </a:bodyPr>
          <a:lstStyle/>
          <a:p>
            <a:pPr marL="381000" marR="381000">
              <a:spcBef>
                <a:spcPts val="750"/>
              </a:spcBef>
              <a:spcAft>
                <a:spcPts val="1500"/>
              </a:spcAft>
            </a:pPr>
            <a:r>
              <a:rPr lang="es-AR" sz="2400" dirty="0">
                <a:solidFill>
                  <a:srgbClr val="FFFFFF"/>
                </a:solidFill>
                <a:effectLst/>
                <a:ea typeface="Times New Roman" panose="02020603050405020304" pitchFamily="18" charset="0"/>
              </a:rPr>
              <a:t>4.- Económica y patrimonial: La que se dirige a ocasionar un menoscabo en los recursos económicos o patrimoniales de la mujer, a través de:</a:t>
            </a:r>
          </a:p>
          <a:p>
            <a:pPr marL="381000" marR="381000">
              <a:spcBef>
                <a:spcPts val="750"/>
              </a:spcBef>
              <a:spcAft>
                <a:spcPts val="1500"/>
              </a:spcAft>
            </a:pPr>
            <a:r>
              <a:rPr lang="es-AR" sz="2400" dirty="0">
                <a:solidFill>
                  <a:srgbClr val="FFFFFF"/>
                </a:solidFill>
                <a:effectLst/>
                <a:ea typeface="Times New Roman" panose="02020603050405020304" pitchFamily="18" charset="0"/>
              </a:rPr>
              <a:t>a) La perturbación de la posesión, tenencia o propiedad de sus bienes;</a:t>
            </a:r>
          </a:p>
          <a:p>
            <a:pPr marL="381000" marR="381000">
              <a:spcBef>
                <a:spcPts val="750"/>
              </a:spcBef>
              <a:spcAft>
                <a:spcPts val="1500"/>
              </a:spcAft>
            </a:pPr>
            <a:r>
              <a:rPr lang="es-AR" sz="2400" dirty="0">
                <a:solidFill>
                  <a:srgbClr val="FFFFFF"/>
                </a:solidFill>
                <a:effectLst/>
                <a:ea typeface="Times New Roman" panose="02020603050405020304" pitchFamily="18" charset="0"/>
              </a:rPr>
              <a:t>b) La pérdida, sustracción, destrucción, retención o distracción indebida de objetos, instrumentos de trabajo, documentos personales, bienes, valores y derechos patrimoniales;</a:t>
            </a:r>
          </a:p>
          <a:p>
            <a:pPr marL="381000" marR="381000">
              <a:spcBef>
                <a:spcPts val="750"/>
              </a:spcBef>
              <a:spcAft>
                <a:spcPts val="1500"/>
              </a:spcAft>
            </a:pPr>
            <a:r>
              <a:rPr lang="es-AR" sz="2400" dirty="0">
                <a:solidFill>
                  <a:srgbClr val="FFFFFF"/>
                </a:solidFill>
                <a:effectLst/>
                <a:ea typeface="Times New Roman" panose="02020603050405020304" pitchFamily="18" charset="0"/>
              </a:rPr>
              <a:t>c) La limitación de los recursos económicos destinados a satisfacer sus necesidades o privación de los medios indispensables para vivir una vida digna;</a:t>
            </a:r>
          </a:p>
          <a:p>
            <a:pPr marL="381000" marR="381000">
              <a:spcBef>
                <a:spcPts val="750"/>
              </a:spcBef>
              <a:spcAft>
                <a:spcPts val="1500"/>
              </a:spcAft>
            </a:pPr>
            <a:r>
              <a:rPr lang="es-AR" sz="2400" dirty="0">
                <a:solidFill>
                  <a:srgbClr val="FFFFFF"/>
                </a:solidFill>
                <a:effectLst/>
                <a:ea typeface="Times New Roman" panose="02020603050405020304" pitchFamily="18" charset="0"/>
              </a:rPr>
              <a:t>d) La limitación o control de sus ingresos, así como la percepción de un salario menor por igual tarea, dentro de un mismo lugar de trabajo.</a:t>
            </a:r>
          </a:p>
          <a:p>
            <a:pPr marL="381000" marR="381000">
              <a:spcBef>
                <a:spcPts val="750"/>
              </a:spcBef>
              <a:spcAft>
                <a:spcPts val="1500"/>
              </a:spcAft>
            </a:pPr>
            <a:r>
              <a:rPr lang="es-AR" sz="2400" dirty="0">
                <a:solidFill>
                  <a:srgbClr val="FFFFFF"/>
                </a:solidFill>
                <a:effectLst/>
                <a:ea typeface="Times New Roman" panose="02020603050405020304" pitchFamily="18" charset="0"/>
              </a:rPr>
              <a:t>5.- Simbólica: La que a través de patrones estereotipados, mensajes, valores, íconos o signos transmita y reproduzca dominación, desigualdad y discriminación en las relaciones sociales, naturalizando la subordinación de la mujer en la sociedad.</a:t>
            </a:r>
          </a:p>
          <a:p>
            <a:endParaRPr lang="es-AR" sz="1100" dirty="0">
              <a:solidFill>
                <a:srgbClr val="FFFFFF"/>
              </a:solidFill>
            </a:endParaRPr>
          </a:p>
        </p:txBody>
      </p:sp>
    </p:spTree>
    <p:extLst>
      <p:ext uri="{BB962C8B-B14F-4D97-AF65-F5344CB8AC3E}">
        <p14:creationId xmlns:p14="http://schemas.microsoft.com/office/powerpoint/2010/main" val="1043519595"/>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13" name="Rectangle 7">
            <a:extLst>
              <a:ext uri="{FF2B5EF4-FFF2-40B4-BE49-F238E27FC236}">
                <a16:creationId xmlns:a16="http://schemas.microsoft.com/office/drawing/2014/main" id="{EA67B5B4-3A24-436E-B663-1B2EBFF8A0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3">
            <a:extLst>
              <a:ext uri="{FF2B5EF4-FFF2-40B4-BE49-F238E27FC236}">
                <a16:creationId xmlns:a16="http://schemas.microsoft.com/office/drawing/2014/main" id="{987FDF89-C993-41F4-A1B8-DBAFF1600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a:extLst>
              <a:ext uri="{FF2B5EF4-FFF2-40B4-BE49-F238E27FC236}">
                <a16:creationId xmlns:a16="http://schemas.microsoft.com/office/drawing/2014/main" id="{64E585EA-75FD-4025-8270-F66A58A15C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rgbClr val="000000">
              <a:alpha val="2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61936C24-104D-48E9-AC08-DC0771CCC0BB}"/>
              </a:ext>
            </a:extLst>
          </p:cNvPr>
          <p:cNvSpPr>
            <a:spLocks noGrp="1"/>
          </p:cNvSpPr>
          <p:nvPr>
            <p:ph type="title"/>
          </p:nvPr>
        </p:nvSpPr>
        <p:spPr>
          <a:xfrm>
            <a:off x="833002" y="365125"/>
            <a:ext cx="10520702" cy="1325563"/>
          </a:xfrm>
        </p:spPr>
        <p:txBody>
          <a:bodyPr>
            <a:normAutofit/>
          </a:bodyPr>
          <a:lstStyle/>
          <a:p>
            <a:r>
              <a:rPr lang="es-AR" sz="3600" dirty="0">
                <a:solidFill>
                  <a:srgbClr val="FFFFFF"/>
                </a:solidFill>
              </a:rPr>
              <a:t>Artículo 6 Modalidades</a:t>
            </a:r>
          </a:p>
        </p:txBody>
      </p:sp>
      <p:sp>
        <p:nvSpPr>
          <p:cNvPr id="3" name="Marcador de contenido 2">
            <a:extLst>
              <a:ext uri="{FF2B5EF4-FFF2-40B4-BE49-F238E27FC236}">
                <a16:creationId xmlns:a16="http://schemas.microsoft.com/office/drawing/2014/main" id="{10198E05-6CB1-4808-80DF-F924AD26C1F6}"/>
              </a:ext>
            </a:extLst>
          </p:cNvPr>
          <p:cNvSpPr>
            <a:spLocks noGrp="1"/>
          </p:cNvSpPr>
          <p:nvPr>
            <p:ph idx="1"/>
          </p:nvPr>
        </p:nvSpPr>
        <p:spPr>
          <a:xfrm>
            <a:off x="838201" y="1205948"/>
            <a:ext cx="10515598" cy="5526156"/>
          </a:xfrm>
        </p:spPr>
        <p:txBody>
          <a:bodyPr>
            <a:normAutofit fontScale="47500" lnSpcReduction="20000"/>
          </a:bodyPr>
          <a:lstStyle/>
          <a:p>
            <a:pPr marL="381000" marR="381000" algn="just">
              <a:spcBef>
                <a:spcPts val="750"/>
              </a:spcBef>
              <a:spcAft>
                <a:spcPts val="1500"/>
              </a:spcAft>
            </a:pPr>
            <a:endParaRPr lang="es-AR" sz="2400" dirty="0">
              <a:solidFill>
                <a:srgbClr val="FFFFFF"/>
              </a:solidFill>
              <a:effectLst/>
              <a:ea typeface="Times New Roman" panose="02020603050405020304" pitchFamily="18" charset="0"/>
            </a:endParaRPr>
          </a:p>
          <a:p>
            <a:pPr marL="381000" marR="381000" algn="just">
              <a:lnSpc>
                <a:spcPct val="120000"/>
              </a:lnSpc>
              <a:spcBef>
                <a:spcPts val="750"/>
              </a:spcBef>
              <a:spcAft>
                <a:spcPts val="1500"/>
              </a:spcAft>
            </a:pPr>
            <a:r>
              <a:rPr lang="es-AR" sz="4400" dirty="0">
                <a:solidFill>
                  <a:srgbClr val="FFFFFF"/>
                </a:solidFill>
                <a:effectLst/>
                <a:ea typeface="Times New Roman" panose="02020603050405020304" pitchFamily="18" charset="0"/>
              </a:rPr>
              <a:t>a) Violencia doméstica contra las mujeres: aquella ejercida contra las mujeres por un integrante del grupo familiar, independientemente del espacio físico donde ésta ocurra, que dañe la dignidad, el bienestar, la integridad física, psicológica, sexual, económica o patrimonial, la libertad, comprendiendo la libertad reproductiva y el derecho al pleno desarrollo de las mujeres. Se entiende por grupo familiar el originado en el parentesco sea por consanguinidad o por afinidad, el matrimonio, las uniones de hecho y las parejas o noviazgos. Incluye las relaciones vigentes o finalizadas, no siendo requisito la convivencia;</a:t>
            </a:r>
          </a:p>
          <a:p>
            <a:pPr marL="381000" marR="381000" algn="just">
              <a:lnSpc>
                <a:spcPct val="120000"/>
              </a:lnSpc>
              <a:spcBef>
                <a:spcPts val="750"/>
              </a:spcBef>
              <a:spcAft>
                <a:spcPts val="1500"/>
              </a:spcAft>
            </a:pPr>
            <a:r>
              <a:rPr lang="es-AR" sz="4400" dirty="0">
                <a:solidFill>
                  <a:srgbClr val="FFFFFF"/>
                </a:solidFill>
                <a:effectLst/>
                <a:ea typeface="Times New Roman" panose="02020603050405020304" pitchFamily="18" charset="0"/>
              </a:rPr>
              <a:t>b) Violencia institucional contra las mujeres: aquella realizada por las/los funcionarias/os, profesionales, personal y agentes pertenecientes a cualquier órgano, ente o institución pública, que tenga como fin retardar, obstaculizar o impedir que las mujeres tengan acceso a las políticas públicas y ejerzan los derechos previstos en esta ley. Quedan comprendidas, además, las que se ejercen en los partidos políticos, sindicatos, organizaciones empresariales, deportivas y de la sociedad civil;</a:t>
            </a:r>
          </a:p>
          <a:p>
            <a:endParaRPr lang="es-AR" sz="1400" dirty="0">
              <a:solidFill>
                <a:srgbClr val="FFFFFF"/>
              </a:solidFill>
            </a:endParaRPr>
          </a:p>
        </p:txBody>
      </p:sp>
    </p:spTree>
    <p:extLst>
      <p:ext uri="{BB962C8B-B14F-4D97-AF65-F5344CB8AC3E}">
        <p14:creationId xmlns:p14="http://schemas.microsoft.com/office/powerpoint/2010/main" val="2101351245"/>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487</TotalTime>
  <Words>2825</Words>
  <Application>Microsoft Office PowerPoint</Application>
  <PresentationFormat>Panorámica</PresentationFormat>
  <Paragraphs>105</Paragraphs>
  <Slides>25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25</vt:i4>
      </vt:variant>
    </vt:vector>
  </HeadingPairs>
  <TitlesOfParts>
    <vt:vector size="30" baseType="lpstr">
      <vt:lpstr>Arial</vt:lpstr>
      <vt:lpstr>Calibri</vt:lpstr>
      <vt:lpstr>Calibri Light</vt:lpstr>
      <vt:lpstr>Times New Roman</vt:lpstr>
      <vt:lpstr>Tema de Office</vt:lpstr>
      <vt:lpstr>Ley 23.179 (27/5/85) APRUEBA LA CONVENCION SOBRE LA ELIMINACION DE TODAS LAS FORMAS DE DISCRIMINACION CONTRA LA MUJER  aprobada por Res 34/180  de la Asamblea General de  Naciones Unidas del 18/12/1979 y suscripta por nuestro país el 17/7/1980. </vt:lpstr>
      <vt:lpstr>Ley 24.632 (01/04/1996)</vt:lpstr>
      <vt:lpstr>Artículo 4 </vt:lpstr>
      <vt:lpstr>Presentación de PowerPoint</vt:lpstr>
      <vt:lpstr>Ley 26.845 Ley de Protección Integral de las Mujeres (17/9/2.004)</vt:lpstr>
      <vt:lpstr>ARTÍCULO 4 </vt:lpstr>
      <vt:lpstr>ARTICULO 5</vt:lpstr>
      <vt:lpstr>Presentación de PowerPoint</vt:lpstr>
      <vt:lpstr>Artículo 6 Modalidades</vt:lpstr>
      <vt:lpstr>Presentación de PowerPoint</vt:lpstr>
      <vt:lpstr>Presentación de PowerPoint</vt:lpstr>
      <vt:lpstr>Juzgar con perspectiva de género </vt:lpstr>
      <vt:lpstr>Deben contemplarse además los estándares internacionales que la OM de la CSJN ha sistematizado y organizado en 10 categorías</vt:lpstr>
      <vt:lpstr>Presentación de PowerPoint</vt:lpstr>
      <vt:lpstr>Presentación de PowerPoint</vt:lpstr>
      <vt:lpstr>Presentación de PowerPoint</vt:lpstr>
      <vt:lpstr>Sentencia </vt:lpstr>
      <vt:lpstr>Normativa aplicable</vt:lpstr>
      <vt:lpstr>Ley 25.929 Parto respetado o humanizado</vt:lpstr>
      <vt:lpstr>Resolución 647/2003 Ministerio de Salud de la Nación aprobó la Guía para la Atención del Parto Normal en Maternidades Centradas en la Familia</vt:lpstr>
      <vt:lpstr>Condiciones obstétricas y neonatales esenciales</vt:lpstr>
      <vt:lpstr>Ley 17.132</vt:lpstr>
      <vt:lpstr>Presentación de PowerPoint</vt:lpstr>
      <vt:lpstr>RUBROS </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Ley 23.179 (27/5/85) APRUEBASE LA CONVENCION SOBRE LA ELIMINACION DE TODAS LAS FORMAS DE DISCRIMINACION CONTRA LA MUJER  aprobada por Res 34/180  de la Asamblea General de  Naciones Unidas del 18/12779 y suscripta por nuestro país el 17/7/1980. </dc:title>
  <dc:creator>Alejandra</dc:creator>
  <cp:lastModifiedBy>Alejandra</cp:lastModifiedBy>
  <cp:revision>7</cp:revision>
  <dcterms:created xsi:type="dcterms:W3CDTF">2022-04-19T21:31:25Z</dcterms:created>
  <dcterms:modified xsi:type="dcterms:W3CDTF">2022-04-20T15:17:14Z</dcterms:modified>
</cp:coreProperties>
</file>