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307" r:id="rId3"/>
    <p:sldId id="308" r:id="rId4"/>
    <p:sldId id="319" r:id="rId5"/>
    <p:sldId id="309" r:id="rId6"/>
    <p:sldId id="310" r:id="rId7"/>
    <p:sldId id="311" r:id="rId8"/>
    <p:sldId id="312" r:id="rId9"/>
    <p:sldId id="313" r:id="rId10"/>
    <p:sldId id="314" r:id="rId11"/>
    <p:sldId id="316" r:id="rId12"/>
    <p:sldId id="317" r:id="rId13"/>
    <p:sldId id="318" r:id="rId14"/>
    <p:sldId id="323" r:id="rId15"/>
    <p:sldId id="288" r:id="rId1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CC0099"/>
    <a:srgbClr val="0033CC"/>
    <a:srgbClr val="0000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11499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8961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7498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1665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2852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92747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9261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398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35832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21678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3177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56460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8632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98531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9597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8316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6DFA0-05EE-4C46-9F13-C1ABA9E8103D}" type="datetimeFigureOut">
              <a:rPr lang="es-AR" smtClean="0"/>
              <a:t>30/8/2022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A5576F2-C8AB-451C-A37C-64B480B97B9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5268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11560" y="-315416"/>
            <a:ext cx="7851648" cy="1828800"/>
          </a:xfrm>
        </p:spPr>
        <p:txBody>
          <a:bodyPr/>
          <a:lstStyle/>
          <a:p>
            <a:r>
              <a:rPr lang="es-AR" dirty="0" smtClean="0"/>
              <a:t> 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7854696" cy="4320480"/>
          </a:xfrm>
        </p:spPr>
        <p:txBody>
          <a:bodyPr>
            <a:normAutofit/>
          </a:bodyPr>
          <a:lstStyle/>
          <a:p>
            <a:pPr algn="ctr"/>
            <a:r>
              <a:rPr lang="es-AR" sz="36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s-AR" sz="36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/>
            </a:r>
            <a:br>
              <a:rPr lang="es-AR" sz="36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</a:br>
            <a:endParaRPr lang="es-AR" sz="36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s-AR" sz="4800" b="1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cs typeface="Arial" pitchFamily="34" charset="0"/>
              </a:rPr>
              <a:t>Jurado y género</a:t>
            </a:r>
            <a:endParaRPr lang="es-AR" sz="3600" b="1" dirty="0" smtClean="0">
              <a:solidFill>
                <a:schemeClr val="accent1">
                  <a:lumMod val="50000"/>
                </a:schemeClr>
              </a:solidFill>
              <a:latin typeface="Arial Black" pitchFamily="34" charset="0"/>
              <a:cs typeface="Arial" pitchFamily="34" charset="0"/>
            </a:endParaRPr>
          </a:p>
          <a:p>
            <a:endParaRPr lang="es-AR" sz="3600" b="1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s-A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María Eugenia Laigle</a:t>
            </a:r>
            <a:endParaRPr lang="es-MX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3600" b="1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3600" b="1" dirty="0" smtClean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AR" sz="3600" b="1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0448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3431" y="332656"/>
            <a:ext cx="8229600" cy="1440160"/>
          </a:xfrm>
        </p:spPr>
        <p:txBody>
          <a:bodyPr>
            <a:normAutofit/>
          </a:bodyPr>
          <a:lstStyle/>
          <a:p>
            <a:r>
              <a:rPr lang="es-AR" sz="3200" b="1" u="sng" dirty="0" smtClean="0">
                <a:solidFill>
                  <a:schemeClr val="accent1">
                    <a:lumMod val="75000"/>
                  </a:schemeClr>
                </a:solidFill>
              </a:rPr>
              <a:t>Preparación específica </a:t>
            </a:r>
            <a:br>
              <a:rPr lang="es-AR" sz="3200" b="1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3200" b="1" u="sng" dirty="0" smtClean="0">
                <a:solidFill>
                  <a:schemeClr val="accent1">
                    <a:lumMod val="75000"/>
                  </a:schemeClr>
                </a:solidFill>
              </a:rPr>
              <a:t>de </a:t>
            </a:r>
            <a:r>
              <a:rPr lang="es-AR" sz="3200" b="1" u="sng" dirty="0">
                <a:solidFill>
                  <a:schemeClr val="accent1">
                    <a:lumMod val="75000"/>
                  </a:schemeClr>
                </a:solidFill>
              </a:rPr>
              <a:t>jueces y litigantes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1560" y="2132856"/>
            <a:ext cx="7488832" cy="43204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AR" sz="2800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es-AR" sz="2800" b="1" dirty="0" smtClean="0">
                <a:solidFill>
                  <a:srgbClr val="0033CC"/>
                </a:solidFill>
              </a:rPr>
              <a:t>no desnaturaliza la esencia de la </a:t>
            </a:r>
            <a:r>
              <a:rPr lang="es-AR" sz="2800" b="1" dirty="0" err="1" smtClean="0">
                <a:solidFill>
                  <a:srgbClr val="0033CC"/>
                </a:solidFill>
              </a:rPr>
              <a:t>instit</a:t>
            </a:r>
            <a:r>
              <a:rPr lang="es-AR" sz="2800" b="1" dirty="0" smtClean="0">
                <a:solidFill>
                  <a:srgbClr val="0033CC"/>
                </a:solidFill>
              </a:rPr>
              <a:t>. del Jurado</a:t>
            </a:r>
          </a:p>
          <a:p>
            <a:pPr marL="0" indent="0">
              <a:buNone/>
            </a:pPr>
            <a:endParaRPr lang="es-AR" sz="2800" b="1" dirty="0" smtClean="0">
              <a:solidFill>
                <a:srgbClr val="0033CC"/>
              </a:solidFill>
            </a:endParaRPr>
          </a:p>
          <a:p>
            <a:pPr marL="0" indent="0">
              <a:buNone/>
            </a:pPr>
            <a:r>
              <a:rPr lang="es-AR" sz="2800" b="1" dirty="0" smtClean="0">
                <a:solidFill>
                  <a:srgbClr val="0033CC"/>
                </a:solidFill>
              </a:rPr>
              <a:t>- no vulnera derecho de la ciudadanía </a:t>
            </a:r>
          </a:p>
          <a:p>
            <a:pPr marL="0" indent="0">
              <a:buNone/>
            </a:pPr>
            <a:endParaRPr lang="es-AR" sz="2800" b="1" dirty="0" smtClean="0">
              <a:solidFill>
                <a:srgbClr val="0033CC"/>
              </a:solidFill>
            </a:endParaRPr>
          </a:p>
          <a:p>
            <a:pPr marL="0" indent="0">
              <a:buNone/>
            </a:pPr>
            <a:r>
              <a:rPr lang="es-AR" sz="2800" b="1" dirty="0" smtClean="0">
                <a:solidFill>
                  <a:srgbClr val="0033CC"/>
                </a:solidFill>
              </a:rPr>
              <a:t>- Jurado recibe </a:t>
            </a:r>
            <a:r>
              <a:rPr lang="es-AR" sz="2800" b="1" dirty="0" err="1" smtClean="0">
                <a:solidFill>
                  <a:srgbClr val="0033CC"/>
                </a:solidFill>
              </a:rPr>
              <a:t>inform.</a:t>
            </a:r>
            <a:r>
              <a:rPr lang="es-AR" sz="2800" b="1" dirty="0" smtClean="0">
                <a:solidFill>
                  <a:srgbClr val="0033CC"/>
                </a:solidFill>
              </a:rPr>
              <a:t> en </a:t>
            </a:r>
            <a:r>
              <a:rPr lang="es-AR" sz="2800" b="1" dirty="0" err="1" smtClean="0">
                <a:solidFill>
                  <a:srgbClr val="0033CC"/>
                </a:solidFill>
              </a:rPr>
              <a:t>mat.</a:t>
            </a:r>
            <a:r>
              <a:rPr lang="es-AR" sz="2800" b="1" dirty="0" smtClean="0">
                <a:solidFill>
                  <a:srgbClr val="0033CC"/>
                </a:solidFill>
              </a:rPr>
              <a:t> de género </a:t>
            </a:r>
            <a:r>
              <a:rPr lang="es-AR" sz="2800" b="1" dirty="0" err="1" smtClean="0">
                <a:solidFill>
                  <a:srgbClr val="0033CC"/>
                </a:solidFill>
              </a:rPr>
              <a:t>orient</a:t>
            </a:r>
            <a:r>
              <a:rPr lang="es-AR" sz="2800" b="1" dirty="0" smtClean="0">
                <a:solidFill>
                  <a:srgbClr val="0033CC"/>
                </a:solidFill>
              </a:rPr>
              <a:t>. al caso</a:t>
            </a:r>
          </a:p>
          <a:p>
            <a:pPr marL="0" indent="0">
              <a:buNone/>
            </a:pPr>
            <a:endParaRPr lang="es-AR" sz="2800" b="1" dirty="0" smtClean="0">
              <a:solidFill>
                <a:srgbClr val="0033CC"/>
              </a:solidFill>
            </a:endParaRPr>
          </a:p>
          <a:p>
            <a:pPr>
              <a:buFontTx/>
              <a:buChar char="-"/>
            </a:pPr>
            <a:r>
              <a:rPr lang="es-AR" sz="2800" b="1" dirty="0" smtClean="0">
                <a:solidFill>
                  <a:srgbClr val="0033CC"/>
                </a:solidFill>
              </a:rPr>
              <a:t>Jurado decide </a:t>
            </a:r>
            <a:r>
              <a:rPr lang="es-AR" sz="2800" b="1" dirty="0" err="1" smtClean="0">
                <a:solidFill>
                  <a:srgbClr val="0033CC"/>
                </a:solidFill>
              </a:rPr>
              <a:t>exclusivam</a:t>
            </a:r>
            <a:r>
              <a:rPr lang="es-AR" sz="2800" b="1" dirty="0" smtClean="0">
                <a:solidFill>
                  <a:srgbClr val="0033CC"/>
                </a:solidFill>
              </a:rPr>
              <a:t>. en base a la </a:t>
            </a:r>
            <a:r>
              <a:rPr lang="es-AR" sz="2800" b="1" dirty="0" err="1" smtClean="0">
                <a:solidFill>
                  <a:srgbClr val="0033CC"/>
                </a:solidFill>
              </a:rPr>
              <a:t>inform.</a:t>
            </a:r>
            <a:r>
              <a:rPr lang="es-AR" sz="2800" b="1" dirty="0" smtClean="0">
                <a:solidFill>
                  <a:srgbClr val="0033CC"/>
                </a:solidFill>
              </a:rPr>
              <a:t> que recibe durante el juicio. </a:t>
            </a:r>
            <a:endParaRPr lang="es-AR" sz="2800" b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13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AR" b="1" dirty="0">
              <a:solidFill>
                <a:srgbClr val="0033CC"/>
              </a:solidFill>
            </a:endParaRPr>
          </a:p>
          <a:p>
            <a:pPr marL="0" indent="0" algn="ctr">
              <a:buNone/>
            </a:pPr>
            <a:r>
              <a:rPr lang="es-AR" sz="2800" b="1" i="1" dirty="0" smtClean="0">
                <a:solidFill>
                  <a:srgbClr val="0033CC"/>
                </a:solidFill>
              </a:rPr>
              <a:t>“los </a:t>
            </a:r>
            <a:r>
              <a:rPr lang="es-AR" sz="2800" b="1" i="1" dirty="0" err="1">
                <a:solidFill>
                  <a:srgbClr val="0033CC"/>
                </a:solidFill>
              </a:rPr>
              <a:t>repres</a:t>
            </a:r>
            <a:r>
              <a:rPr lang="es-AR" sz="2800" b="1" i="1" dirty="0">
                <a:solidFill>
                  <a:srgbClr val="0033CC"/>
                </a:solidFill>
              </a:rPr>
              <a:t>. del saber técnico </a:t>
            </a:r>
            <a:endParaRPr lang="es-AR" sz="2800" b="1" i="1" dirty="0" smtClean="0">
              <a:solidFill>
                <a:srgbClr val="0033CC"/>
              </a:solidFill>
            </a:endParaRPr>
          </a:p>
          <a:p>
            <a:pPr marL="0" indent="0" algn="ctr">
              <a:buNone/>
            </a:pPr>
            <a:r>
              <a:rPr lang="es-AR" sz="2800" b="1" i="1" dirty="0" smtClean="0">
                <a:solidFill>
                  <a:srgbClr val="0033CC"/>
                </a:solidFill>
              </a:rPr>
              <a:t>se </a:t>
            </a:r>
            <a:r>
              <a:rPr lang="es-AR" sz="2800" b="1" i="1" dirty="0">
                <a:solidFill>
                  <a:srgbClr val="0033CC"/>
                </a:solidFill>
              </a:rPr>
              <a:t>encargan de controlar que el </a:t>
            </a:r>
            <a:endParaRPr lang="es-AR" sz="2800" b="1" i="1" dirty="0" smtClean="0">
              <a:solidFill>
                <a:srgbClr val="0033CC"/>
              </a:solidFill>
            </a:endParaRPr>
          </a:p>
          <a:p>
            <a:pPr marL="0" indent="0" algn="ctr">
              <a:buNone/>
            </a:pPr>
            <a:r>
              <a:rPr lang="es-AR" sz="2800" b="1" i="1" u="sng" dirty="0" smtClean="0">
                <a:solidFill>
                  <a:schemeClr val="accent2">
                    <a:lumMod val="75000"/>
                  </a:schemeClr>
                </a:solidFill>
              </a:rPr>
              <a:t>camino </a:t>
            </a:r>
            <a:r>
              <a:rPr lang="es-AR" sz="2800" b="1" i="1" u="sng" dirty="0">
                <a:solidFill>
                  <a:schemeClr val="accent2">
                    <a:lumMod val="75000"/>
                  </a:schemeClr>
                </a:solidFill>
              </a:rPr>
              <a:t>hacia la decisión se encuentre </a:t>
            </a:r>
            <a:r>
              <a:rPr lang="es-AR" sz="2800" b="1" i="1" u="sng" dirty="0" smtClean="0">
                <a:solidFill>
                  <a:schemeClr val="accent2">
                    <a:lumMod val="75000"/>
                  </a:schemeClr>
                </a:solidFill>
              </a:rPr>
              <a:t>balizado</a:t>
            </a:r>
          </a:p>
          <a:p>
            <a:pPr marL="0" indent="0" algn="ctr">
              <a:buNone/>
            </a:pPr>
            <a:r>
              <a:rPr lang="es-AR" sz="2800" b="1" i="1" dirty="0" smtClean="0">
                <a:solidFill>
                  <a:srgbClr val="0033CC"/>
                </a:solidFill>
              </a:rPr>
              <a:t> conf. </a:t>
            </a:r>
            <a:r>
              <a:rPr lang="es-AR" sz="2800" b="1" i="1" dirty="0">
                <a:solidFill>
                  <a:srgbClr val="0033CC"/>
                </a:solidFill>
              </a:rPr>
              <a:t>a reglas </a:t>
            </a:r>
            <a:r>
              <a:rPr lang="es-AR" sz="2800" b="1" i="1" dirty="0" err="1">
                <a:solidFill>
                  <a:srgbClr val="0033CC"/>
                </a:solidFill>
              </a:rPr>
              <a:t>proc</a:t>
            </a:r>
            <a:r>
              <a:rPr lang="es-AR" sz="2800" b="1" i="1" dirty="0">
                <a:solidFill>
                  <a:srgbClr val="0033CC"/>
                </a:solidFill>
              </a:rPr>
              <a:t>. </a:t>
            </a:r>
            <a:r>
              <a:rPr lang="es-AR" sz="2800" b="1" i="1" dirty="0" smtClean="0">
                <a:solidFill>
                  <a:srgbClr val="0033CC"/>
                </a:solidFill>
              </a:rPr>
              <a:t>previas </a:t>
            </a:r>
            <a:r>
              <a:rPr lang="es-AR" sz="2800" b="1" i="1" dirty="0">
                <a:solidFill>
                  <a:srgbClr val="0033CC"/>
                </a:solidFill>
              </a:rPr>
              <a:t>y </a:t>
            </a:r>
            <a:r>
              <a:rPr lang="es-AR" sz="2800" b="1" i="1" dirty="0" smtClean="0">
                <a:solidFill>
                  <a:srgbClr val="0033CC"/>
                </a:solidFill>
              </a:rPr>
              <a:t>precisas;</a:t>
            </a:r>
            <a:endParaRPr lang="es-AR" b="1" i="1" dirty="0" smtClean="0">
              <a:solidFill>
                <a:srgbClr val="0033CC"/>
              </a:solidFill>
            </a:endParaRPr>
          </a:p>
          <a:p>
            <a:pPr marL="0" indent="0" algn="ctr">
              <a:buNone/>
            </a:pPr>
            <a:endParaRPr lang="es-AR" sz="2800" b="1" i="1" dirty="0" smtClean="0">
              <a:solidFill>
                <a:srgbClr val="0033CC"/>
              </a:solidFill>
            </a:endParaRPr>
          </a:p>
          <a:p>
            <a:pPr marL="0" indent="0" algn="ctr">
              <a:buNone/>
            </a:pPr>
            <a:r>
              <a:rPr lang="es-AR" sz="2800" b="1" i="1" dirty="0" smtClean="0">
                <a:solidFill>
                  <a:srgbClr val="0033CC"/>
                </a:solidFill>
              </a:rPr>
              <a:t> </a:t>
            </a:r>
            <a:r>
              <a:rPr lang="es-AR" sz="2800" b="1" i="1" dirty="0">
                <a:solidFill>
                  <a:srgbClr val="0033CC"/>
                </a:solidFill>
              </a:rPr>
              <a:t>y los </a:t>
            </a:r>
            <a:r>
              <a:rPr lang="es-AR" sz="2800" b="1" i="1" dirty="0" err="1">
                <a:solidFill>
                  <a:srgbClr val="0033CC"/>
                </a:solidFill>
              </a:rPr>
              <a:t>repres</a:t>
            </a:r>
            <a:r>
              <a:rPr lang="es-AR" sz="2800" b="1" i="1" dirty="0">
                <a:solidFill>
                  <a:srgbClr val="0033CC"/>
                </a:solidFill>
              </a:rPr>
              <a:t> de la opinión popular </a:t>
            </a:r>
            <a:endParaRPr lang="es-AR" sz="2800" b="1" i="1" dirty="0" smtClean="0">
              <a:solidFill>
                <a:srgbClr val="0033CC"/>
              </a:solidFill>
            </a:endParaRPr>
          </a:p>
          <a:p>
            <a:pPr marL="0" indent="0" algn="ctr">
              <a:buNone/>
            </a:pPr>
            <a:r>
              <a:rPr lang="es-AR" sz="2800" b="1" i="1" dirty="0" smtClean="0">
                <a:solidFill>
                  <a:srgbClr val="0033CC"/>
                </a:solidFill>
              </a:rPr>
              <a:t>se </a:t>
            </a:r>
            <a:r>
              <a:rPr lang="es-AR" sz="2800" b="1" i="1" dirty="0">
                <a:solidFill>
                  <a:srgbClr val="0033CC"/>
                </a:solidFill>
              </a:rPr>
              <a:t>encargan de construir una </a:t>
            </a:r>
            <a:endParaRPr lang="es-AR" sz="2800" b="1" i="1" dirty="0" smtClean="0">
              <a:solidFill>
                <a:srgbClr val="0033CC"/>
              </a:solidFill>
            </a:endParaRPr>
          </a:p>
          <a:p>
            <a:pPr marL="0" indent="0" algn="ctr">
              <a:buNone/>
            </a:pPr>
            <a:r>
              <a:rPr lang="es-AR" sz="2800" b="1" i="1" dirty="0" smtClean="0">
                <a:solidFill>
                  <a:srgbClr val="0033CC"/>
                </a:solidFill>
              </a:rPr>
              <a:t>conclusión </a:t>
            </a:r>
            <a:r>
              <a:rPr lang="es-AR" sz="2800" b="1" i="1" dirty="0">
                <a:solidFill>
                  <a:srgbClr val="0033CC"/>
                </a:solidFill>
              </a:rPr>
              <a:t>prudencial sobre la base </a:t>
            </a:r>
            <a:r>
              <a:rPr lang="es-AR" sz="2800" b="1" i="1" dirty="0" smtClean="0">
                <a:solidFill>
                  <a:srgbClr val="0033CC"/>
                </a:solidFill>
              </a:rPr>
              <a:t>del</a:t>
            </a:r>
          </a:p>
          <a:p>
            <a:pPr marL="0" indent="0" algn="ctr">
              <a:buNone/>
            </a:pPr>
            <a:r>
              <a:rPr lang="es-AR" sz="2800" b="1" i="1" dirty="0" smtClean="0">
                <a:solidFill>
                  <a:srgbClr val="0033CC"/>
                </a:solidFill>
              </a:rPr>
              <a:t> </a:t>
            </a:r>
            <a:r>
              <a:rPr lang="es-AR" sz="2800" b="1" i="1" dirty="0">
                <a:solidFill>
                  <a:srgbClr val="CC0099"/>
                </a:solidFill>
              </a:rPr>
              <a:t>sentido </a:t>
            </a:r>
            <a:r>
              <a:rPr lang="es-AR" sz="2800" b="1" i="1" dirty="0" smtClean="0">
                <a:solidFill>
                  <a:srgbClr val="CC0099"/>
                </a:solidFill>
              </a:rPr>
              <a:t>común</a:t>
            </a:r>
            <a:r>
              <a:rPr lang="es-AR" sz="2800" b="1" i="1" dirty="0" smtClean="0">
                <a:solidFill>
                  <a:srgbClr val="0033CC"/>
                </a:solidFill>
              </a:rPr>
              <a:t>”</a:t>
            </a:r>
            <a:endParaRPr lang="es-AR" sz="2800" b="1" i="1" dirty="0">
              <a:solidFill>
                <a:srgbClr val="0033CC"/>
              </a:solidFill>
            </a:endParaRPr>
          </a:p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3877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599" y="908720"/>
            <a:ext cx="6347714" cy="576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4000" b="1" i="1" dirty="0" smtClean="0">
                <a:solidFill>
                  <a:srgbClr val="CC0099"/>
                </a:solidFill>
              </a:rPr>
              <a:t>“El </a:t>
            </a:r>
            <a:r>
              <a:rPr lang="es-AR" sz="4000" b="1" i="1" dirty="0" smtClean="0">
                <a:solidFill>
                  <a:schemeClr val="accent1">
                    <a:lumMod val="50000"/>
                  </a:schemeClr>
                </a:solidFill>
              </a:rPr>
              <a:t>jurado</a:t>
            </a:r>
            <a:r>
              <a:rPr lang="es-AR" sz="4000" b="1" i="1" dirty="0" smtClean="0">
                <a:solidFill>
                  <a:srgbClr val="CC0099"/>
                </a:solidFill>
              </a:rPr>
              <a:t> es el </a:t>
            </a:r>
          </a:p>
          <a:p>
            <a:pPr marL="0" indent="0" algn="ctr">
              <a:buNone/>
            </a:pPr>
            <a:r>
              <a:rPr lang="es-AR" sz="4000" b="1" i="1" u="sng" dirty="0" smtClean="0">
                <a:solidFill>
                  <a:schemeClr val="accent1">
                    <a:lumMod val="50000"/>
                  </a:schemeClr>
                </a:solidFill>
              </a:rPr>
              <a:t>sujeto jurídico más apto </a:t>
            </a:r>
          </a:p>
          <a:p>
            <a:pPr marL="0" indent="0" algn="ctr">
              <a:buNone/>
            </a:pPr>
            <a:r>
              <a:rPr lang="es-AR" sz="4000" b="1" i="1" dirty="0" smtClean="0">
                <a:solidFill>
                  <a:srgbClr val="CC0099"/>
                </a:solidFill>
              </a:rPr>
              <a:t>para ponderar la criminalidad de las acciones u omisiones del prójimo” </a:t>
            </a:r>
          </a:p>
          <a:p>
            <a:pPr marL="0" indent="0" algn="ctr">
              <a:buNone/>
            </a:pPr>
            <a:r>
              <a:rPr lang="es-AR" sz="4000" b="1" i="1" dirty="0">
                <a:solidFill>
                  <a:srgbClr val="CC0099"/>
                </a:solidFill>
              </a:rPr>
              <a:t> </a:t>
            </a:r>
            <a:r>
              <a:rPr lang="es-AR" sz="4000" b="1" i="1" dirty="0" smtClean="0">
                <a:solidFill>
                  <a:srgbClr val="CC0099"/>
                </a:solidFill>
              </a:rPr>
              <a:t>                      </a:t>
            </a:r>
            <a:r>
              <a:rPr lang="es-AR" sz="2400" b="1" i="1" dirty="0" smtClean="0">
                <a:solidFill>
                  <a:srgbClr val="CC0099"/>
                </a:solidFill>
              </a:rPr>
              <a:t>Canales  (CSJN),                    </a:t>
            </a:r>
            <a:r>
              <a:rPr lang="es-AR" sz="2400" b="1" dirty="0" smtClean="0">
                <a:solidFill>
                  <a:srgbClr val="CC0099"/>
                </a:solidFill>
              </a:rPr>
              <a:t>en </a:t>
            </a:r>
            <a:r>
              <a:rPr lang="es-AR" sz="2400" b="1" dirty="0" err="1" smtClean="0">
                <a:solidFill>
                  <a:srgbClr val="CC0099"/>
                </a:solidFill>
              </a:rPr>
              <a:t>rel.</a:t>
            </a:r>
            <a:r>
              <a:rPr lang="es-AR" sz="2400" b="1" dirty="0" smtClean="0">
                <a:solidFill>
                  <a:srgbClr val="CC0099"/>
                </a:solidFill>
              </a:rPr>
              <a:t> a ley que exige mayoría</a:t>
            </a:r>
          </a:p>
          <a:p>
            <a:pPr marL="0" indent="0" algn="ctr">
              <a:buNone/>
            </a:pPr>
            <a:r>
              <a:rPr lang="es-AR" sz="2400" b="1" dirty="0" smtClean="0">
                <a:solidFill>
                  <a:srgbClr val="CC0099"/>
                </a:solidFill>
              </a:rPr>
              <a:t>Mendoza: Unanimidad </a:t>
            </a:r>
            <a:endParaRPr lang="es-AR" sz="2400" b="1" dirty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33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3464" y="129494"/>
            <a:ext cx="8229600" cy="708689"/>
          </a:xfrm>
        </p:spPr>
        <p:txBody>
          <a:bodyPr>
            <a:normAutofit/>
          </a:bodyPr>
          <a:lstStyle/>
          <a:p>
            <a:r>
              <a:rPr lang="es-AR" b="1" dirty="0" smtClean="0">
                <a:solidFill>
                  <a:srgbClr val="FF3300"/>
                </a:solidFill>
                <a:latin typeface="Arial Black" panose="020B0A04020102020204" pitchFamily="34" charset="0"/>
              </a:rPr>
              <a:t>Balizar</a:t>
            </a:r>
            <a:endParaRPr lang="es-AR" b="1" dirty="0">
              <a:solidFill>
                <a:srgbClr val="FF33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7898" y="838182"/>
            <a:ext cx="6705793" cy="5759169"/>
          </a:xfrm>
        </p:spPr>
        <p:txBody>
          <a:bodyPr>
            <a:normAutofit/>
          </a:bodyPr>
          <a:lstStyle/>
          <a:p>
            <a:r>
              <a:rPr lang="es-AR" sz="3200" b="1" dirty="0" smtClean="0">
                <a:solidFill>
                  <a:schemeClr val="accent3">
                    <a:lumMod val="50000"/>
                  </a:schemeClr>
                </a:solidFill>
              </a:rPr>
              <a:t> A.P</a:t>
            </a:r>
            <a:r>
              <a:rPr lang="es-AR" sz="3200" b="1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AR" b="1" dirty="0" smtClean="0">
                <a:solidFill>
                  <a:schemeClr val="accent3">
                    <a:lumMod val="50000"/>
                  </a:schemeClr>
                </a:solidFill>
              </a:rPr>
              <a:t>no autorizar </a:t>
            </a:r>
            <a:r>
              <a:rPr lang="es-AR" b="1" dirty="0" err="1" smtClean="0">
                <a:solidFill>
                  <a:schemeClr val="accent3">
                    <a:lumMod val="50000"/>
                  </a:schemeClr>
                </a:solidFill>
              </a:rPr>
              <a:t>pr</a:t>
            </a:r>
            <a:r>
              <a:rPr lang="es-AR" b="1" dirty="0" smtClean="0">
                <a:solidFill>
                  <a:schemeClr val="accent3">
                    <a:lumMod val="50000"/>
                  </a:schemeClr>
                </a:solidFill>
              </a:rPr>
              <a:t>. explote estereotipos de género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b="1" dirty="0" smtClean="0">
                <a:solidFill>
                  <a:schemeClr val="accent3">
                    <a:lumMod val="50000"/>
                  </a:schemeClr>
                </a:solidFill>
              </a:rPr>
              <a:t>O que introduzca sesgos machistas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b="1" dirty="0" smtClean="0">
                <a:solidFill>
                  <a:schemeClr val="accent3">
                    <a:lumMod val="50000"/>
                  </a:schemeClr>
                </a:solidFill>
              </a:rPr>
              <a:t>Cuidado con la </a:t>
            </a:r>
            <a:r>
              <a:rPr lang="es-AR" b="1" dirty="0" err="1" smtClean="0">
                <a:solidFill>
                  <a:schemeClr val="accent3">
                    <a:lumMod val="50000"/>
                  </a:schemeClr>
                </a:solidFill>
              </a:rPr>
              <a:t>pr</a:t>
            </a:r>
            <a:r>
              <a:rPr lang="es-AR" b="1" dirty="0" smtClean="0">
                <a:solidFill>
                  <a:schemeClr val="accent3">
                    <a:lumMod val="50000"/>
                  </a:schemeClr>
                </a:solidFill>
              </a:rPr>
              <a:t>. de concepto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b="1" dirty="0" smtClean="0">
                <a:solidFill>
                  <a:schemeClr val="accent3">
                    <a:lumMod val="50000"/>
                  </a:schemeClr>
                </a:solidFill>
              </a:rPr>
              <a:t>Aclarar a las partes </a:t>
            </a:r>
            <a:r>
              <a:rPr lang="es-AR" b="1" dirty="0" err="1" smtClean="0">
                <a:solidFill>
                  <a:schemeClr val="accent3">
                    <a:lumMod val="50000"/>
                  </a:schemeClr>
                </a:solidFill>
              </a:rPr>
              <a:t>preg</a:t>
            </a:r>
            <a:r>
              <a:rPr lang="es-AR" b="1" dirty="0" smtClean="0">
                <a:solidFill>
                  <a:schemeClr val="accent3">
                    <a:lumMod val="50000"/>
                  </a:schemeClr>
                </a:solidFill>
              </a:rPr>
              <a:t>. que no serán admitidas</a:t>
            </a:r>
          </a:p>
          <a:p>
            <a:pPr marL="0" indent="0">
              <a:buNone/>
            </a:pPr>
            <a:r>
              <a:rPr lang="es-AR" sz="3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r>
              <a:rPr lang="es-AR" sz="3200" b="1" dirty="0" smtClean="0">
                <a:solidFill>
                  <a:schemeClr val="accent3">
                    <a:lumMod val="50000"/>
                  </a:schemeClr>
                </a:solidFill>
              </a:rPr>
              <a:t>A.V.D.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b="1" dirty="0" smtClean="0">
                <a:solidFill>
                  <a:schemeClr val="accent3">
                    <a:lumMod val="50000"/>
                  </a:schemeClr>
                </a:solidFill>
              </a:rPr>
              <a:t>Detectar </a:t>
            </a:r>
            <a:r>
              <a:rPr lang="es-AR" b="1" dirty="0" err="1" smtClean="0">
                <a:solidFill>
                  <a:schemeClr val="accent3">
                    <a:lumMod val="50000"/>
                  </a:schemeClr>
                </a:solidFill>
              </a:rPr>
              <a:t>pers</a:t>
            </a:r>
            <a:r>
              <a:rPr lang="es-AR" b="1" dirty="0" smtClean="0">
                <a:solidFill>
                  <a:schemeClr val="accent3">
                    <a:lumMod val="50000"/>
                  </a:schemeClr>
                </a:solidFill>
              </a:rPr>
              <a:t>. más influenciadas x</a:t>
            </a:r>
          </a:p>
          <a:p>
            <a:pPr marL="0" indent="0">
              <a:buNone/>
            </a:pPr>
            <a:r>
              <a:rPr lang="es-AR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AR" b="1" dirty="0" smtClean="0">
                <a:solidFill>
                  <a:schemeClr val="accent3">
                    <a:lumMod val="50000"/>
                  </a:schemeClr>
                </a:solidFill>
              </a:rPr>
              <a:t>    patriarcado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b="1" dirty="0" smtClean="0">
                <a:solidFill>
                  <a:schemeClr val="accent3">
                    <a:lumMod val="50000"/>
                  </a:schemeClr>
                </a:solidFill>
              </a:rPr>
              <a:t>Ser creativos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b="1" dirty="0" smtClean="0">
                <a:solidFill>
                  <a:schemeClr val="accent3">
                    <a:lumMod val="50000"/>
                  </a:schemeClr>
                </a:solidFill>
              </a:rPr>
              <a:t>Citar 48</a:t>
            </a:r>
            <a:endParaRPr lang="es-AR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s-AR" sz="32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365104"/>
            <a:ext cx="4104456" cy="206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21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3464" y="129494"/>
            <a:ext cx="8229600" cy="708689"/>
          </a:xfrm>
        </p:spPr>
        <p:txBody>
          <a:bodyPr>
            <a:normAutofit/>
          </a:bodyPr>
          <a:lstStyle/>
          <a:p>
            <a:r>
              <a:rPr lang="es-AR" b="1" dirty="0" smtClean="0">
                <a:solidFill>
                  <a:srgbClr val="FF3300"/>
                </a:solidFill>
                <a:latin typeface="Arial Black" panose="020B0A04020102020204" pitchFamily="34" charset="0"/>
              </a:rPr>
              <a:t>Balizar</a:t>
            </a:r>
            <a:endParaRPr lang="es-AR" b="1" dirty="0">
              <a:solidFill>
                <a:srgbClr val="FF33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7898" y="838182"/>
            <a:ext cx="6705793" cy="5759169"/>
          </a:xfrm>
        </p:spPr>
        <p:txBody>
          <a:bodyPr>
            <a:normAutofit fontScale="70000" lnSpcReduction="20000"/>
          </a:bodyPr>
          <a:lstStyle/>
          <a:p>
            <a:r>
              <a:rPr lang="es-AR" sz="4000" b="1" u="sng" dirty="0" smtClean="0">
                <a:solidFill>
                  <a:schemeClr val="accent3">
                    <a:lumMod val="50000"/>
                  </a:schemeClr>
                </a:solidFill>
              </a:rPr>
              <a:t>Juicio</a:t>
            </a:r>
            <a:r>
              <a:rPr lang="es-AR" sz="4000" b="1" u="sng" dirty="0" smtClean="0">
                <a:solidFill>
                  <a:schemeClr val="accent3">
                    <a:lumMod val="50000"/>
                  </a:schemeClr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sz="2900" b="1" dirty="0" smtClean="0">
                <a:solidFill>
                  <a:schemeClr val="accent2">
                    <a:lumMod val="50000"/>
                  </a:schemeClr>
                </a:solidFill>
              </a:rPr>
              <a:t>Alegatos</a:t>
            </a:r>
            <a:endParaRPr lang="es-AR" sz="29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AR" sz="2900" b="1" dirty="0" smtClean="0">
                <a:solidFill>
                  <a:schemeClr val="accent2">
                    <a:lumMod val="50000"/>
                  </a:schemeClr>
                </a:solidFill>
              </a:rPr>
              <a:t>Prueba</a:t>
            </a:r>
            <a:r>
              <a:rPr lang="es-AR" sz="29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s-AR" sz="2900" b="1" dirty="0" smtClean="0">
                <a:solidFill>
                  <a:schemeClr val="accent1">
                    <a:lumMod val="50000"/>
                  </a:schemeClr>
                </a:solidFill>
              </a:rPr>
              <a:t>Ex</a:t>
            </a:r>
            <a:r>
              <a:rPr lang="es-AR" sz="2900" b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s-AR" sz="2900" b="1" dirty="0" smtClean="0">
                <a:solidFill>
                  <a:schemeClr val="accent1">
                    <a:lumMod val="50000"/>
                  </a:schemeClr>
                </a:solidFill>
              </a:rPr>
              <a:t>Testigos: </a:t>
            </a:r>
          </a:p>
          <a:p>
            <a:pPr>
              <a:buFontTx/>
              <a:buChar char="-"/>
            </a:pPr>
            <a:r>
              <a:rPr lang="es-AR" sz="2900" dirty="0" err="1" smtClean="0">
                <a:solidFill>
                  <a:schemeClr val="accent1">
                    <a:lumMod val="50000"/>
                  </a:schemeClr>
                </a:solidFill>
              </a:rPr>
              <a:t>sit</a:t>
            </a: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. asimétricas de poder</a:t>
            </a:r>
          </a:p>
          <a:p>
            <a:pPr>
              <a:buFontTx/>
              <a:buChar char="-"/>
            </a:pPr>
            <a:r>
              <a:rPr lang="es-AR" sz="2900" dirty="0" err="1" smtClean="0">
                <a:solidFill>
                  <a:schemeClr val="accent1">
                    <a:lumMod val="50000"/>
                  </a:schemeClr>
                </a:solidFill>
              </a:rPr>
              <a:t>Sit</a:t>
            </a: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. de desigualdad estructural</a:t>
            </a:r>
          </a:p>
          <a:p>
            <a:pPr>
              <a:buFontTx/>
              <a:buChar char="-"/>
            </a:pP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Contexto / </a:t>
            </a:r>
            <a:r>
              <a:rPr lang="es-AR" sz="2900" dirty="0" err="1" smtClean="0">
                <a:solidFill>
                  <a:schemeClr val="accent1">
                    <a:lumMod val="50000"/>
                  </a:schemeClr>
                </a:solidFill>
              </a:rPr>
              <a:t>Interssecc</a:t>
            </a: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s-AR" sz="2900" b="1" dirty="0" smtClean="0">
                <a:solidFill>
                  <a:schemeClr val="accent1">
                    <a:lumMod val="50000"/>
                  </a:schemeClr>
                </a:solidFill>
              </a:rPr>
              <a:t>Ex</a:t>
            </a:r>
            <a:r>
              <a:rPr lang="es-AR" sz="2900" b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s-AR" sz="2900" b="1" dirty="0" smtClean="0">
                <a:solidFill>
                  <a:schemeClr val="accent1">
                    <a:lumMod val="50000"/>
                  </a:schemeClr>
                </a:solidFill>
              </a:rPr>
              <a:t>Peritos:</a:t>
            </a:r>
            <a:endParaRPr lang="es-AR" sz="29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s-AR" sz="2900" dirty="0" err="1" smtClean="0">
                <a:solidFill>
                  <a:schemeClr val="accent1">
                    <a:lumMod val="50000"/>
                  </a:schemeClr>
                </a:solidFill>
              </a:rPr>
              <a:t>inf</a:t>
            </a: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. p/ </a:t>
            </a:r>
            <a:r>
              <a:rPr lang="es-AR" sz="2900" dirty="0" err="1" smtClean="0">
                <a:solidFill>
                  <a:schemeClr val="accent1">
                    <a:lumMod val="50000"/>
                  </a:schemeClr>
                </a:solidFill>
              </a:rPr>
              <a:t>interpr</a:t>
            </a: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. los hechos en clave de género</a:t>
            </a:r>
          </a:p>
          <a:p>
            <a:pPr marL="0" indent="0">
              <a:buNone/>
            </a:pPr>
            <a:r>
              <a:rPr lang="es-AR" sz="2900" dirty="0" err="1" smtClean="0">
                <a:solidFill>
                  <a:schemeClr val="accent1">
                    <a:lumMod val="50000"/>
                  </a:schemeClr>
                </a:solidFill>
              </a:rPr>
              <a:t>ej</a:t>
            </a: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s-AR" sz="2900" dirty="0" err="1" smtClean="0">
                <a:solidFill>
                  <a:schemeClr val="accent1">
                    <a:lumMod val="50000"/>
                  </a:schemeClr>
                </a:solidFill>
              </a:rPr>
              <a:t>cir.</a:t>
            </a: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 de la </a:t>
            </a:r>
            <a:r>
              <a:rPr lang="es-AR" sz="2900" dirty="0" err="1" smtClean="0">
                <a:solidFill>
                  <a:schemeClr val="accent1">
                    <a:lumMod val="50000"/>
                  </a:schemeClr>
                </a:solidFill>
              </a:rPr>
              <a:t>viol</a:t>
            </a: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., </a:t>
            </a:r>
            <a:r>
              <a:rPr lang="es-AR" sz="2900" dirty="0" err="1" smtClean="0">
                <a:solidFill>
                  <a:schemeClr val="accent1">
                    <a:lumMod val="50000"/>
                  </a:schemeClr>
                </a:solidFill>
              </a:rPr>
              <a:t>naturaliz</a:t>
            </a: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. de la </a:t>
            </a:r>
            <a:r>
              <a:rPr lang="es-AR" sz="2900" dirty="0" err="1" smtClean="0">
                <a:solidFill>
                  <a:schemeClr val="accent1">
                    <a:lumMod val="50000"/>
                  </a:schemeClr>
                </a:solidFill>
              </a:rPr>
              <a:t>viol</a:t>
            </a: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</a:p>
          <a:p>
            <a:pPr marL="0" indent="0">
              <a:buNone/>
            </a:pP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síndrome de </a:t>
            </a:r>
            <a:r>
              <a:rPr lang="es-AR" sz="2900" dirty="0" err="1" smtClean="0">
                <a:solidFill>
                  <a:schemeClr val="accent1">
                    <a:lumMod val="50000"/>
                  </a:schemeClr>
                </a:solidFill>
              </a:rPr>
              <a:t>acostumbram</a:t>
            </a: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., </a:t>
            </a:r>
            <a:r>
              <a:rPr lang="es-AR" sz="2900" dirty="0" err="1" smtClean="0">
                <a:solidFill>
                  <a:schemeClr val="accent1">
                    <a:lumMod val="50000"/>
                  </a:schemeClr>
                </a:solidFill>
              </a:rPr>
              <a:t>aislam</a:t>
            </a:r>
            <a:r>
              <a:rPr lang="es-AR" sz="2900" dirty="0" smtClean="0">
                <a:solidFill>
                  <a:schemeClr val="accent1">
                    <a:lumMod val="50000"/>
                  </a:schemeClr>
                </a:solidFill>
              </a:rPr>
              <a:t>. social</a:t>
            </a:r>
          </a:p>
          <a:p>
            <a:pPr>
              <a:buFontTx/>
              <a:buChar char="-"/>
            </a:pPr>
            <a:r>
              <a:rPr lang="es-AR" sz="2900" b="1" dirty="0" smtClean="0">
                <a:solidFill>
                  <a:schemeClr val="accent2">
                    <a:lumMod val="50000"/>
                  </a:schemeClr>
                </a:solidFill>
              </a:rPr>
              <a:t>Objeciones</a:t>
            </a:r>
            <a:endParaRPr lang="es-AR" sz="29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s-AR" sz="2900" b="1" dirty="0" err="1" smtClean="0">
                <a:solidFill>
                  <a:schemeClr val="accent2">
                    <a:lumMod val="50000"/>
                  </a:schemeClr>
                </a:solidFill>
              </a:rPr>
              <a:t>Advert</a:t>
            </a:r>
            <a:r>
              <a:rPr lang="es-AR" sz="2900" b="1" dirty="0" smtClean="0">
                <a:solidFill>
                  <a:schemeClr val="accent2">
                    <a:lumMod val="50000"/>
                  </a:schemeClr>
                </a:solidFill>
              </a:rPr>
              <a:t>. / I. admonitorias </a:t>
            </a:r>
          </a:p>
          <a:p>
            <a:pPr marL="0" indent="0">
              <a:buNone/>
            </a:pPr>
            <a:r>
              <a:rPr lang="es-AR" sz="29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AR" sz="2900" b="1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es-AR" sz="2900" b="1" dirty="0" smtClean="0">
                <a:solidFill>
                  <a:schemeClr val="accent3">
                    <a:lumMod val="50000"/>
                  </a:schemeClr>
                </a:solidFill>
              </a:rPr>
              <a:t>     </a:t>
            </a:r>
          </a:p>
          <a:p>
            <a:r>
              <a:rPr lang="es-AR" sz="4000" b="1" u="sng" dirty="0" smtClean="0">
                <a:solidFill>
                  <a:schemeClr val="accent3">
                    <a:lumMod val="50000"/>
                  </a:schemeClr>
                </a:solidFill>
              </a:rPr>
              <a:t>Instrucciones</a:t>
            </a:r>
            <a:endParaRPr lang="es-AR" sz="4000" u="sng" dirty="0" smtClean="0"/>
          </a:p>
          <a:p>
            <a:endParaRPr lang="es-AR" dirty="0"/>
          </a:p>
        </p:txBody>
      </p:sp>
      <p:pic>
        <p:nvPicPr>
          <p:cNvPr id="5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07526"/>
            <a:ext cx="3946446" cy="263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78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s-AR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s-AR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784"/>
            <a:ext cx="6192688" cy="388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74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Autofit/>
          </a:bodyPr>
          <a:lstStyle/>
          <a:p>
            <a:pPr algn="ctr"/>
            <a:r>
              <a:rPr lang="es-AR" sz="6000" b="1" u="sng" dirty="0" smtClean="0">
                <a:solidFill>
                  <a:srgbClr val="0070C0"/>
                </a:solidFill>
              </a:rPr>
              <a:t>Desafíos</a:t>
            </a:r>
            <a:r>
              <a:rPr lang="es-AR" sz="6000" b="1" dirty="0" smtClean="0">
                <a:solidFill>
                  <a:srgbClr val="0070C0"/>
                </a:solidFill>
              </a:rPr>
              <a:t> </a:t>
            </a:r>
            <a:endParaRPr lang="es-AR" sz="6000" b="1" dirty="0">
              <a:solidFill>
                <a:srgbClr val="0070C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AR" sz="2000" dirty="0" smtClean="0">
                <a:latin typeface="Bookman Old Style" panose="02050604050505020204" pitchFamily="18" charset="0"/>
              </a:rPr>
              <a:t> </a:t>
            </a:r>
          </a:p>
          <a:p>
            <a:pPr algn="just"/>
            <a:endParaRPr lang="es-AR" sz="2800" b="1" dirty="0" smtClean="0">
              <a:solidFill>
                <a:srgbClr val="000099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es-AR" sz="2800" b="1" dirty="0" smtClean="0">
                <a:solidFill>
                  <a:srgbClr val="000099"/>
                </a:solidFill>
                <a:latin typeface="Bookman Old Style" panose="02050604050505020204" pitchFamily="18" charset="0"/>
              </a:rPr>
              <a:t>Juicio por Jurados</a:t>
            </a:r>
            <a:endParaRPr lang="es-AR" sz="1600" b="1" dirty="0" smtClean="0">
              <a:solidFill>
                <a:srgbClr val="000099"/>
              </a:solidFill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es-AR" sz="1600" dirty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es-A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      - Descubrir este sistema de juzgamiento</a:t>
            </a:r>
          </a:p>
          <a:p>
            <a:pPr marL="0" indent="0" algn="just">
              <a:buNone/>
            </a:pPr>
            <a:r>
              <a:rPr lang="es-AR" sz="1600" dirty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es-A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      - JP independiente e imparcial</a:t>
            </a:r>
          </a:p>
          <a:p>
            <a:pPr marL="0" indent="0" algn="just">
              <a:buNone/>
            </a:pPr>
            <a:r>
              <a:rPr lang="es-AR" sz="1600" dirty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es-A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      - Juicio ágil y limpio</a:t>
            </a:r>
          </a:p>
          <a:p>
            <a:pPr marL="0" indent="0" algn="just">
              <a:buNone/>
            </a:pPr>
            <a:r>
              <a:rPr lang="es-AR" sz="1600" dirty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  <a:r>
              <a:rPr lang="es-AR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       - Instruir al JP en derecho</a:t>
            </a:r>
          </a:p>
          <a:p>
            <a:pPr marL="0" indent="0" algn="just">
              <a:buNone/>
            </a:pPr>
            <a:endParaRPr lang="es-AR" sz="1600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r>
              <a:rPr lang="es-AR" sz="2800" b="1" dirty="0" smtClean="0">
                <a:solidFill>
                  <a:srgbClr val="000099"/>
                </a:solidFill>
                <a:latin typeface="Bookman Old Style" panose="02050604050505020204" pitchFamily="18" charset="0"/>
              </a:rPr>
              <a:t>Juzgamiento con mirada de género</a:t>
            </a:r>
          </a:p>
          <a:p>
            <a:pPr marL="0" indent="0" algn="just">
              <a:buNone/>
            </a:pPr>
            <a:r>
              <a:rPr lang="es-AR" sz="2800" b="1" dirty="0" smtClean="0">
                <a:solidFill>
                  <a:srgbClr val="000099"/>
                </a:solidFill>
                <a:latin typeface="Bookman Old Style" panose="02050604050505020204" pitchFamily="18" charset="0"/>
              </a:rPr>
              <a:t>   </a:t>
            </a:r>
            <a:r>
              <a:rPr lang="es-AR" sz="1700" dirty="0" smtClean="0">
                <a:solidFill>
                  <a:srgbClr val="7030A0"/>
                </a:solidFill>
                <a:latin typeface="Bookman Old Style" panose="02050604050505020204" pitchFamily="18" charset="0"/>
              </a:rPr>
              <a:t>- JP juzgue el caso en base a la igualdad, libre de prejuicios de género</a:t>
            </a:r>
          </a:p>
          <a:p>
            <a:pPr marL="0" indent="0" algn="just">
              <a:buNone/>
            </a:pPr>
            <a:r>
              <a:rPr lang="es-AR" sz="1700" dirty="0">
                <a:solidFill>
                  <a:srgbClr val="7030A0"/>
                </a:solidFill>
                <a:latin typeface="Bookman Old Style" panose="02050604050505020204" pitchFamily="18" charset="0"/>
              </a:rPr>
              <a:t> </a:t>
            </a:r>
            <a:r>
              <a:rPr lang="es-AR" sz="1700" dirty="0" smtClean="0">
                <a:solidFill>
                  <a:srgbClr val="7030A0"/>
                </a:solidFill>
                <a:latin typeface="Bookman Old Style" panose="02050604050505020204" pitchFamily="18" charset="0"/>
              </a:rPr>
              <a:t>    - Modelo cultural/social</a:t>
            </a:r>
          </a:p>
          <a:p>
            <a:pPr marL="0" indent="0" algn="just">
              <a:buNone/>
            </a:pPr>
            <a:r>
              <a:rPr lang="es-AR" sz="1700" dirty="0">
                <a:solidFill>
                  <a:srgbClr val="7030A0"/>
                </a:solidFill>
                <a:latin typeface="Bookman Old Style" panose="02050604050505020204" pitchFamily="18" charset="0"/>
              </a:rPr>
              <a:t> </a:t>
            </a:r>
            <a:r>
              <a:rPr lang="es-AR" sz="1700" dirty="0" smtClean="0">
                <a:solidFill>
                  <a:srgbClr val="7030A0"/>
                </a:solidFill>
                <a:latin typeface="Bookman Old Style" panose="02050604050505020204" pitchFamily="18" charset="0"/>
              </a:rPr>
              <a:t>     - Legislación de género      - Avances sociales</a:t>
            </a:r>
            <a:r>
              <a:rPr lang="es-AR" sz="2800" dirty="0" smtClean="0">
                <a:solidFill>
                  <a:srgbClr val="000099"/>
                </a:solidFill>
                <a:latin typeface="Bookman Old Style" panose="02050604050505020204" pitchFamily="18" charset="0"/>
              </a:rPr>
              <a:t>   </a:t>
            </a:r>
            <a:r>
              <a:rPr lang="es-AR" sz="2000" dirty="0" smtClean="0">
                <a:solidFill>
                  <a:srgbClr val="CC0099"/>
                </a:solidFill>
                <a:latin typeface="Bookman Old Style" panose="02050604050505020204" pitchFamily="18" charset="0"/>
              </a:rPr>
              <a:t>        </a:t>
            </a:r>
          </a:p>
          <a:p>
            <a:pPr algn="just"/>
            <a:endParaRPr lang="es-AR" sz="20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89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Autofit/>
          </a:bodyPr>
          <a:lstStyle/>
          <a:p>
            <a:r>
              <a:rPr lang="es-AR" sz="4000" u="sng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Caso Acuña</a:t>
            </a:r>
            <a:endParaRPr lang="es-AR" sz="4000" u="sng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62677"/>
            <a:ext cx="8229600" cy="4284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4000" b="1" u="sng" dirty="0" smtClean="0">
                <a:solidFill>
                  <a:srgbClr val="7030A0"/>
                </a:solidFill>
              </a:rPr>
              <a:t>Acusación</a:t>
            </a:r>
            <a:r>
              <a:rPr lang="es-AR" sz="4000" b="1" dirty="0" smtClean="0">
                <a:solidFill>
                  <a:srgbClr val="7030A0"/>
                </a:solidFill>
              </a:rPr>
              <a:t>: </a:t>
            </a:r>
            <a:r>
              <a:rPr lang="es-AR" sz="4000" b="1" dirty="0" err="1" smtClean="0">
                <a:solidFill>
                  <a:srgbClr val="7030A0"/>
                </a:solidFill>
              </a:rPr>
              <a:t>Agrav</a:t>
            </a:r>
            <a:r>
              <a:rPr lang="es-AR" sz="4000" b="1" dirty="0" smtClean="0">
                <a:solidFill>
                  <a:srgbClr val="7030A0"/>
                </a:solidFill>
              </a:rPr>
              <a:t>. - 80 inc. 1 C.P.</a:t>
            </a:r>
          </a:p>
          <a:p>
            <a:pPr marL="0" indent="0">
              <a:buNone/>
            </a:pPr>
            <a:r>
              <a:rPr lang="es-AR" sz="4000" b="1" dirty="0" smtClean="0">
                <a:solidFill>
                  <a:srgbClr val="7030A0"/>
                </a:solidFill>
              </a:rPr>
              <a:t>                            - 41 bis C.P.</a:t>
            </a:r>
          </a:p>
          <a:p>
            <a:pPr marL="0" indent="0">
              <a:buNone/>
            </a:pPr>
            <a:endParaRPr lang="es-AR" sz="4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s-AR" sz="4000" b="1" u="sng" dirty="0" smtClean="0">
                <a:solidFill>
                  <a:srgbClr val="7030A0"/>
                </a:solidFill>
              </a:rPr>
              <a:t>Defensa</a:t>
            </a:r>
            <a:r>
              <a:rPr lang="es-AR" sz="4000" b="1" dirty="0">
                <a:solidFill>
                  <a:srgbClr val="7030A0"/>
                </a:solidFill>
              </a:rPr>
              <a:t>: 84 C.P.</a:t>
            </a:r>
            <a:endParaRPr lang="es-AR" sz="4000" b="1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33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1514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46285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3200" b="1" dirty="0">
                <a:solidFill>
                  <a:srgbClr val="CC0099"/>
                </a:solidFill>
              </a:rPr>
              <a:t>A.P.</a:t>
            </a:r>
          </a:p>
          <a:p>
            <a:pPr marL="0" indent="0" algn="ctr">
              <a:buNone/>
            </a:pPr>
            <a:r>
              <a:rPr lang="es-AR" sz="3200" b="1" dirty="0">
                <a:solidFill>
                  <a:srgbClr val="CC0099"/>
                </a:solidFill>
              </a:rPr>
              <a:t>A.V.D.</a:t>
            </a:r>
          </a:p>
          <a:p>
            <a:pPr marL="0" indent="0" algn="ctr">
              <a:buNone/>
            </a:pPr>
            <a:r>
              <a:rPr lang="es-AR" sz="3200" b="1" dirty="0">
                <a:solidFill>
                  <a:srgbClr val="CC0099"/>
                </a:solidFill>
              </a:rPr>
              <a:t>Juicio</a:t>
            </a:r>
          </a:p>
          <a:p>
            <a:pPr marL="0" indent="0" algn="ctr">
              <a:buNone/>
            </a:pPr>
            <a:r>
              <a:rPr lang="es-AR" sz="3200" b="1" dirty="0" err="1">
                <a:solidFill>
                  <a:srgbClr val="CC0099"/>
                </a:solidFill>
              </a:rPr>
              <a:t>Litig</a:t>
            </a:r>
            <a:r>
              <a:rPr lang="es-AR" sz="3200" b="1" dirty="0">
                <a:solidFill>
                  <a:srgbClr val="CC0099"/>
                </a:solidFill>
              </a:rPr>
              <a:t>. I.F.</a:t>
            </a:r>
          </a:p>
          <a:p>
            <a:pPr marL="0" indent="0" algn="ctr">
              <a:buNone/>
            </a:pPr>
            <a:r>
              <a:rPr lang="es-AR" sz="3200" b="1" dirty="0" err="1">
                <a:solidFill>
                  <a:srgbClr val="CC0099"/>
                </a:solidFill>
              </a:rPr>
              <a:t>Delib</a:t>
            </a:r>
            <a:r>
              <a:rPr lang="es-AR" sz="3200" b="1" dirty="0">
                <a:solidFill>
                  <a:srgbClr val="CC0099"/>
                </a:solidFill>
              </a:rPr>
              <a:t>./Veredicto</a:t>
            </a:r>
          </a:p>
          <a:p>
            <a:pPr marL="0" indent="0" algn="ctr">
              <a:buNone/>
            </a:pPr>
            <a:r>
              <a:rPr lang="es-AR" sz="3200" b="1" dirty="0">
                <a:solidFill>
                  <a:srgbClr val="CC0099"/>
                </a:solidFill>
              </a:rPr>
              <a:t>Cesura</a:t>
            </a:r>
          </a:p>
          <a:p>
            <a:pPr marL="0" indent="0" algn="ctr">
              <a:buNone/>
            </a:pPr>
            <a:r>
              <a:rPr lang="es-AR" sz="3200" b="1" dirty="0">
                <a:solidFill>
                  <a:srgbClr val="CC0099"/>
                </a:solidFill>
              </a:rPr>
              <a:t>Casación – Voto ampliatorio</a:t>
            </a:r>
          </a:p>
        </p:txBody>
      </p:sp>
    </p:spTree>
    <p:extLst>
      <p:ext uri="{BB962C8B-B14F-4D97-AF65-F5344CB8AC3E}">
        <p14:creationId xmlns:p14="http://schemas.microsoft.com/office/powerpoint/2010/main" val="168306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endParaRPr lang="es-AR" sz="3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s-AR" sz="3600" b="1" dirty="0" smtClean="0">
                <a:solidFill>
                  <a:schemeClr val="tx2">
                    <a:lumMod val="75000"/>
                  </a:schemeClr>
                </a:solidFill>
              </a:rPr>
              <a:t>¿El jurado debe recibir información </a:t>
            </a:r>
          </a:p>
          <a:p>
            <a:pPr marL="0" indent="0" algn="ctr">
              <a:buNone/>
            </a:pPr>
            <a:endParaRPr lang="es-AR" sz="36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s-AR" sz="3600" b="1" dirty="0" smtClean="0">
                <a:solidFill>
                  <a:schemeClr val="tx2">
                    <a:lumMod val="75000"/>
                  </a:schemeClr>
                </a:solidFill>
              </a:rPr>
              <a:t>en materia de género?</a:t>
            </a:r>
            <a:endParaRPr lang="es-AR" sz="36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s-AR" sz="3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s-AR" sz="8000" b="1" dirty="0" smtClean="0">
                <a:solidFill>
                  <a:srgbClr val="CC0099"/>
                </a:solidFill>
              </a:rPr>
              <a:t>Sí</a:t>
            </a:r>
            <a:endParaRPr lang="es-AR" sz="8000" b="1" dirty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24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sz="4000" b="1" dirty="0" smtClean="0">
                <a:solidFill>
                  <a:schemeClr val="accent3">
                    <a:lumMod val="50000"/>
                  </a:schemeClr>
                </a:solidFill>
              </a:rPr>
              <a:t>Capacitación externa al juicio</a:t>
            </a:r>
          </a:p>
          <a:p>
            <a:endParaRPr lang="es-AR" sz="4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s-AR" sz="4000" b="1" dirty="0" smtClean="0">
                <a:solidFill>
                  <a:schemeClr val="accent3">
                    <a:lumMod val="50000"/>
                  </a:schemeClr>
                </a:solidFill>
              </a:rPr>
              <a:t>Información durante el juicio</a:t>
            </a:r>
          </a:p>
          <a:p>
            <a:endParaRPr lang="es-AR" sz="4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s-AR" sz="4000" b="1" dirty="0" smtClean="0">
                <a:solidFill>
                  <a:schemeClr val="accent3">
                    <a:lumMod val="50000"/>
                  </a:schemeClr>
                </a:solidFill>
              </a:rPr>
              <a:t>Ambas</a:t>
            </a:r>
          </a:p>
          <a:p>
            <a:endParaRPr lang="es-AR" dirty="0" smtClean="0"/>
          </a:p>
          <a:p>
            <a:endParaRPr lang="es-AR" dirty="0"/>
          </a:p>
        </p:txBody>
      </p:sp>
      <p:pic>
        <p:nvPicPr>
          <p:cNvPr id="4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675" y="452906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74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es-AR" u="sng" dirty="0" smtClean="0">
                <a:solidFill>
                  <a:schemeClr val="accent3">
                    <a:lumMod val="50000"/>
                  </a:schemeClr>
                </a:solidFill>
              </a:rPr>
              <a:t>Capacitación externa al proceso.</a:t>
            </a:r>
            <a:endParaRPr lang="es-AR" u="sng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sz="3200" dirty="0" smtClean="0">
                <a:solidFill>
                  <a:schemeClr val="accent1">
                    <a:lumMod val="50000"/>
                  </a:schemeClr>
                </a:solidFill>
              </a:rPr>
              <a:t>No está implementada.</a:t>
            </a:r>
          </a:p>
          <a:p>
            <a:pPr marL="0" indent="0">
              <a:buNone/>
            </a:pPr>
            <a:endParaRPr lang="es-AR" sz="3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AR" sz="3200" dirty="0" smtClean="0">
                <a:solidFill>
                  <a:schemeClr val="accent1">
                    <a:lumMod val="50000"/>
                  </a:schemeClr>
                </a:solidFill>
              </a:rPr>
              <a:t>Insuficiente.</a:t>
            </a:r>
          </a:p>
          <a:p>
            <a:pPr marL="0" indent="0">
              <a:buNone/>
            </a:pPr>
            <a:endParaRPr lang="es-AR" sz="3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AR" sz="3200" dirty="0" smtClean="0">
                <a:solidFill>
                  <a:schemeClr val="accent1">
                    <a:lumMod val="50000"/>
                  </a:schemeClr>
                </a:solidFill>
              </a:rPr>
              <a:t>Incompatible con:</a:t>
            </a:r>
          </a:p>
          <a:p>
            <a:pPr marL="0" indent="0">
              <a:buNone/>
            </a:pPr>
            <a:r>
              <a:rPr lang="es-AR" sz="3200" dirty="0" smtClean="0">
                <a:solidFill>
                  <a:schemeClr val="accent1">
                    <a:lumMod val="50000"/>
                  </a:schemeClr>
                </a:solidFill>
              </a:rPr>
              <a:t>            las bases de la </a:t>
            </a:r>
            <a:r>
              <a:rPr lang="es-AR" sz="3200" dirty="0" err="1" smtClean="0">
                <a:solidFill>
                  <a:schemeClr val="accent1">
                    <a:lumMod val="50000"/>
                  </a:schemeClr>
                </a:solidFill>
              </a:rPr>
              <a:t>instit</a:t>
            </a:r>
            <a:r>
              <a:rPr lang="es-AR" sz="3200" dirty="0" smtClean="0">
                <a:solidFill>
                  <a:schemeClr val="accent1">
                    <a:lumMod val="50000"/>
                  </a:schemeClr>
                </a:solidFill>
              </a:rPr>
              <a:t>. y             			del </a:t>
            </a:r>
            <a:r>
              <a:rPr lang="es-AR" sz="3200" dirty="0" err="1" smtClean="0">
                <a:solidFill>
                  <a:schemeClr val="accent1">
                    <a:lumMod val="50000"/>
                  </a:schemeClr>
                </a:solidFill>
              </a:rPr>
              <a:t>sist</a:t>
            </a:r>
            <a:r>
              <a:rPr lang="es-AR" sz="32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s-AR" sz="3200" dirty="0" err="1" smtClean="0">
                <a:solidFill>
                  <a:schemeClr val="accent1">
                    <a:lumMod val="50000"/>
                  </a:schemeClr>
                </a:solidFill>
              </a:rPr>
              <a:t>acusat</a:t>
            </a:r>
            <a:r>
              <a:rPr lang="es-AR" sz="32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s-AR" sz="3200" dirty="0" err="1" smtClean="0">
                <a:solidFill>
                  <a:schemeClr val="accent1">
                    <a:lumMod val="50000"/>
                  </a:schemeClr>
                </a:solidFill>
              </a:rPr>
              <a:t>advers</a:t>
            </a:r>
            <a:r>
              <a:rPr lang="es-AR" sz="3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s-AR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2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5510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fontScale="92500" lnSpcReduction="10000"/>
          </a:bodyPr>
          <a:lstStyle/>
          <a:p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¿Puede una </a:t>
            </a:r>
            <a:r>
              <a:rPr lang="es-AR" sz="2400" b="1" dirty="0" err="1" smtClean="0">
                <a:solidFill>
                  <a:schemeClr val="accent3">
                    <a:lumMod val="50000"/>
                  </a:schemeClr>
                </a:solidFill>
              </a:rPr>
              <a:t>capacit</a:t>
            </a:r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. abarcar todos los casos posibles?</a:t>
            </a:r>
          </a:p>
          <a:p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¿Quién la va a dar?</a:t>
            </a:r>
          </a:p>
          <a:p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¿Quién la va a controlar?</a:t>
            </a:r>
          </a:p>
          <a:p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¿Qué pasa con los ciudadanos que no la hacen?</a:t>
            </a:r>
          </a:p>
          <a:p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¿Cómo aseguramos que incorporen esa </a:t>
            </a:r>
            <a:r>
              <a:rPr lang="es-AR" sz="2400" b="1" dirty="0" err="1" smtClean="0">
                <a:solidFill>
                  <a:schemeClr val="accent3">
                    <a:lumMod val="50000"/>
                  </a:schemeClr>
                </a:solidFill>
              </a:rPr>
              <a:t>inform.</a:t>
            </a:r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¿Cómo van a actuar en la AVD</a:t>
            </a:r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¿LL no busca legos?</a:t>
            </a:r>
            <a:endParaRPr lang="es-AR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s-AR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Reglamentación </a:t>
            </a:r>
            <a:r>
              <a:rPr lang="es-AR" sz="2400" b="1" dirty="0" err="1" smtClean="0">
                <a:solidFill>
                  <a:schemeClr val="accent3">
                    <a:lumMod val="50000"/>
                  </a:schemeClr>
                </a:solidFill>
              </a:rPr>
              <a:t>TSJCba</a:t>
            </a:r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.:</a:t>
            </a:r>
          </a:p>
          <a:p>
            <a:pPr marL="0" indent="0">
              <a:buNone/>
            </a:pPr>
            <a:r>
              <a:rPr lang="es-AR" sz="24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- genérica/técnica</a:t>
            </a:r>
          </a:p>
          <a:p>
            <a:pPr marL="0" indent="0">
              <a:buNone/>
            </a:pPr>
            <a:r>
              <a:rPr lang="es-AR" sz="24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- </a:t>
            </a:r>
            <a:r>
              <a:rPr lang="es-AR" sz="2400" b="1" dirty="0" err="1" smtClean="0">
                <a:solidFill>
                  <a:schemeClr val="accent3">
                    <a:lumMod val="50000"/>
                  </a:schemeClr>
                </a:solidFill>
              </a:rPr>
              <a:t>orient</a:t>
            </a:r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. a casos de mujer víctima</a:t>
            </a:r>
          </a:p>
          <a:p>
            <a:pPr marL="0" indent="0">
              <a:buNone/>
            </a:pPr>
            <a:r>
              <a:rPr lang="es-AR" sz="24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- </a:t>
            </a:r>
            <a:r>
              <a:rPr lang="es-AR" sz="2400" b="1" dirty="0" err="1" smtClean="0">
                <a:solidFill>
                  <a:schemeClr val="accent3">
                    <a:lumMod val="50000"/>
                  </a:schemeClr>
                </a:solidFill>
              </a:rPr>
              <a:t>T°</a:t>
            </a:r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 entre selección y juicio</a:t>
            </a:r>
          </a:p>
          <a:p>
            <a:pPr marL="0" indent="0">
              <a:buNone/>
            </a:pPr>
            <a:r>
              <a:rPr lang="es-AR" sz="24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- Sin litigación previa</a:t>
            </a:r>
            <a:endParaRPr lang="es-AR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17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sz="6000" b="1" i="1" dirty="0" smtClean="0">
                <a:solidFill>
                  <a:srgbClr val="000099"/>
                </a:solidFill>
              </a:rPr>
              <a:t>“… balizar el </a:t>
            </a:r>
          </a:p>
          <a:p>
            <a:pPr marL="0" indent="0" algn="r">
              <a:buNone/>
            </a:pPr>
            <a:r>
              <a:rPr lang="es-AR" sz="6000" b="1" i="1" dirty="0" smtClean="0">
                <a:solidFill>
                  <a:srgbClr val="000099"/>
                </a:solidFill>
              </a:rPr>
              <a:t>camino…”</a:t>
            </a:r>
          </a:p>
          <a:p>
            <a:pPr marL="0" indent="0" algn="r">
              <a:buNone/>
            </a:pPr>
            <a:endParaRPr lang="es-AR" sz="1600" dirty="0" smtClean="0"/>
          </a:p>
          <a:p>
            <a:pPr marL="0" indent="0" algn="r">
              <a:buNone/>
            </a:pPr>
            <a:r>
              <a:rPr lang="es-AR" sz="1600" dirty="0" smtClean="0"/>
              <a:t>Canales </a:t>
            </a:r>
            <a:r>
              <a:rPr lang="es-AR" sz="1600" dirty="0"/>
              <a:t>(CSJN 2019)</a:t>
            </a:r>
            <a:endParaRPr lang="es-AR" sz="1600" b="1" i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4174</TotalTime>
  <Words>510</Words>
  <Application>Microsoft Office PowerPoint</Application>
  <PresentationFormat>Presentación en pantalla (4:3)</PresentationFormat>
  <Paragraphs>118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Arial Black</vt:lpstr>
      <vt:lpstr>Bookman Old Style</vt:lpstr>
      <vt:lpstr>Trebuchet MS</vt:lpstr>
      <vt:lpstr>Wingdings</vt:lpstr>
      <vt:lpstr>Wingdings 3</vt:lpstr>
      <vt:lpstr>Faceta</vt:lpstr>
      <vt:lpstr> </vt:lpstr>
      <vt:lpstr>Desafíos </vt:lpstr>
      <vt:lpstr>Caso Acuña</vt:lpstr>
      <vt:lpstr>Presentación de PowerPoint</vt:lpstr>
      <vt:lpstr>Presentación de PowerPoint</vt:lpstr>
      <vt:lpstr>Presentación de PowerPoint</vt:lpstr>
      <vt:lpstr>Capacitación externa al proceso.</vt:lpstr>
      <vt:lpstr>Presentación de PowerPoint</vt:lpstr>
      <vt:lpstr>Presentación de PowerPoint</vt:lpstr>
      <vt:lpstr>Preparación específica  de jueces y litigantes</vt:lpstr>
      <vt:lpstr>Presentación de PowerPoint</vt:lpstr>
      <vt:lpstr>Presentación de PowerPoint</vt:lpstr>
      <vt:lpstr>Balizar</vt:lpstr>
      <vt:lpstr>Balizar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«Los jueces de los hechos»</dc:title>
  <dc:creator>María Eugenia Laigle</dc:creator>
  <cp:lastModifiedBy>ServicioTecnico</cp:lastModifiedBy>
  <cp:revision>177</cp:revision>
  <dcterms:created xsi:type="dcterms:W3CDTF">2021-08-19T20:35:43Z</dcterms:created>
  <dcterms:modified xsi:type="dcterms:W3CDTF">2022-08-30T14:18:12Z</dcterms:modified>
</cp:coreProperties>
</file>