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1" r:id="rId1"/>
  </p:sldMasterIdLst>
  <p:notesMasterIdLst>
    <p:notesMasterId r:id="rId26"/>
  </p:notesMasterIdLst>
  <p:sldIdLst>
    <p:sldId id="256" r:id="rId2"/>
    <p:sldId id="287" r:id="rId3"/>
    <p:sldId id="323" r:id="rId4"/>
    <p:sldId id="317" r:id="rId5"/>
    <p:sldId id="266" r:id="rId6"/>
    <p:sldId id="267" r:id="rId7"/>
    <p:sldId id="268" r:id="rId8"/>
    <p:sldId id="269" r:id="rId9"/>
    <p:sldId id="322" r:id="rId10"/>
    <p:sldId id="270" r:id="rId11"/>
    <p:sldId id="314" r:id="rId12"/>
    <p:sldId id="277" r:id="rId13"/>
    <p:sldId id="278" r:id="rId14"/>
    <p:sldId id="279" r:id="rId15"/>
    <p:sldId id="326" r:id="rId16"/>
    <p:sldId id="286" r:id="rId17"/>
    <p:sldId id="324" r:id="rId18"/>
    <p:sldId id="329" r:id="rId19"/>
    <p:sldId id="328" r:id="rId20"/>
    <p:sldId id="280" r:id="rId21"/>
    <p:sldId id="327" r:id="rId22"/>
    <p:sldId id="330" r:id="rId23"/>
    <p:sldId id="315" r:id="rId24"/>
    <p:sldId id="32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D520E-D3AF-4E0E-A321-891E2420B188}" type="datetimeFigureOut">
              <a:rPr lang="es-AR" smtClean="0"/>
              <a:pPr/>
              <a:t>27/04/2023</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54122-F545-4538-8E1D-BE8A2822BDE0}" type="slidenum">
              <a:rPr lang="es-AR" smtClean="0"/>
              <a:pPr/>
              <a:t>‹Nº›</a:t>
            </a:fld>
            <a:endParaRPr lang="es-AR"/>
          </a:p>
        </p:txBody>
      </p:sp>
    </p:spTree>
    <p:extLst>
      <p:ext uri="{BB962C8B-B14F-4D97-AF65-F5344CB8AC3E}">
        <p14:creationId xmlns:p14="http://schemas.microsoft.com/office/powerpoint/2010/main" xmlns="" val="240590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741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xmlns="" val="299134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290807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6" name="Footer Placeholder 5"/>
          <p:cNvSpPr>
            <a:spLocks noGrp="1"/>
          </p:cNvSpPr>
          <p:nvPr>
            <p:ph type="ftr" sz="quarter" idx="11"/>
          </p:nvPr>
        </p:nvSpPr>
        <p:spPr>
          <a:xfrm>
            <a:off x="917678" y="6181344"/>
            <a:ext cx="5337278" cy="365125"/>
          </a:xfrm>
        </p:spPr>
        <p:txBody>
          <a:bodyPr/>
          <a:lstStyle/>
          <a:p>
            <a:endParaRPr lang="es-AR"/>
          </a:p>
        </p:txBody>
      </p:sp>
      <p:sp>
        <p:nvSpPr>
          <p:cNvPr id="7" name="Slide Number Placeholder 6"/>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53425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42530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88666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85002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223281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45630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628998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62946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74860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56818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93780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93454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12282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326424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0D7FA3-35E7-4ECF-B102-F759111BB376}" type="datetimeFigureOut">
              <a:rPr lang="es-AR" smtClean="0"/>
              <a:pPr/>
              <a:t>27/04/2023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4491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523649" y="6181344"/>
            <a:ext cx="718502" cy="365125"/>
          </a:xfrm>
        </p:spPr>
        <p:txBody>
          <a:bodyPr/>
          <a:lstStyle/>
          <a:p>
            <a:fld id="{600D7FA3-35E7-4ECF-B102-F759111BB376}" type="datetimeFigureOut">
              <a:rPr lang="es-AR" smtClean="0"/>
              <a:pPr/>
              <a:t>27/04/2023</a:t>
            </a:fld>
            <a:endParaRPr lang="es-AR"/>
          </a:p>
        </p:txBody>
      </p:sp>
      <p:sp>
        <p:nvSpPr>
          <p:cNvPr id="6" name="Footer Placeholder 5"/>
          <p:cNvSpPr>
            <a:spLocks noGrp="1"/>
          </p:cNvSpPr>
          <p:nvPr>
            <p:ph type="ftr" sz="quarter" idx="11"/>
          </p:nvPr>
        </p:nvSpPr>
        <p:spPr>
          <a:xfrm>
            <a:off x="818348" y="6181344"/>
            <a:ext cx="3705300" cy="365125"/>
          </a:xfrm>
        </p:spPr>
        <p:txBody>
          <a:bodyPr/>
          <a:lstStyle/>
          <a:p>
            <a:endParaRPr lang="es-AR"/>
          </a:p>
        </p:txBody>
      </p:sp>
      <p:sp>
        <p:nvSpPr>
          <p:cNvPr id="7" name="Slide Number Placeholder 6"/>
          <p:cNvSpPr>
            <a:spLocks noGrp="1"/>
          </p:cNvSpPr>
          <p:nvPr>
            <p:ph type="sldNum" sz="quarter" idx="12"/>
          </p:nvPr>
        </p:nvSpPr>
        <p:spPr>
          <a:xfrm>
            <a:off x="8024262" y="6181344"/>
            <a:ext cx="305186" cy="329250"/>
          </a:xfrm>
        </p:spPr>
        <p:txBody>
          <a:body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186484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0D7FA3-35E7-4ECF-B102-F759111BB376}" type="datetimeFigureOut">
              <a:rPr lang="es-AR" smtClean="0"/>
              <a:pPr/>
              <a:t>27/04/2023</a:t>
            </a:fld>
            <a:endParaRPr lang="es-A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AR"/>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4B9CD3C-262C-4834-AB4A-CA27DEFF6DCA}" type="slidenum">
              <a:rPr lang="es-AR" smtClean="0"/>
              <a:pPr/>
              <a:t>‹Nº›</a:t>
            </a:fld>
            <a:endParaRPr lang="es-AR"/>
          </a:p>
        </p:txBody>
      </p:sp>
    </p:spTree>
    <p:extLst>
      <p:ext uri="{BB962C8B-B14F-4D97-AF65-F5344CB8AC3E}">
        <p14:creationId xmlns:p14="http://schemas.microsoft.com/office/powerpoint/2010/main" xmlns="" val="717664146"/>
      </p:ext>
    </p:extLst>
  </p:cSld>
  <p:clrMap bg1="dk1" tx1="lt1" bg2="dk2" tx2="lt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sta previa de imagen">
            <a:extLst>
              <a:ext uri="{FF2B5EF4-FFF2-40B4-BE49-F238E27FC236}">
                <a16:creationId xmlns:a16="http://schemas.microsoft.com/office/drawing/2014/main" xmlns="" id="{87C7A7DC-5B64-C3DA-2248-E1DA47D7674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Subtítulo"/>
          <p:cNvSpPr>
            <a:spLocks noGrp="1"/>
          </p:cNvSpPr>
          <p:nvPr>
            <p:ph type="subTitle" idx="1"/>
          </p:nvPr>
        </p:nvSpPr>
        <p:spPr>
          <a:xfrm>
            <a:off x="3779912" y="3434081"/>
            <a:ext cx="4953000" cy="1509158"/>
          </a:xfrm>
        </p:spPr>
        <p:txBody>
          <a:bodyPr>
            <a:normAutofit/>
          </a:bodyPr>
          <a:lstStyle/>
          <a:p>
            <a:endParaRPr lang="es-AR" dirty="0"/>
          </a:p>
          <a:p>
            <a:endParaRPr lang="es-AR" dirty="0"/>
          </a:p>
          <a:p>
            <a:pPr algn="r"/>
            <a:r>
              <a:rPr lang="es-AR" dirty="0"/>
              <a:t>Prof. Dalmiro Garay </a:t>
            </a:r>
            <a:r>
              <a:rPr lang="es-AR" dirty="0" err="1"/>
              <a:t>Cueli</a:t>
            </a:r>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PRESUPUESTOS en la CSJN</a:t>
            </a:r>
          </a:p>
        </p:txBody>
      </p:sp>
      <p:sp>
        <p:nvSpPr>
          <p:cNvPr id="3" name="2 Marcador de contenido"/>
          <p:cNvSpPr>
            <a:spLocks noGrp="1"/>
          </p:cNvSpPr>
          <p:nvPr>
            <p:ph idx="1"/>
          </p:nvPr>
        </p:nvSpPr>
        <p:spPr>
          <a:xfrm>
            <a:off x="539552" y="1772816"/>
            <a:ext cx="8064896" cy="4680520"/>
          </a:xfrm>
        </p:spPr>
        <p:txBody>
          <a:bodyPr>
            <a:normAutofit lnSpcReduction="10000"/>
          </a:bodyPr>
          <a:lstStyle/>
          <a:p>
            <a:r>
              <a:rPr lang="es-ES" sz="3000" dirty="0"/>
              <a:t>a) existencia de un </a:t>
            </a:r>
            <a:r>
              <a:rPr lang="es-ES" sz="3000" i="1" dirty="0"/>
              <a:t>daño</a:t>
            </a:r>
            <a:r>
              <a:rPr lang="es-ES" sz="3000" dirty="0"/>
              <a:t> actual y cierto,</a:t>
            </a:r>
          </a:p>
          <a:p>
            <a:r>
              <a:rPr lang="es-ES" sz="3000" dirty="0"/>
              <a:t>b) el factor de atribución o </a:t>
            </a:r>
            <a:r>
              <a:rPr lang="es-ES" sz="3000" i="1" dirty="0"/>
              <a:t>falta de servicio</a:t>
            </a:r>
            <a:r>
              <a:rPr lang="es-ES" sz="3000" dirty="0"/>
              <a:t>, </a:t>
            </a:r>
          </a:p>
          <a:p>
            <a:r>
              <a:rPr lang="es-ES" sz="3000" dirty="0"/>
              <a:t>c) </a:t>
            </a:r>
            <a:r>
              <a:rPr lang="es-ES" sz="3000" i="1" dirty="0"/>
              <a:t>relación de causalidad</a:t>
            </a:r>
            <a:r>
              <a:rPr lang="es-ES" sz="3000" dirty="0"/>
              <a:t> directa e inmediata entre el accionar del Estado y el daño, </a:t>
            </a:r>
          </a:p>
          <a:p>
            <a:r>
              <a:rPr lang="es-ES" sz="3000" dirty="0"/>
              <a:t>d) posibilidad de imputar jurídicamente esos daños al Estado</a:t>
            </a:r>
            <a:r>
              <a:rPr lang="es-ES" sz="3000" i="1" dirty="0"/>
              <a:t> </a:t>
            </a:r>
            <a:r>
              <a:rPr lang="es-ES" sz="1900" dirty="0"/>
              <a:t>(in re </a:t>
            </a:r>
            <a:r>
              <a:rPr lang="es-ES" sz="1900" i="1" dirty="0"/>
              <a:t>Tejedurías Magallanes</a:t>
            </a:r>
            <a:r>
              <a:rPr lang="es-ES" sz="1900" dirty="0"/>
              <a:t>, </a:t>
            </a:r>
            <a:r>
              <a:rPr lang="es-ES" sz="1900" i="1" dirty="0"/>
              <a:t>Fallos</a:t>
            </a:r>
            <a:r>
              <a:rPr lang="es-ES" sz="1900" dirty="0"/>
              <a:t>, 312:1656)</a:t>
            </a:r>
            <a:r>
              <a:rPr lang="es-ES" sz="2800" dirty="0"/>
              <a:t>.</a:t>
            </a:r>
            <a:endParaRPr lang="es-AR" sz="2800" dirty="0"/>
          </a:p>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424936" cy="1312480"/>
          </a:xfrm>
        </p:spPr>
        <p:txBody>
          <a:bodyPr/>
          <a:lstStyle/>
          <a:p>
            <a:r>
              <a:rPr lang="es-AR" dirty="0"/>
              <a:t>PRESUPUESTOS en la LEY </a:t>
            </a:r>
            <a:r>
              <a:rPr lang="es-AR" sz="2000" dirty="0"/>
              <a:t>(Art. 7 Ley 8968).</a:t>
            </a:r>
          </a:p>
        </p:txBody>
      </p:sp>
      <p:sp>
        <p:nvSpPr>
          <p:cNvPr id="3" name="2 Marcador de contenido"/>
          <p:cNvSpPr>
            <a:spLocks noGrp="1"/>
          </p:cNvSpPr>
          <p:nvPr>
            <p:ph idx="1"/>
          </p:nvPr>
        </p:nvSpPr>
        <p:spPr>
          <a:xfrm>
            <a:off x="818348" y="1700808"/>
            <a:ext cx="7511472" cy="4401252"/>
          </a:xfrm>
        </p:spPr>
        <p:txBody>
          <a:bodyPr>
            <a:normAutofit fontScale="92500" lnSpcReduction="20000"/>
          </a:bodyPr>
          <a:lstStyle/>
          <a:p>
            <a:r>
              <a:rPr lang="es-ES" sz="2800" dirty="0"/>
              <a:t>a) Daño debidamente acreditado por quien lo invoca;</a:t>
            </a:r>
            <a:endParaRPr lang="es-AR" sz="2800" dirty="0"/>
          </a:p>
          <a:p>
            <a:r>
              <a:rPr lang="es-ES" sz="2800" dirty="0"/>
              <a:t>b) Atribución material de la acción u omisión a un órgano estatal;</a:t>
            </a:r>
            <a:endParaRPr lang="es-AR" sz="2800" dirty="0"/>
          </a:p>
          <a:p>
            <a:r>
              <a:rPr lang="es-ES" sz="2800" dirty="0"/>
              <a:t>c) Relación de causalidad adecuada entre la actividad o inactividad del órgano y el daño cuya reparación se persigue;</a:t>
            </a:r>
            <a:endParaRPr lang="es-AR" sz="2800" dirty="0"/>
          </a:p>
          <a:p>
            <a:r>
              <a:rPr lang="es-ES" sz="2800" dirty="0"/>
              <a:t>d) Falta de servicio, consistente en una violación o anormalidad frente a las obligaciones del funcionamiento regular de la Administración Pública.</a:t>
            </a:r>
          </a:p>
        </p:txBody>
      </p:sp>
    </p:spTree>
    <p:extLst>
      <p:ext uri="{BB962C8B-B14F-4D97-AF65-F5344CB8AC3E}">
        <p14:creationId xmlns:p14="http://schemas.microsoft.com/office/powerpoint/2010/main" xmlns="" val="24082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230" y="6091"/>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282352" y="1052736"/>
            <a:ext cx="8579296" cy="5500702"/>
          </a:xfrm>
        </p:spPr>
        <p:txBody>
          <a:bodyPr>
            <a:noAutofit/>
          </a:bodyPr>
          <a:lstStyle/>
          <a:p>
            <a:r>
              <a:rPr lang="es-AR" sz="2300" b="1" dirty="0"/>
              <a:t>A) </a:t>
            </a:r>
            <a:r>
              <a:rPr lang="es-AR" sz="2300" b="1" i="1" dirty="0"/>
              <a:t>Existencia de un daño: perjuicio indemnizable.</a:t>
            </a:r>
            <a:r>
              <a:rPr lang="es-AR" sz="2300" b="1" dirty="0"/>
              <a:t> </a:t>
            </a:r>
            <a:endParaRPr lang="es-AR" sz="2300" dirty="0"/>
          </a:p>
          <a:p>
            <a:r>
              <a:rPr lang="es-AR" sz="2300" dirty="0"/>
              <a:t>características:</a:t>
            </a:r>
          </a:p>
          <a:p>
            <a:r>
              <a:rPr lang="es-AR" sz="2300" dirty="0"/>
              <a:t>1) Puede ser actual o futuro, pero tiene que ser </a:t>
            </a:r>
            <a:r>
              <a:rPr lang="es-AR" sz="2300" i="1" dirty="0"/>
              <a:t>cierto</a:t>
            </a:r>
            <a:r>
              <a:rPr lang="es-AR" sz="2300" dirty="0"/>
              <a:t> y no meramente eventual, </a:t>
            </a:r>
          </a:p>
          <a:p>
            <a:r>
              <a:rPr lang="es-ES" sz="2300" dirty="0"/>
              <a:t>2) Puede ser </a:t>
            </a:r>
            <a:r>
              <a:rPr lang="es-ES" sz="2300" i="1" dirty="0"/>
              <a:t>patrimonial o moral</a:t>
            </a:r>
            <a:r>
              <a:rPr lang="es-ES" sz="2300" dirty="0"/>
              <a:t>, pero deberá ser siempre susceptible de apreciación pecuniaria o económicamente </a:t>
            </a:r>
            <a:r>
              <a:rPr lang="es-ES" sz="2300" dirty="0" err="1"/>
              <a:t>valuable</a:t>
            </a:r>
            <a:r>
              <a:rPr lang="es-ES" sz="2300" dirty="0"/>
              <a:t>. </a:t>
            </a:r>
            <a:endParaRPr lang="es-AR" sz="2300" dirty="0"/>
          </a:p>
          <a:p>
            <a:r>
              <a:rPr lang="es-AR" sz="2300" dirty="0"/>
              <a:t>3) La mayor parte de la doctrina entiende que el daño debe ser </a:t>
            </a:r>
            <a:r>
              <a:rPr lang="es-AR" sz="2300" i="1" dirty="0"/>
              <a:t>especial o particular</a:t>
            </a:r>
            <a:r>
              <a:rPr lang="es-AR" sz="2300" dirty="0"/>
              <a:t>, es decir que afecte a una persona o a un grupo de sujetos determinados o determinables. Mientras que otros autores (como </a:t>
            </a:r>
            <a:r>
              <a:rPr lang="es-AR" sz="2300" dirty="0" err="1"/>
              <a:t>Marienhoff</a:t>
            </a:r>
            <a:r>
              <a:rPr lang="es-AR" sz="2300" dirty="0"/>
              <a:t>), discrepan con esa tesis, sosteniendo que el perjuicio puede ser ge­neral y originar responsabilidad en el Estado.</a:t>
            </a:r>
            <a:r>
              <a:rPr lang="es-AR" sz="2500" dirty="0"/>
              <a:t> </a:t>
            </a:r>
          </a:p>
          <a:p>
            <a:endParaRPr lang="es-A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323528" y="836712"/>
            <a:ext cx="8507288" cy="5643578"/>
          </a:xfrm>
        </p:spPr>
        <p:txBody>
          <a:bodyPr>
            <a:normAutofit/>
          </a:bodyPr>
          <a:lstStyle/>
          <a:p>
            <a:r>
              <a:rPr lang="es-AR" sz="2500" b="1" dirty="0"/>
              <a:t>B) </a:t>
            </a:r>
            <a:r>
              <a:rPr lang="es-AR" sz="2500" b="1" i="1" dirty="0"/>
              <a:t>Actividad estatal.</a:t>
            </a:r>
            <a:endParaRPr lang="es-AR" sz="2500" dirty="0"/>
          </a:p>
          <a:p>
            <a:r>
              <a:rPr lang="es-ES" sz="2500" dirty="0"/>
              <a:t>Debe tratarse de un acto o hecho que sea atribuible al Estado. Para determinar cuando la actuación de un agente importa una actuación orgánica y no personal se han propuesto tres criterios:</a:t>
            </a:r>
            <a:endParaRPr lang="es-AR" sz="2500" dirty="0"/>
          </a:p>
          <a:p>
            <a:r>
              <a:rPr lang="es-AR" sz="2500" dirty="0"/>
              <a:t>1) El primero es </a:t>
            </a:r>
            <a:r>
              <a:rPr lang="es-AR" sz="2500" i="1" dirty="0"/>
              <a:t>subjetivo</a:t>
            </a:r>
            <a:r>
              <a:rPr lang="es-AR" sz="2500" dirty="0"/>
              <a:t> porque tiene en consideración la finalidad perseguida por la persona física y órgano individuo. </a:t>
            </a:r>
          </a:p>
          <a:p>
            <a:r>
              <a:rPr lang="es-AR" sz="2500" dirty="0"/>
              <a:t>2) El que atiende al </a:t>
            </a:r>
            <a:r>
              <a:rPr lang="es-AR" sz="2500" i="1" dirty="0"/>
              <a:t>conjunto de atribuciones o competencias</a:t>
            </a:r>
            <a:r>
              <a:rPr lang="es-AR" sz="2500" dirty="0"/>
              <a:t> que el órgano titulariza. </a:t>
            </a:r>
          </a:p>
          <a:p>
            <a:r>
              <a:rPr lang="es-AR" sz="2500" dirty="0"/>
              <a:t>3) Por último, el criterio que prescinde de la competencia para atender al </a:t>
            </a:r>
            <a:r>
              <a:rPr lang="es-AR" sz="2500" i="1" dirty="0"/>
              <a:t>ejercicio de la función</a:t>
            </a:r>
            <a:r>
              <a:rPr lang="es-AR" sz="25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658" y="21081"/>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507576" y="836712"/>
            <a:ext cx="8186766" cy="5643578"/>
          </a:xfrm>
        </p:spPr>
        <p:txBody>
          <a:bodyPr>
            <a:normAutofit/>
          </a:bodyPr>
          <a:lstStyle/>
          <a:p>
            <a:r>
              <a:rPr lang="es-AR" sz="3000" b="1" dirty="0"/>
              <a:t>C) </a:t>
            </a:r>
            <a:r>
              <a:rPr lang="es-AR" sz="3000" b="1" i="1" dirty="0"/>
              <a:t>Factor de atribución. Falta en servicio</a:t>
            </a:r>
            <a:endParaRPr lang="es-AR" sz="3000" dirty="0"/>
          </a:p>
          <a:p>
            <a:r>
              <a:rPr lang="es-ES" sz="3000" dirty="0"/>
              <a:t>Para que el Estado sea condenado a responder será necesario acreditar, por parte de la víctima del daño, que ha existido un </a:t>
            </a:r>
            <a:r>
              <a:rPr lang="es-ES" sz="3000" i="1" dirty="0"/>
              <a:t>irregular cumplimiento de los deberes legalmente impuestos al Estado</a:t>
            </a:r>
            <a:r>
              <a:rPr lang="es-ES" sz="3000" dirty="0"/>
              <a:t>, y además, el imprescindible nexo de causalidad adecuada entre dicho incumplimiento y el daño sufrido.</a:t>
            </a:r>
            <a:endParaRPr lang="es-A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500034" y="908720"/>
            <a:ext cx="8186766" cy="5643578"/>
          </a:xfrm>
        </p:spPr>
        <p:txBody>
          <a:bodyPr>
            <a:normAutofit/>
          </a:bodyPr>
          <a:lstStyle/>
          <a:p>
            <a:r>
              <a:rPr lang="es-AR" sz="2800" b="1" dirty="0"/>
              <a:t>C) </a:t>
            </a:r>
            <a:r>
              <a:rPr lang="es-AR" sz="2800" b="1" i="1" dirty="0"/>
              <a:t>Factor de atribución. Jurisprudencia</a:t>
            </a:r>
            <a:endParaRPr lang="es-AR" sz="2800" dirty="0"/>
          </a:p>
          <a:p>
            <a:r>
              <a:rPr lang="es-AR" sz="2800" dirty="0"/>
              <a:t>“</a:t>
            </a:r>
            <a:r>
              <a:rPr lang="es-ES" sz="2800" dirty="0"/>
              <a:t>La idea objetiva de falta de servicio supone que quien titulariza la obligación de prestar un servicio </a:t>
            </a:r>
            <a:r>
              <a:rPr lang="es-ES" sz="2800" b="1" dirty="0"/>
              <a:t>lo debe realizar en condiciones adecuadas para llenar el fin para el que ha sido establecido</a:t>
            </a:r>
            <a:r>
              <a:rPr lang="es-ES" sz="2800" dirty="0"/>
              <a:t>, y es responsable de los daños causados por incumplimiento o su ejecución irregular (Fallos: 331:1690; 334:1036, entre muchos otros)</a:t>
            </a:r>
            <a:r>
              <a:rPr lang="es-AR" sz="2800" b="1" dirty="0"/>
              <a:t>” </a:t>
            </a:r>
          </a:p>
          <a:p>
            <a:endParaRPr lang="es-AR" dirty="0"/>
          </a:p>
          <a:p>
            <a:r>
              <a:rPr lang="es-AR" dirty="0"/>
              <a:t>“</a:t>
            </a:r>
            <a:r>
              <a:rPr lang="es-ES" i="1" dirty="0"/>
              <a:t>Ceballos” </a:t>
            </a:r>
            <a:r>
              <a:rPr lang="es-ES" dirty="0"/>
              <a:t>(</a:t>
            </a:r>
            <a:r>
              <a:rPr lang="es-ES" i="1" dirty="0"/>
              <a:t>Fallos,</a:t>
            </a:r>
            <a:r>
              <a:rPr lang="es-ES" dirty="0"/>
              <a:t> </a:t>
            </a:r>
            <a:r>
              <a:rPr lang="es-AR" dirty="0"/>
              <a:t>345:1025 -2022-</a:t>
            </a:r>
            <a:r>
              <a:rPr lang="es-ES" dirty="0"/>
              <a:t>).</a:t>
            </a:r>
            <a:endParaRPr lang="es-AR" dirty="0"/>
          </a:p>
        </p:txBody>
      </p:sp>
      <p:pic>
        <p:nvPicPr>
          <p:cNvPr id="7" name="Picture 2">
            <a:extLst>
              <a:ext uri="{FF2B5EF4-FFF2-40B4-BE49-F238E27FC236}">
                <a16:creationId xmlns:a16="http://schemas.microsoft.com/office/drawing/2014/main" xmlns="" id="{B23C1D43-0269-84E2-C696-213372C04A3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8591" y="5301208"/>
            <a:ext cx="1095375" cy="1095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00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0277" y="9034"/>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516957" y="836712"/>
            <a:ext cx="8186766" cy="5643578"/>
          </a:xfrm>
        </p:spPr>
        <p:txBody>
          <a:bodyPr>
            <a:normAutofit/>
          </a:bodyPr>
          <a:lstStyle/>
          <a:p>
            <a:r>
              <a:rPr lang="es-AR" sz="2800" b="1" dirty="0"/>
              <a:t>C) </a:t>
            </a:r>
            <a:r>
              <a:rPr lang="es-AR" sz="2800" b="1" i="1" dirty="0"/>
              <a:t>Factor de atribución. Jurisprudencia</a:t>
            </a:r>
            <a:endParaRPr lang="es-AR" sz="2800" dirty="0"/>
          </a:p>
          <a:p>
            <a:r>
              <a:rPr lang="es-AR" sz="2800" dirty="0"/>
              <a:t>“La falta de servicio es una violación o anormalidad frente a las obligaciones del servicio regular, lo cual entraña una apreciación en concreto que toma en cuenta </a:t>
            </a:r>
            <a:r>
              <a:rPr lang="es-AR" sz="2800" b="1" dirty="0"/>
              <a:t>la naturaleza de la actividad</a:t>
            </a:r>
            <a:r>
              <a:rPr lang="es-AR" sz="2800" dirty="0"/>
              <a:t>, los </a:t>
            </a:r>
            <a:r>
              <a:rPr lang="es-AR" sz="2800" b="1" dirty="0"/>
              <a:t>medios de que dispone el servicio</a:t>
            </a:r>
            <a:r>
              <a:rPr lang="es-AR" sz="2800" dirty="0"/>
              <a:t>, </a:t>
            </a:r>
            <a:r>
              <a:rPr lang="es-AR" sz="2800" b="1" dirty="0"/>
              <a:t>el lazo que une a la víctima con el servicio</a:t>
            </a:r>
            <a:r>
              <a:rPr lang="es-AR" sz="2800" dirty="0"/>
              <a:t> y </a:t>
            </a:r>
            <a:r>
              <a:rPr lang="es-AR" sz="2800" b="1" dirty="0"/>
              <a:t>el grado de previsibilidad del daño” </a:t>
            </a:r>
          </a:p>
          <a:p>
            <a:r>
              <a:rPr lang="es-AR" dirty="0"/>
              <a:t>“</a:t>
            </a:r>
            <a:r>
              <a:rPr lang="es-ES" i="1" dirty="0"/>
              <a:t>Zacarías” </a:t>
            </a:r>
            <a:r>
              <a:rPr lang="es-ES" dirty="0"/>
              <a:t>(</a:t>
            </a:r>
            <a:r>
              <a:rPr lang="es-ES" i="1" dirty="0"/>
              <a:t>Fallos,</a:t>
            </a:r>
            <a:r>
              <a:rPr lang="es-ES" dirty="0"/>
              <a:t> 321:1124)-.</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091"/>
            <a:ext cx="2385501" cy="1312480"/>
          </a:xfrm>
        </p:spPr>
        <p:txBody>
          <a:bodyPr>
            <a:normAutofit/>
          </a:bodyPr>
          <a:lstStyle/>
          <a:p>
            <a:r>
              <a:rPr lang="es-AR" sz="1800" dirty="0"/>
              <a:t>PRESUPUESTOS</a:t>
            </a:r>
          </a:p>
        </p:txBody>
      </p:sp>
      <p:sp>
        <p:nvSpPr>
          <p:cNvPr id="3" name="2 Marcador de contenido"/>
          <p:cNvSpPr>
            <a:spLocks noGrp="1"/>
          </p:cNvSpPr>
          <p:nvPr>
            <p:ph idx="1"/>
          </p:nvPr>
        </p:nvSpPr>
        <p:spPr>
          <a:xfrm>
            <a:off x="705714" y="836712"/>
            <a:ext cx="8186766" cy="5643578"/>
          </a:xfrm>
        </p:spPr>
        <p:txBody>
          <a:bodyPr>
            <a:normAutofit/>
          </a:bodyPr>
          <a:lstStyle/>
          <a:p>
            <a:r>
              <a:rPr lang="es-AR" sz="3000" b="1" dirty="0"/>
              <a:t>C) </a:t>
            </a:r>
            <a:r>
              <a:rPr lang="es-AR" sz="3000" b="1" i="1" dirty="0"/>
              <a:t>Factor de atribución. Legislación </a:t>
            </a:r>
            <a:endParaRPr lang="es-AR" sz="3000" dirty="0"/>
          </a:p>
          <a:p>
            <a:r>
              <a:rPr lang="es-ES" sz="3000" dirty="0"/>
              <a:t>Para calificar la falta de servicio, se deberá tener en cuenta:</a:t>
            </a:r>
            <a:endParaRPr lang="es-AR" sz="3000" dirty="0"/>
          </a:p>
          <a:p>
            <a:r>
              <a:rPr lang="es-ES" sz="3000" dirty="0"/>
              <a:t>1) la naturaleza de la actividad;</a:t>
            </a:r>
            <a:endParaRPr lang="es-AR" sz="3000" dirty="0"/>
          </a:p>
          <a:p>
            <a:r>
              <a:rPr lang="es-ES" sz="3000" dirty="0"/>
              <a:t>2) los medios de que dispone el servicio;</a:t>
            </a:r>
            <a:endParaRPr lang="es-AR" sz="3000" dirty="0"/>
          </a:p>
          <a:p>
            <a:r>
              <a:rPr lang="es-ES" sz="3000" dirty="0"/>
              <a:t>3) el vínculo que une a la víctima con el servicio; y,</a:t>
            </a:r>
            <a:endParaRPr lang="es-AR" sz="3000" dirty="0"/>
          </a:p>
          <a:p>
            <a:r>
              <a:rPr lang="es-ES" sz="3000" dirty="0"/>
              <a:t>4) el grado de previsibilidad del daño.</a:t>
            </a:r>
          </a:p>
          <a:p>
            <a:pPr marL="36576" indent="0">
              <a:buNone/>
            </a:pPr>
            <a:r>
              <a:rPr lang="es-ES" sz="3000" dirty="0"/>
              <a:t>		Art. 7 Ley 8969</a:t>
            </a:r>
            <a:endParaRPr lang="es-AR" sz="3000" dirty="0"/>
          </a:p>
        </p:txBody>
      </p:sp>
    </p:spTree>
    <p:extLst>
      <p:ext uri="{BB962C8B-B14F-4D97-AF65-F5344CB8AC3E}">
        <p14:creationId xmlns:p14="http://schemas.microsoft.com/office/powerpoint/2010/main" xmlns="" val="413037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091"/>
            <a:ext cx="2385501" cy="1312480"/>
          </a:xfrm>
        </p:spPr>
        <p:txBody>
          <a:bodyPr>
            <a:normAutofit/>
          </a:bodyPr>
          <a:lstStyle/>
          <a:p>
            <a:r>
              <a:rPr lang="es-AR" sz="1800" dirty="0"/>
              <a:t>PRESUPUESTOS</a:t>
            </a:r>
          </a:p>
        </p:txBody>
      </p:sp>
      <p:sp>
        <p:nvSpPr>
          <p:cNvPr id="3" name="2 Marcador de contenido"/>
          <p:cNvSpPr>
            <a:spLocks noGrp="1"/>
          </p:cNvSpPr>
          <p:nvPr>
            <p:ph idx="1"/>
          </p:nvPr>
        </p:nvSpPr>
        <p:spPr>
          <a:xfrm>
            <a:off x="705714" y="836712"/>
            <a:ext cx="8186766" cy="5643578"/>
          </a:xfrm>
        </p:spPr>
        <p:txBody>
          <a:bodyPr>
            <a:normAutofit/>
          </a:bodyPr>
          <a:lstStyle/>
          <a:p>
            <a:r>
              <a:rPr lang="es-AR" sz="3000" b="1" dirty="0"/>
              <a:t>C) </a:t>
            </a:r>
            <a:r>
              <a:rPr lang="es-AR" sz="3000" b="1" i="1" dirty="0"/>
              <a:t>Factor de atribución. </a:t>
            </a:r>
          </a:p>
          <a:p>
            <a:r>
              <a:rPr lang="es-AR" sz="3000" b="1" i="1" dirty="0"/>
              <a:t>“</a:t>
            </a:r>
            <a:r>
              <a:rPr lang="es-ES_tradnl" sz="3000" dirty="0">
                <a:effectLst/>
              </a:rPr>
              <a:t>Corresponde al Estado responder por los daños sufridos por la actora a </a:t>
            </a:r>
            <a:r>
              <a:rPr lang="es-ES_tradnl" sz="3000" dirty="0" err="1">
                <a:effectLst/>
              </a:rPr>
              <a:t>ra</a:t>
            </a:r>
            <a:r>
              <a:rPr lang="en-US" sz="3000" dirty="0">
                <a:effectLst/>
              </a:rPr>
              <a:t>í</a:t>
            </a:r>
            <a:r>
              <a:rPr lang="es-ES_tradnl" sz="3000" dirty="0">
                <a:effectLst/>
              </a:rPr>
              <a:t>z de un tiroteo producido entre la </a:t>
            </a:r>
            <a:r>
              <a:rPr lang="es-ES_tradnl" sz="3000" dirty="0" err="1">
                <a:effectLst/>
              </a:rPr>
              <a:t>polic</a:t>
            </a:r>
            <a:r>
              <a:rPr lang="en-US" sz="3000" dirty="0">
                <a:effectLst/>
              </a:rPr>
              <a:t>í</a:t>
            </a:r>
            <a:r>
              <a:rPr lang="es-ES_tradnl" sz="3000" dirty="0">
                <a:effectLst/>
              </a:rPr>
              <a:t>a y un delincuente que se dio la fuga, aun cuando no se pueda determinar qui</a:t>
            </a:r>
            <a:r>
              <a:rPr lang="fr-FR" sz="3000" dirty="0" err="1">
                <a:effectLst/>
              </a:rPr>
              <a:t>én</a:t>
            </a:r>
            <a:r>
              <a:rPr lang="fr-FR" sz="3000" dirty="0">
                <a:effectLst/>
              </a:rPr>
              <a:t> </a:t>
            </a:r>
            <a:r>
              <a:rPr lang="fr-FR" sz="3000" dirty="0" err="1">
                <a:effectLst/>
              </a:rPr>
              <a:t>dispar</a:t>
            </a:r>
            <a:r>
              <a:rPr lang="en-US" sz="3000" dirty="0">
                <a:effectLst/>
              </a:rPr>
              <a:t>ó (art. 1.113,2</a:t>
            </a:r>
            <a:r>
              <a:rPr lang="it-IT" sz="3000" dirty="0">
                <a:effectLst/>
              </a:rPr>
              <a:t>°</a:t>
            </a:r>
            <a:r>
              <a:rPr lang="en-US" sz="3000" dirty="0">
                <a:effectLst/>
              </a:rPr>
              <a:t>,2</a:t>
            </a:r>
            <a:r>
              <a:rPr lang="it-IT" sz="3000" dirty="0">
                <a:effectLst/>
              </a:rPr>
              <a:t>° </a:t>
            </a:r>
            <a:r>
              <a:rPr lang="es-ES_tradnl" sz="3000" dirty="0">
                <a:effectLst/>
              </a:rPr>
              <a:t>CC). </a:t>
            </a:r>
            <a:r>
              <a:rPr lang="es-ES" sz="3200" dirty="0"/>
              <a:t>” </a:t>
            </a:r>
          </a:p>
          <a:p>
            <a:r>
              <a:rPr lang="es-ES" dirty="0"/>
              <a:t>(2 Cámara en lo civil, “Provincia c/Barrera, </a:t>
            </a:r>
            <a:r>
              <a:rPr lang="es-AR" dirty="0"/>
              <a:t>CUIJ: 13-00481584-4/1, 27 de feb. 2023)</a:t>
            </a:r>
          </a:p>
        </p:txBody>
      </p:sp>
    </p:spTree>
    <p:extLst>
      <p:ext uri="{BB962C8B-B14F-4D97-AF65-F5344CB8AC3E}">
        <p14:creationId xmlns:p14="http://schemas.microsoft.com/office/powerpoint/2010/main" xmlns="" val="15393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091"/>
            <a:ext cx="2385501" cy="1312480"/>
          </a:xfrm>
        </p:spPr>
        <p:txBody>
          <a:bodyPr>
            <a:normAutofit/>
          </a:bodyPr>
          <a:lstStyle/>
          <a:p>
            <a:r>
              <a:rPr lang="es-AR" sz="1800" dirty="0"/>
              <a:t>PRESUPUESTOS</a:t>
            </a:r>
          </a:p>
        </p:txBody>
      </p:sp>
      <p:sp>
        <p:nvSpPr>
          <p:cNvPr id="3" name="2 Marcador de contenido"/>
          <p:cNvSpPr>
            <a:spLocks noGrp="1"/>
          </p:cNvSpPr>
          <p:nvPr>
            <p:ph idx="1"/>
          </p:nvPr>
        </p:nvSpPr>
        <p:spPr>
          <a:xfrm>
            <a:off x="395536" y="836712"/>
            <a:ext cx="8496944" cy="5643578"/>
          </a:xfrm>
        </p:spPr>
        <p:txBody>
          <a:bodyPr>
            <a:normAutofit/>
          </a:bodyPr>
          <a:lstStyle/>
          <a:p>
            <a:r>
              <a:rPr lang="es-AR" sz="3000" b="1" dirty="0"/>
              <a:t>C) </a:t>
            </a:r>
            <a:r>
              <a:rPr lang="es-AR" sz="3000" b="1" i="1" dirty="0"/>
              <a:t>Factor de atribución. </a:t>
            </a:r>
          </a:p>
          <a:p>
            <a:r>
              <a:rPr lang="es-AR" sz="3000" b="1" i="1" dirty="0"/>
              <a:t>“</a:t>
            </a:r>
            <a:r>
              <a:rPr lang="es-ES" sz="3200" dirty="0"/>
              <a:t>no se comparte el argumento en el que la Alzada ha propiciado la confirmación del fallo de primera instancia, fundado en la existencia de una actividad peligrosa por parte del Estado Provincial y en la aplicación del art. 1113 del código velezano.” </a:t>
            </a:r>
          </a:p>
          <a:p>
            <a:r>
              <a:rPr lang="es-ES" dirty="0"/>
              <a:t>(SCJM, “Provincia c/Barrera, </a:t>
            </a:r>
            <a:r>
              <a:rPr lang="es-AR" dirty="0"/>
              <a:t>CUIJ: 13-00481584-4/1, 27 de feb. 2023)</a:t>
            </a:r>
          </a:p>
        </p:txBody>
      </p:sp>
    </p:spTree>
    <p:extLst>
      <p:ext uri="{BB962C8B-B14F-4D97-AF65-F5344CB8AC3E}">
        <p14:creationId xmlns:p14="http://schemas.microsoft.com/office/powerpoint/2010/main" xmlns="" val="21396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RESPONSABILIDAD DIRECTA E INDIRECTA EN EL CCyC</a:t>
            </a:r>
          </a:p>
        </p:txBody>
      </p:sp>
      <p:sp>
        <p:nvSpPr>
          <p:cNvPr id="3" name="2 Marcador de contenido"/>
          <p:cNvSpPr>
            <a:spLocks noGrp="1"/>
          </p:cNvSpPr>
          <p:nvPr>
            <p:ph idx="1"/>
          </p:nvPr>
        </p:nvSpPr>
        <p:spPr/>
        <p:txBody>
          <a:bodyPr>
            <a:noAutofit/>
          </a:bodyPr>
          <a:lstStyle/>
          <a:p>
            <a:r>
              <a:rPr lang="es-ES" sz="2500" dirty="0"/>
              <a:t>Directa es la que corresponde a una persona por un hecho o acto propio (art. 1716 del Cód. Civil y Comercial).</a:t>
            </a:r>
          </a:p>
          <a:p>
            <a:r>
              <a:rPr lang="es-ES" sz="2500" dirty="0"/>
              <a:t>Indirecta es la que corresponde a un sujeto de derecho por el daño causado por un dependiente o por las cosas de que se sirve o que tiene a su cuidado (art. 1753 por el hecho del dependiente y 1757 por el daño derivado de la cosa o actividades riesgosas o peligrosas).</a:t>
            </a:r>
            <a:endParaRPr lang="es-A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840" y="21081"/>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523394" y="404664"/>
            <a:ext cx="8186766" cy="5643578"/>
          </a:xfrm>
        </p:spPr>
        <p:txBody>
          <a:bodyPr>
            <a:normAutofit/>
          </a:bodyPr>
          <a:lstStyle/>
          <a:p>
            <a:r>
              <a:rPr lang="es-AR" sz="3000" b="1" dirty="0"/>
              <a:t>D) </a:t>
            </a:r>
            <a:r>
              <a:rPr lang="es-AR" sz="3000" b="1" i="1" dirty="0"/>
              <a:t>Relación de causalidad adecuada.</a:t>
            </a:r>
            <a:endParaRPr lang="es-AR" sz="3000" dirty="0"/>
          </a:p>
          <a:p>
            <a:pPr marL="36576" indent="0">
              <a:buNone/>
            </a:pPr>
            <a:endParaRPr lang="es-ES" dirty="0"/>
          </a:p>
          <a:p>
            <a:pPr marL="36576" indent="0">
              <a:buNone/>
            </a:pPr>
            <a:r>
              <a:rPr lang="es-ES" sz="4000" dirty="0"/>
              <a:t>El nexo causal debe ser </a:t>
            </a:r>
            <a:r>
              <a:rPr lang="es-ES" sz="4000" i="1" dirty="0"/>
              <a:t>directo</a:t>
            </a:r>
            <a:r>
              <a:rPr lang="es-ES" sz="4000" dirty="0"/>
              <a:t> e </a:t>
            </a:r>
            <a:r>
              <a:rPr lang="es-ES" sz="4000" i="1" dirty="0"/>
              <a:t>inmediato</a:t>
            </a:r>
            <a:r>
              <a:rPr lang="es-ES" sz="4000" dirty="0"/>
              <a:t>, más no es dable exigir que sea </a:t>
            </a:r>
            <a:r>
              <a:rPr lang="es-ES" sz="4000" i="1" dirty="0"/>
              <a:t>exclusivo </a:t>
            </a:r>
            <a:r>
              <a:rPr lang="es-ES" sz="4000" dirty="0"/>
              <a:t>(cfr. </a:t>
            </a:r>
            <a:r>
              <a:rPr lang="es-ES" sz="4000" dirty="0" err="1"/>
              <a:t>SCJMza</a:t>
            </a:r>
            <a:r>
              <a:rPr lang="es-ES" sz="4000" dirty="0"/>
              <a:t>., Sala I, in re </a:t>
            </a:r>
            <a:r>
              <a:rPr lang="es-ES" sz="4000" i="1" dirty="0"/>
              <a:t>Norton</a:t>
            </a:r>
            <a:r>
              <a:rPr lang="es-ES" sz="4000" dirty="0"/>
              <a:t>, LL 1997-B-92),</a:t>
            </a:r>
            <a:endParaRPr lang="es-A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98058"/>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478616" y="836712"/>
            <a:ext cx="8485871" cy="5643578"/>
          </a:xfrm>
        </p:spPr>
        <p:txBody>
          <a:bodyPr>
            <a:noAutofit/>
          </a:bodyPr>
          <a:lstStyle/>
          <a:p>
            <a:r>
              <a:rPr lang="es-AR" sz="2800" b="1" dirty="0"/>
              <a:t>D) </a:t>
            </a:r>
            <a:r>
              <a:rPr lang="es-AR" sz="2800" b="1" i="1" dirty="0"/>
              <a:t>Relación de causalidad adecuada.</a:t>
            </a:r>
            <a:endParaRPr lang="es-AR" sz="2800" dirty="0"/>
          </a:p>
          <a:p>
            <a:r>
              <a:rPr lang="es-ES" sz="2800" i="1" dirty="0"/>
              <a:t>“Ledesma”</a:t>
            </a:r>
            <a:r>
              <a:rPr lang="es-ES" sz="2800" dirty="0"/>
              <a:t> estableció que resulta necesario acreditar la existencia de una </a:t>
            </a:r>
            <a:r>
              <a:rPr lang="es-ES" sz="2800" b="1" dirty="0"/>
              <a:t>relación inmediata y exclusiva, de causa a efecto</a:t>
            </a:r>
            <a:r>
              <a:rPr lang="es-ES" sz="2800" dirty="0"/>
              <a:t>, entre la conducta impugnada y el perjuicio cuya reparación se persigue, sin intervención extraña que pudiere influir en el nexo causal (312:2022). También precisó que resultaba esencial a esta clase de responsabilidad que </a:t>
            </a:r>
            <a:r>
              <a:rPr lang="es-ES" sz="2800" b="1" dirty="0"/>
              <a:t>la actividad administrativa se constituya en causa eficiente de un perjuicio particular para conseguir -a través de él- finalidades de interés general o colectivo</a:t>
            </a:r>
            <a:r>
              <a:rPr lang="es-ES" sz="2800" dirty="0"/>
              <a:t> (312:2266, 316:397). </a:t>
            </a:r>
            <a:endParaRPr lang="es-AR" sz="2800" dirty="0"/>
          </a:p>
        </p:txBody>
      </p:sp>
    </p:spTree>
    <p:extLst>
      <p:ext uri="{BB962C8B-B14F-4D97-AF65-F5344CB8AC3E}">
        <p14:creationId xmlns:p14="http://schemas.microsoft.com/office/powerpoint/2010/main" xmlns="" val="31476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98058"/>
            <a:ext cx="7511473" cy="1312480"/>
          </a:xfrm>
        </p:spPr>
        <p:txBody>
          <a:bodyPr>
            <a:normAutofit/>
          </a:bodyPr>
          <a:lstStyle/>
          <a:p>
            <a:r>
              <a:rPr lang="es-AR" sz="1800" dirty="0"/>
              <a:t>PRESUPUESTOS</a:t>
            </a:r>
          </a:p>
        </p:txBody>
      </p:sp>
      <p:sp>
        <p:nvSpPr>
          <p:cNvPr id="3" name="2 Marcador de contenido"/>
          <p:cNvSpPr>
            <a:spLocks noGrp="1"/>
          </p:cNvSpPr>
          <p:nvPr>
            <p:ph idx="1"/>
          </p:nvPr>
        </p:nvSpPr>
        <p:spPr>
          <a:xfrm>
            <a:off x="478616" y="836712"/>
            <a:ext cx="8485871" cy="5643578"/>
          </a:xfrm>
        </p:spPr>
        <p:txBody>
          <a:bodyPr>
            <a:noAutofit/>
          </a:bodyPr>
          <a:lstStyle/>
          <a:p>
            <a:r>
              <a:rPr lang="es-AR" sz="2800" b="1" dirty="0"/>
              <a:t>D) </a:t>
            </a:r>
            <a:r>
              <a:rPr lang="es-AR" sz="2800" b="1" i="1" dirty="0"/>
              <a:t>Relación de causalidad adecuada.</a:t>
            </a:r>
            <a:endParaRPr lang="es-AR" sz="2800" dirty="0"/>
          </a:p>
          <a:p>
            <a:r>
              <a:rPr lang="es-ES" sz="2800" i="1" dirty="0"/>
              <a:t>“</a:t>
            </a:r>
            <a:r>
              <a:rPr lang="es-ES" sz="2500" dirty="0">
                <a:effectLst/>
              </a:rPr>
              <a:t>Dada la suma de todos estos elementos probatorios recolectados, era carga procesal del actor (art. 179 del CPC) acreditar en la causa la “falta de provocación e incitación” por parte de Enrique </a:t>
            </a:r>
            <a:r>
              <a:rPr lang="es-ES" sz="2500" dirty="0" err="1">
                <a:effectLst/>
              </a:rPr>
              <a:t>Montuelle</a:t>
            </a:r>
            <a:r>
              <a:rPr lang="es-ES" sz="2500" dirty="0">
                <a:effectLst/>
              </a:rPr>
              <a:t> en los hechos en los que participó en fecha 29 de enero de 2013 con otros reclusos de los que resultó herido con las lesiones informadas. La acreditación de este extremo era elemento necesario para la acreditación del “nexo causal” que comprometiera la responsabilidad del Estado por la falta de servicio, a los términos de la doctrina y jurisprudencia arriba citada”</a:t>
            </a:r>
            <a:r>
              <a:rPr lang="es-ES" dirty="0">
                <a:effectLst/>
              </a:rPr>
              <a:t>.</a:t>
            </a:r>
          </a:p>
          <a:p>
            <a:r>
              <a:rPr lang="es-ES" sz="2800" dirty="0"/>
              <a:t>312:2266, 316:397). </a:t>
            </a:r>
            <a:endParaRPr lang="es-AR" sz="2800" dirty="0"/>
          </a:p>
        </p:txBody>
      </p:sp>
    </p:spTree>
    <p:extLst>
      <p:ext uri="{BB962C8B-B14F-4D97-AF65-F5344CB8AC3E}">
        <p14:creationId xmlns:p14="http://schemas.microsoft.com/office/powerpoint/2010/main" xmlns="" val="35436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8465" y="105158"/>
            <a:ext cx="7511473" cy="1312480"/>
          </a:xfrm>
        </p:spPr>
        <p:txBody>
          <a:bodyPr>
            <a:normAutofit/>
          </a:bodyPr>
          <a:lstStyle/>
          <a:p>
            <a:r>
              <a:rPr lang="es-AR" sz="3000" dirty="0"/>
              <a:t>SUPUESTOS DE EXCLUSIÓN O LIMITACIÓN DE RESPONSABILIDAD</a:t>
            </a:r>
          </a:p>
        </p:txBody>
      </p:sp>
      <p:sp>
        <p:nvSpPr>
          <p:cNvPr id="3" name="2 Marcador de contenido"/>
          <p:cNvSpPr>
            <a:spLocks noGrp="1"/>
          </p:cNvSpPr>
          <p:nvPr>
            <p:ph idx="1"/>
          </p:nvPr>
        </p:nvSpPr>
        <p:spPr>
          <a:xfrm>
            <a:off x="470169" y="1417638"/>
            <a:ext cx="8186766" cy="5643578"/>
          </a:xfrm>
        </p:spPr>
        <p:txBody>
          <a:bodyPr>
            <a:normAutofit fontScale="92500" lnSpcReduction="10000"/>
          </a:bodyPr>
          <a:lstStyle/>
          <a:p>
            <a:r>
              <a:rPr lang="es-ES" sz="2800" dirty="0"/>
              <a:t>a) Cuando los daños y perjuicios se deriven de </a:t>
            </a:r>
            <a:r>
              <a:rPr lang="es-ES" sz="2800" b="1" dirty="0"/>
              <a:t>casos fortuitos o fuerza mayor</a:t>
            </a:r>
            <a:r>
              <a:rPr lang="es-ES" sz="2800" dirty="0"/>
              <a:t>, salvo que hayan sido asumidos por el Estado expresamente por ley especial;</a:t>
            </a:r>
            <a:endParaRPr lang="es-AR" sz="2800" dirty="0"/>
          </a:p>
          <a:p>
            <a:r>
              <a:rPr lang="es-ES" sz="2800" dirty="0"/>
              <a:t>b) En la medida que el daño se haya producido por hechos </a:t>
            </a:r>
            <a:r>
              <a:rPr lang="es-ES" sz="2800" b="1" dirty="0"/>
              <a:t>imputables a la víctima o a un tercero</a:t>
            </a:r>
            <a:r>
              <a:rPr lang="es-ES" sz="2800" dirty="0"/>
              <a:t> por quien el Estado no deba responder.</a:t>
            </a:r>
            <a:endParaRPr lang="es-AR" sz="2800" dirty="0"/>
          </a:p>
          <a:p>
            <a:r>
              <a:rPr lang="es-ES" sz="2800" dirty="0"/>
              <a:t>c) Cuando el daño haya sido causado por hechos </a:t>
            </a:r>
            <a:r>
              <a:rPr lang="es-ES" sz="2800" b="1" dirty="0"/>
              <a:t>imputables conjuntamente </a:t>
            </a:r>
            <a:r>
              <a:rPr lang="es-ES" sz="2800" dirty="0"/>
              <a:t>al Estado y a la víctima, o a terceros por quien aquél no deba responder, la medida de la responsabilidad estatal quedará acotada a su concurrencia en la provocación del hecho dañoso.</a:t>
            </a:r>
          </a:p>
          <a:p>
            <a:pPr lvl="4"/>
            <a:r>
              <a:rPr lang="es-ES" dirty="0"/>
              <a:t>Art. 3 Ley 8968</a:t>
            </a:r>
            <a:endParaRPr lang="es-AR" dirty="0"/>
          </a:p>
          <a:p>
            <a:endParaRPr lang="es-AR" dirty="0"/>
          </a:p>
        </p:txBody>
      </p:sp>
    </p:spTree>
    <p:extLst>
      <p:ext uri="{BB962C8B-B14F-4D97-AF65-F5344CB8AC3E}">
        <p14:creationId xmlns:p14="http://schemas.microsoft.com/office/powerpoint/2010/main" xmlns="" val="7013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53285" y="3645024"/>
            <a:ext cx="6480048" cy="2301240"/>
          </a:xfrm>
        </p:spPr>
        <p:txBody>
          <a:bodyPr>
            <a:normAutofit/>
          </a:bodyPr>
          <a:lstStyle/>
          <a:p>
            <a:r>
              <a:rPr lang="es-AR" sz="6000" dirty="0"/>
              <a:t>GRACIAS</a:t>
            </a:r>
          </a:p>
        </p:txBody>
      </p:sp>
      <p:sp>
        <p:nvSpPr>
          <p:cNvPr id="5" name="Subtítulo 4">
            <a:extLst>
              <a:ext uri="{FF2B5EF4-FFF2-40B4-BE49-F238E27FC236}">
                <a16:creationId xmlns:a16="http://schemas.microsoft.com/office/drawing/2014/main" xmlns="" id="{3F2180A2-D81B-9ECB-32C1-9F16282DE27E}"/>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xmlns="" val="202002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90054"/>
            <a:ext cx="8640960" cy="1210146"/>
          </a:xfrm>
        </p:spPr>
        <p:txBody>
          <a:bodyPr>
            <a:normAutofit/>
          </a:bodyPr>
          <a:lstStyle/>
          <a:p>
            <a:r>
              <a:rPr lang="es-AR" i="1" dirty="0"/>
              <a:t>RESPONSABILIDAD DIRECTA E INDIRECTA EN EL D. ADMINISTRATIVO</a:t>
            </a:r>
            <a:endParaRPr lang="es-AR" b="1" dirty="0"/>
          </a:p>
        </p:txBody>
      </p:sp>
      <p:sp>
        <p:nvSpPr>
          <p:cNvPr id="3" name="2 Marcador de contenido"/>
          <p:cNvSpPr>
            <a:spLocks noGrp="1"/>
          </p:cNvSpPr>
          <p:nvPr>
            <p:ph idx="1"/>
          </p:nvPr>
        </p:nvSpPr>
        <p:spPr>
          <a:xfrm>
            <a:off x="585774" y="1390708"/>
            <a:ext cx="7972452" cy="5043510"/>
          </a:xfrm>
        </p:spPr>
        <p:txBody>
          <a:bodyPr>
            <a:normAutofit/>
          </a:bodyPr>
          <a:lstStyle/>
          <a:p>
            <a:r>
              <a:rPr lang="es-AR" sz="2800" dirty="0"/>
              <a:t>"no se trata de una responsabilidad indirecta, dado que la actividad de los órganos, funcionarios o agentes del Estado, realizada para el desenvolvimiento de los fines de las entidades de las que dependen, </a:t>
            </a:r>
            <a:r>
              <a:rPr lang="es-AR" sz="2800" b="1" dirty="0"/>
              <a:t>ha de ser considerada propia de éste, el que debe responder de modo principal y directo por sus consecuencias dañosas</a:t>
            </a:r>
            <a:r>
              <a:rPr lang="es-AR" sz="2800" dirty="0"/>
              <a:t>“.</a:t>
            </a:r>
          </a:p>
          <a:p>
            <a:r>
              <a:rPr lang="es-AR" sz="2400" i="1" dirty="0"/>
              <a:t>“Zacarías”</a:t>
            </a:r>
            <a:r>
              <a:rPr lang="es-AR" sz="2400" dirty="0"/>
              <a:t> Fallos, 321:1124</a:t>
            </a:r>
          </a:p>
        </p:txBody>
      </p:sp>
    </p:spTree>
    <p:extLst>
      <p:ext uri="{BB962C8B-B14F-4D97-AF65-F5344CB8AC3E}">
        <p14:creationId xmlns:p14="http://schemas.microsoft.com/office/powerpoint/2010/main" xmlns="" val="37584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274638"/>
            <a:ext cx="8579296" cy="1143000"/>
          </a:xfrm>
        </p:spPr>
        <p:txBody>
          <a:bodyPr>
            <a:normAutofit/>
          </a:bodyPr>
          <a:lstStyle/>
          <a:p>
            <a:pPr eaLnBrk="1"/>
            <a:r>
              <a:rPr lang="es-ES" dirty="0"/>
              <a:t>Responsabilidad del Estado regida por el derecho administrativo</a:t>
            </a:r>
          </a:p>
        </p:txBody>
      </p:sp>
      <p:sp>
        <p:nvSpPr>
          <p:cNvPr id="3" name="2 Marcador de contenido"/>
          <p:cNvSpPr>
            <a:spLocks noGrp="1"/>
          </p:cNvSpPr>
          <p:nvPr>
            <p:ph sz="half" idx="1"/>
          </p:nvPr>
        </p:nvSpPr>
        <p:spPr>
          <a:xfrm>
            <a:off x="251520" y="1417638"/>
            <a:ext cx="3685073" cy="4031331"/>
          </a:xfrm>
        </p:spPr>
        <p:txBody>
          <a:bodyPr>
            <a:normAutofit/>
          </a:bodyPr>
          <a:lstStyle/>
          <a:p>
            <a:pPr marL="0" indent="0" algn="ctr">
              <a:buNone/>
            </a:pPr>
            <a:r>
              <a:rPr lang="es-ES" sz="2500" b="1" dirty="0">
                <a:solidFill>
                  <a:srgbClr val="FFFF00"/>
                </a:solidFill>
              </a:rPr>
              <a:t>DIRECTA</a:t>
            </a:r>
          </a:p>
          <a:p>
            <a:pPr marL="0" indent="0" algn="ctr"/>
            <a:endParaRPr lang="es-ES" sz="2500" dirty="0"/>
          </a:p>
          <a:p>
            <a:pPr marL="0" indent="0">
              <a:buClr>
                <a:schemeClr val="bg1"/>
              </a:buClr>
              <a:buFont typeface="Arial" charset="0"/>
              <a:buChar char="•"/>
            </a:pPr>
            <a:r>
              <a:rPr lang="es-ES" sz="2500" dirty="0"/>
              <a:t> Persona jurídica</a:t>
            </a:r>
          </a:p>
          <a:p>
            <a:pPr marL="0" indent="0">
              <a:buClr>
                <a:schemeClr val="bg1"/>
              </a:buClr>
              <a:buFont typeface="Arial" charset="0"/>
              <a:buChar char="•"/>
            </a:pPr>
            <a:endParaRPr lang="es-ES" sz="2500" dirty="0"/>
          </a:p>
          <a:p>
            <a:pPr marL="0" indent="0">
              <a:buClr>
                <a:schemeClr val="bg1"/>
              </a:buClr>
              <a:buFont typeface="Arial" charset="0"/>
              <a:buChar char="•"/>
            </a:pPr>
            <a:r>
              <a:rPr lang="es-ES" sz="2500" dirty="0"/>
              <a:t> Teoría del órgano</a:t>
            </a:r>
          </a:p>
          <a:p>
            <a:pPr marL="0" indent="0" algn="ctr"/>
            <a:endParaRPr lang="es-ES" dirty="0"/>
          </a:p>
        </p:txBody>
      </p:sp>
      <p:sp>
        <p:nvSpPr>
          <p:cNvPr id="4" name="3 Marcador de contenido"/>
          <p:cNvSpPr>
            <a:spLocks noGrp="1"/>
          </p:cNvSpPr>
          <p:nvPr>
            <p:ph sz="half" idx="2"/>
          </p:nvPr>
        </p:nvSpPr>
        <p:spPr/>
        <p:txBody>
          <a:bodyPr>
            <a:noAutofit/>
          </a:bodyPr>
          <a:lstStyle/>
          <a:p>
            <a:pPr marL="0" indent="0" algn="ctr">
              <a:buNone/>
            </a:pPr>
            <a:r>
              <a:rPr lang="es-ES" sz="2500" b="1" dirty="0">
                <a:solidFill>
                  <a:srgbClr val="FFFF00"/>
                </a:solidFill>
              </a:rPr>
              <a:t>INDIRECTA</a:t>
            </a:r>
            <a:r>
              <a:rPr lang="es-ES" sz="2500" dirty="0">
                <a:solidFill>
                  <a:srgbClr val="FFFF00"/>
                </a:solidFill>
              </a:rPr>
              <a:t> o </a:t>
            </a:r>
            <a:r>
              <a:rPr lang="es-ES" sz="2500" b="1" dirty="0">
                <a:solidFill>
                  <a:srgbClr val="FFFF00"/>
                </a:solidFill>
              </a:rPr>
              <a:t>REFLEJA</a:t>
            </a:r>
          </a:p>
          <a:p>
            <a:pPr marL="0" indent="0">
              <a:buClr>
                <a:schemeClr val="bg1"/>
              </a:buClr>
              <a:buFont typeface="Arial" charset="0"/>
              <a:buChar char="•"/>
            </a:pPr>
            <a:r>
              <a:rPr lang="es-ES" sz="2500" dirty="0"/>
              <a:t> Por la falta personal del funcionario público (persona humana)</a:t>
            </a:r>
          </a:p>
          <a:p>
            <a:pPr marL="0" indent="0">
              <a:buClr>
                <a:schemeClr val="bg1"/>
              </a:buClr>
              <a:buFont typeface="Arial" charset="0"/>
              <a:buChar char="•"/>
            </a:pPr>
            <a:r>
              <a:rPr lang="es-ES" sz="2500" dirty="0"/>
              <a:t> Acción u omisión</a:t>
            </a:r>
          </a:p>
          <a:p>
            <a:pPr marL="0" indent="0">
              <a:buClr>
                <a:schemeClr val="bg1"/>
              </a:buClr>
              <a:buFont typeface="Arial" charset="0"/>
              <a:buChar char="•"/>
            </a:pPr>
            <a:r>
              <a:rPr lang="es-ES" sz="2500" dirty="0"/>
              <a:t> Factor de atribución: </a:t>
            </a:r>
            <a:r>
              <a:rPr lang="es-ES" sz="2500" b="1" i="1" dirty="0"/>
              <a:t>culpa grave</a:t>
            </a:r>
          </a:p>
          <a:p>
            <a:pPr marL="0" indent="0">
              <a:buClr>
                <a:schemeClr val="bg1"/>
              </a:buClr>
              <a:buFont typeface="Arial" charset="0"/>
              <a:buChar char="•"/>
            </a:pPr>
            <a:r>
              <a:rPr lang="es-ES" sz="2500" dirty="0"/>
              <a:t> </a:t>
            </a:r>
            <a:r>
              <a:rPr lang="es-ES" sz="2500" dirty="0" err="1"/>
              <a:t>Resp</a:t>
            </a:r>
            <a:r>
              <a:rPr lang="es-ES" sz="2500" dirty="0"/>
              <a:t>. </a:t>
            </a:r>
            <a:r>
              <a:rPr lang="es-ES" sz="2500" dirty="0" err="1"/>
              <a:t>concurrrente</a:t>
            </a:r>
            <a:endParaRPr lang="es-ES" sz="2500" dirty="0"/>
          </a:p>
          <a:p>
            <a:pPr marL="0" indent="0">
              <a:buClr>
                <a:schemeClr val="bg1"/>
              </a:buClr>
              <a:buFont typeface="Arial" charset="0"/>
              <a:buChar char="•"/>
            </a:pPr>
            <a:r>
              <a:rPr lang="es-ES" sz="2500" dirty="0"/>
              <a:t> Acción de repetición</a:t>
            </a:r>
          </a:p>
        </p:txBody>
      </p:sp>
    </p:spTree>
  </p:cSld>
  <p:clrMapOvr>
    <a:masterClrMapping/>
  </p:clrMapOvr>
  <p:transition spd="med">
    <p:wipe dir="d"/>
  </p:transition>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RÉGIMEN JURÍDICO APLICABLE</a:t>
            </a:r>
            <a:br>
              <a:rPr lang="es-AR" dirty="0"/>
            </a:br>
            <a:r>
              <a:rPr lang="es-AR" dirty="0"/>
              <a:t>Evolución Jurisprudencial</a:t>
            </a:r>
          </a:p>
        </p:txBody>
      </p:sp>
      <p:sp>
        <p:nvSpPr>
          <p:cNvPr id="3" name="2 Marcador de contenido"/>
          <p:cNvSpPr>
            <a:spLocks noGrp="1"/>
          </p:cNvSpPr>
          <p:nvPr>
            <p:ph idx="1"/>
          </p:nvPr>
        </p:nvSpPr>
        <p:spPr>
          <a:xfrm>
            <a:off x="657212" y="907245"/>
            <a:ext cx="7829576" cy="5043510"/>
          </a:xfrm>
        </p:spPr>
        <p:txBody>
          <a:bodyPr>
            <a:normAutofit/>
          </a:bodyPr>
          <a:lstStyle/>
          <a:p>
            <a:r>
              <a:rPr lang="es-AR" dirty="0"/>
              <a:t>En la jurisprudencia de la Corte Suprema de Nación se advierten al respecto tres períodos netamente diferenciados:</a:t>
            </a:r>
          </a:p>
          <a:p>
            <a:pPr>
              <a:buNone/>
            </a:pPr>
            <a:r>
              <a:rPr lang="es-AR" dirty="0"/>
              <a:t> </a:t>
            </a:r>
          </a:p>
          <a:p>
            <a:r>
              <a:rPr lang="es-AR" sz="3000" dirty="0"/>
              <a:t>1.- IRRESPONSABILIDAD</a:t>
            </a:r>
          </a:p>
          <a:p>
            <a:r>
              <a:rPr lang="es-AR" sz="3000" dirty="0"/>
              <a:t>2.- RESPONSABILIDAD SUBJETIVA</a:t>
            </a:r>
          </a:p>
          <a:p>
            <a:r>
              <a:rPr lang="es-AR" sz="3000" dirty="0"/>
              <a:t>3.- RESPONSABILIDAD OBJETIVA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5303" y="235371"/>
            <a:ext cx="7511473" cy="1312480"/>
          </a:xfrm>
        </p:spPr>
        <p:txBody>
          <a:bodyPr>
            <a:normAutofit/>
          </a:bodyPr>
          <a:lstStyle/>
          <a:p>
            <a:r>
              <a:rPr lang="es-AR" dirty="0"/>
              <a:t>RÉGIMEN JURÍDICO APLICABLE</a:t>
            </a:r>
            <a:br>
              <a:rPr lang="es-AR" dirty="0"/>
            </a:br>
            <a:r>
              <a:rPr lang="es-AR" dirty="0"/>
              <a:t>Evolución Jurisprudencial</a:t>
            </a:r>
          </a:p>
        </p:txBody>
      </p:sp>
      <p:sp>
        <p:nvSpPr>
          <p:cNvPr id="3" name="2 Marcador de contenido"/>
          <p:cNvSpPr>
            <a:spLocks noGrp="1"/>
          </p:cNvSpPr>
          <p:nvPr>
            <p:ph idx="1"/>
          </p:nvPr>
        </p:nvSpPr>
        <p:spPr>
          <a:xfrm>
            <a:off x="457200" y="1600200"/>
            <a:ext cx="7829576" cy="5043510"/>
          </a:xfrm>
        </p:spPr>
        <p:txBody>
          <a:bodyPr>
            <a:normAutofit/>
          </a:bodyPr>
          <a:lstStyle/>
          <a:p>
            <a:r>
              <a:rPr lang="es-AR" sz="2800" b="1" dirty="0"/>
              <a:t>1.- IRRESPONSABILIDAD:</a:t>
            </a:r>
          </a:p>
          <a:p>
            <a:pPr lvl="1"/>
            <a:r>
              <a:rPr lang="es-AR" sz="2800" dirty="0"/>
              <a:t>SOBERANÍA.</a:t>
            </a:r>
          </a:p>
          <a:p>
            <a:pPr lvl="1">
              <a:buNone/>
            </a:pPr>
            <a:r>
              <a:rPr lang="es-AR" sz="2800" dirty="0"/>
              <a:t>A- interpretación estricta y gramatical del </a:t>
            </a:r>
            <a:r>
              <a:rPr lang="es-AR" sz="2800" i="1" dirty="0"/>
              <a:t>art. 43 del Código</a:t>
            </a:r>
            <a:r>
              <a:rPr lang="es-AR" sz="2800" dirty="0"/>
              <a:t> (antes de la ley 17.711).</a:t>
            </a:r>
          </a:p>
          <a:p>
            <a:pPr lvl="1">
              <a:buNone/>
            </a:pPr>
            <a:r>
              <a:rPr lang="es-AR" sz="2800" dirty="0"/>
              <a:t>B- la distinción clásica entre </a:t>
            </a:r>
            <a:r>
              <a:rPr lang="es-AR" sz="2800" i="1" dirty="0"/>
              <a:t>actos de autoridad o imperio</a:t>
            </a:r>
            <a:r>
              <a:rPr lang="es-AR" sz="2800" dirty="0"/>
              <a:t> y actos de gestión</a:t>
            </a:r>
          </a:p>
          <a:p>
            <a:pPr lvl="1">
              <a:buNone/>
            </a:pPr>
            <a:r>
              <a:rPr lang="es-AR" sz="2800" dirty="0"/>
              <a:t>C- Ley  3952 (6/10/1900) </a:t>
            </a:r>
          </a:p>
          <a:p>
            <a:pPr lvl="1">
              <a:buNone/>
            </a:pPr>
            <a:endParaRPr lang="es-AR" dirty="0"/>
          </a:p>
          <a:p>
            <a:pPr lvl="1">
              <a:buNone/>
            </a:pPr>
            <a:r>
              <a:rPr lang="es-AR" dirty="0"/>
              <a:t>“(ver art. 40 de la Const. Provincial)”.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5327" y="287720"/>
            <a:ext cx="7511473" cy="1312480"/>
          </a:xfrm>
        </p:spPr>
        <p:txBody>
          <a:bodyPr>
            <a:normAutofit/>
          </a:bodyPr>
          <a:lstStyle/>
          <a:p>
            <a:r>
              <a:rPr lang="es-AR" dirty="0"/>
              <a:t>RÉGIMEN JURÍDICO APLICABLE</a:t>
            </a:r>
            <a:br>
              <a:rPr lang="es-AR" dirty="0"/>
            </a:br>
            <a:r>
              <a:rPr lang="es-AR" dirty="0"/>
              <a:t>Evolución Jurisprudencial</a:t>
            </a:r>
          </a:p>
        </p:txBody>
      </p:sp>
      <p:sp>
        <p:nvSpPr>
          <p:cNvPr id="3" name="2 Marcador de contenido"/>
          <p:cNvSpPr>
            <a:spLocks noGrp="1"/>
          </p:cNvSpPr>
          <p:nvPr>
            <p:ph idx="1"/>
          </p:nvPr>
        </p:nvSpPr>
        <p:spPr>
          <a:xfrm>
            <a:off x="457200" y="1600200"/>
            <a:ext cx="7829576" cy="5043510"/>
          </a:xfrm>
        </p:spPr>
        <p:txBody>
          <a:bodyPr>
            <a:normAutofit lnSpcReduction="10000"/>
          </a:bodyPr>
          <a:lstStyle/>
          <a:p>
            <a:r>
              <a:rPr lang="es-AR" sz="2500" b="1" dirty="0"/>
              <a:t>2.- RESPONSABILIDAD SUBJETIVA:</a:t>
            </a:r>
          </a:p>
          <a:p>
            <a:pPr>
              <a:buNone/>
            </a:pPr>
            <a:r>
              <a:rPr lang="es-AR" sz="3100" i="1" dirty="0"/>
              <a:t>    admitió la responsabilidad extracontractual del Estado</a:t>
            </a:r>
            <a:r>
              <a:rPr lang="es-AR" sz="3100" dirty="0"/>
              <a:t> -en el ámbito del derecho público- en los supuestos de culpa a él imputable, invocando los arts. 1109 y 1113 del Cód. Civil.</a:t>
            </a:r>
          </a:p>
          <a:p>
            <a:pPr>
              <a:buNone/>
            </a:pPr>
            <a:r>
              <a:rPr lang="es-AR" dirty="0"/>
              <a:t>1933: </a:t>
            </a:r>
            <a:r>
              <a:rPr lang="es-AR" i="1" dirty="0"/>
              <a:t>"Sociedad Anónima Tomás Devoto y Compañía c/Gobierno Nacional, s/daños y perjuicios"</a:t>
            </a:r>
            <a:r>
              <a:rPr lang="es-AR" dirty="0"/>
              <a:t>, 1933, Fallos, 169:111, y </a:t>
            </a:r>
            <a:r>
              <a:rPr lang="es-AR" dirty="0" err="1"/>
              <a:t>JA</a:t>
            </a:r>
            <a:r>
              <a:rPr lang="es-AR" dirty="0"/>
              <a:t>, 43-416.</a:t>
            </a:r>
          </a:p>
          <a:p>
            <a:pPr>
              <a:buNone/>
            </a:pPr>
            <a:r>
              <a:rPr lang="es-AR" dirty="0"/>
              <a:t>1937: </a:t>
            </a:r>
            <a:r>
              <a:rPr lang="es-AR" i="1" dirty="0"/>
              <a:t>"</a:t>
            </a:r>
            <a:r>
              <a:rPr lang="es-AR" i="1" dirty="0" err="1"/>
              <a:t>Quinding</a:t>
            </a:r>
            <a:r>
              <a:rPr lang="es-AR" i="1" dirty="0"/>
              <a:t>"</a:t>
            </a:r>
            <a:r>
              <a:rPr lang="es-AR" dirty="0"/>
              <a:t>, Fallos, 177:314 y LL, 9-177.</a:t>
            </a:r>
          </a:p>
          <a:p>
            <a:pPr>
              <a:buNone/>
            </a:pPr>
            <a:r>
              <a:rPr lang="es-AR" dirty="0"/>
              <a:t>   </a:t>
            </a:r>
            <a:r>
              <a:rPr lang="es-AR" i="1" dirty="0"/>
              <a:t>"Ferrocarril Oeste de Buenos Aires c/Provincia de Buenos Aires” </a:t>
            </a:r>
            <a:r>
              <a:rPr lang="es-AR" dirty="0"/>
              <a:t>Fallos: 182:5 </a:t>
            </a:r>
          </a:p>
          <a:p>
            <a:pPr>
              <a:buNone/>
            </a:pPr>
            <a:endParaRPr lang="es-A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RÉGIMEN JURÍDICO APLICABLE</a:t>
            </a:r>
            <a:br>
              <a:rPr lang="es-AR" dirty="0"/>
            </a:br>
            <a:r>
              <a:rPr lang="es-AR" dirty="0"/>
              <a:t>Evolución Jurisprudencial</a:t>
            </a:r>
          </a:p>
        </p:txBody>
      </p:sp>
      <p:sp>
        <p:nvSpPr>
          <p:cNvPr id="3" name="2 Marcador de contenido"/>
          <p:cNvSpPr>
            <a:spLocks noGrp="1"/>
          </p:cNvSpPr>
          <p:nvPr>
            <p:ph idx="1"/>
          </p:nvPr>
        </p:nvSpPr>
        <p:spPr>
          <a:xfrm>
            <a:off x="457200" y="1600200"/>
            <a:ext cx="7829576" cy="5043510"/>
          </a:xfrm>
        </p:spPr>
        <p:txBody>
          <a:bodyPr>
            <a:normAutofit/>
          </a:bodyPr>
          <a:lstStyle/>
          <a:p>
            <a:r>
              <a:rPr lang="es-AR" sz="2500" b="1" dirty="0"/>
              <a:t>3.- RESPONSABILIDAD OBJETIVA</a:t>
            </a:r>
            <a:r>
              <a:rPr lang="es-AR" sz="2500" dirty="0"/>
              <a:t>:</a:t>
            </a:r>
          </a:p>
          <a:p>
            <a:pPr>
              <a:buNone/>
            </a:pPr>
            <a:r>
              <a:rPr lang="es-AR" sz="3200" i="1" dirty="0"/>
              <a:t>    </a:t>
            </a:r>
            <a:r>
              <a:rPr lang="es-AR" sz="2700" dirty="0"/>
              <a:t>Prescinde de que los daños deriven de un comportamiento ilícito, culposo o doloso, al admitir esa responsabilidad en el supuesto de daños derivados tanto de una conducta ilícita como lícita </a:t>
            </a:r>
          </a:p>
          <a:p>
            <a:pPr>
              <a:buNone/>
            </a:pPr>
            <a:r>
              <a:rPr lang="es-AR" dirty="0"/>
              <a:t>1984: en </a:t>
            </a:r>
            <a:r>
              <a:rPr lang="es-AR" i="1" dirty="0" err="1"/>
              <a:t>Vadell</a:t>
            </a:r>
            <a:r>
              <a:rPr lang="es-AR" dirty="0"/>
              <a:t> </a:t>
            </a:r>
            <a:r>
              <a:rPr lang="es-AR" i="1" dirty="0"/>
              <a:t>Fallos</a:t>
            </a:r>
            <a:r>
              <a:rPr lang="es-AR" dirty="0"/>
              <a:t>: 306:2030</a:t>
            </a:r>
          </a:p>
          <a:p>
            <a:pPr>
              <a:buNone/>
            </a:pPr>
            <a:r>
              <a:rPr lang="es-AR" i="1" dirty="0"/>
              <a:t>   Teoría de la falta de servicio</a:t>
            </a:r>
            <a:r>
              <a:rPr lang="es-AR" dirty="0"/>
              <a:t> aplicando por </a:t>
            </a:r>
            <a:r>
              <a:rPr lang="es-AR" i="1" dirty="0"/>
              <a:t>vía subsidiaria</a:t>
            </a:r>
            <a:r>
              <a:rPr lang="es-AR" dirty="0"/>
              <a:t> y no ya </a:t>
            </a:r>
            <a:r>
              <a:rPr lang="es-AR" i="1" dirty="0"/>
              <a:t>directa</a:t>
            </a:r>
            <a:r>
              <a:rPr lang="es-AR" dirty="0"/>
              <a:t> una norma del Código Civil, el artículo 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RÉGIMEN JURÍDICO APLICABLE</a:t>
            </a:r>
            <a:br>
              <a:rPr lang="es-AR" dirty="0"/>
            </a:br>
            <a:r>
              <a:rPr lang="es-AR" dirty="0"/>
              <a:t>Evolución Jurisprudencial</a:t>
            </a:r>
          </a:p>
        </p:txBody>
      </p:sp>
      <p:sp>
        <p:nvSpPr>
          <p:cNvPr id="3" name="2 Marcador de contenido"/>
          <p:cNvSpPr>
            <a:spLocks noGrp="1"/>
          </p:cNvSpPr>
          <p:nvPr>
            <p:ph idx="1"/>
          </p:nvPr>
        </p:nvSpPr>
        <p:spPr>
          <a:xfrm>
            <a:off x="457200" y="1600200"/>
            <a:ext cx="7829576" cy="5043510"/>
          </a:xfrm>
        </p:spPr>
        <p:txBody>
          <a:bodyPr>
            <a:normAutofit/>
          </a:bodyPr>
          <a:lstStyle/>
          <a:p>
            <a:r>
              <a:rPr lang="es-AR" sz="2500" b="1" dirty="0"/>
              <a:t>3.- RESPONSABILIDAD OBJETIVA</a:t>
            </a:r>
            <a:r>
              <a:rPr lang="es-AR" sz="2500" dirty="0"/>
              <a:t>:</a:t>
            </a:r>
          </a:p>
          <a:p>
            <a:pPr>
              <a:buNone/>
            </a:pPr>
            <a:r>
              <a:rPr lang="es-AR" sz="3200" i="1" dirty="0"/>
              <a:t>La Falta en Servicio </a:t>
            </a:r>
          </a:p>
          <a:p>
            <a:pPr>
              <a:buNone/>
            </a:pPr>
            <a:r>
              <a:rPr lang="es-AR" sz="2800" dirty="0"/>
              <a:t>"Dicho con otras palabras, </a:t>
            </a:r>
            <a:r>
              <a:rPr lang="es-AR" sz="2800" b="1" dirty="0"/>
              <a:t>no se trata de un juicio sobre la conducta de los agentes sino sobre la prestación del servicio </a:t>
            </a:r>
            <a:r>
              <a:rPr lang="es-AR" sz="2800" dirty="0"/>
              <a:t>y, por ello, la responsabilidad involucrada no es subjetiva, sino objetiva“ </a:t>
            </a:r>
          </a:p>
          <a:p>
            <a:pPr>
              <a:buNone/>
            </a:pPr>
            <a:r>
              <a:rPr lang="es-AR" sz="2700" i="1" dirty="0"/>
              <a:t>				</a:t>
            </a:r>
            <a:r>
              <a:rPr lang="es-AR" i="1" dirty="0"/>
              <a:t>“Mosca” Fallos: 330:563</a:t>
            </a:r>
          </a:p>
        </p:txBody>
      </p:sp>
    </p:spTree>
    <p:extLst>
      <p:ext uri="{BB962C8B-B14F-4D97-AF65-F5344CB8AC3E}">
        <p14:creationId xmlns:p14="http://schemas.microsoft.com/office/powerpoint/2010/main" xmlns="" val="3643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TM03457485[[fn=Malla]]</Template>
  <TotalTime>2949</TotalTime>
  <Words>1587</Words>
  <Application>Microsoft Office PowerPoint</Application>
  <PresentationFormat>Presentación en pantalla (4:3)</PresentationFormat>
  <Paragraphs>118</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Malla</vt:lpstr>
      <vt:lpstr>Diapositiva 1</vt:lpstr>
      <vt:lpstr>RESPONSABILIDAD DIRECTA E INDIRECTA EN EL CCyC</vt:lpstr>
      <vt:lpstr>RESPONSABILIDAD DIRECTA E INDIRECTA EN EL D. ADMINISTRATIVO</vt:lpstr>
      <vt:lpstr>Responsabilidad del Estado regida por el derecho administrativo</vt:lpstr>
      <vt:lpstr>RÉGIMEN JURÍDICO APLICABLE Evolución Jurisprudencial</vt:lpstr>
      <vt:lpstr>RÉGIMEN JURÍDICO APLICABLE Evolución Jurisprudencial</vt:lpstr>
      <vt:lpstr>RÉGIMEN JURÍDICO APLICABLE Evolución Jurisprudencial</vt:lpstr>
      <vt:lpstr>RÉGIMEN JURÍDICO APLICABLE Evolución Jurisprudencial</vt:lpstr>
      <vt:lpstr>RÉGIMEN JURÍDICO APLICABLE Evolución Jurisprudencial</vt:lpstr>
      <vt:lpstr>PRESUPUESTOS en la CSJN</vt:lpstr>
      <vt:lpstr>PRESUPUESTOS en la LEY (Art. 7 Ley 8968).</vt:lpstr>
      <vt:lpstr>PRESUPUESTOS</vt:lpstr>
      <vt:lpstr>PRESUPUESTOS</vt:lpstr>
      <vt:lpstr>PRESUPUESTOS</vt:lpstr>
      <vt:lpstr>PRESUPUESTOS</vt:lpstr>
      <vt:lpstr>PRESUPUESTOS</vt:lpstr>
      <vt:lpstr>PRESUPUESTOS</vt:lpstr>
      <vt:lpstr>PRESUPUESTOS</vt:lpstr>
      <vt:lpstr>PRESUPUESTOS</vt:lpstr>
      <vt:lpstr>PRESUPUESTOS</vt:lpstr>
      <vt:lpstr>PRESUPUESTOS</vt:lpstr>
      <vt:lpstr>PRESUPUESTOS</vt:lpstr>
      <vt:lpstr>SUPUESTOS DE EXCLUSIÓN O LIMITACIÓN DE RESPONSABILIDAD</vt:lpstr>
      <vt:lpstr>GRACIAS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DEL ESTADO (UNIDAD XII)</dc:title>
  <dc:creator>Dalmiro Garay Cueli</dc:creator>
  <cp:lastModifiedBy>Usuario</cp:lastModifiedBy>
  <cp:revision>58</cp:revision>
  <dcterms:created xsi:type="dcterms:W3CDTF">2009-08-11T19:43:08Z</dcterms:created>
  <dcterms:modified xsi:type="dcterms:W3CDTF">2023-04-27T13:41:57Z</dcterms:modified>
</cp:coreProperties>
</file>